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slideLayouts/slideLayout6.xml" ContentType="application/vnd.openxmlformats-officedocument.presentationml.slideLayout+xml"/>
  <Override PartName="/ppt/theme/theme3.xml" ContentType="application/vnd.openxmlformats-officedocument.theme+xml"/>
  <Override PartName="/ppt/slideLayouts/slideLayout7.xml" ContentType="application/vnd.openxmlformats-officedocument.presentationml.slideLayout+xml"/>
  <Override PartName="/ppt/theme/theme4.xml" ContentType="application/vnd.openxmlformats-officedocument.theme+xml"/>
  <Override PartName="/ppt/slideLayouts/slideLayout8.xml" ContentType="application/vnd.openxmlformats-officedocument.presentationml.slideLayout+xml"/>
  <Override PartName="/ppt/theme/theme5.xml" ContentType="application/vnd.openxmlformats-officedocument.theme+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6.xml" ContentType="application/vnd.openxmlformats-officedocument.theme+xml"/>
  <Override PartName="/ppt/slideLayouts/slideLayout29.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notesSlides/notesSlide234.xml" ContentType="application/vnd.openxmlformats-officedocument.presentationml.notesSlide+xml"/>
  <Override PartName="/ppt/notesSlides/notesSlide235.xml" ContentType="application/vnd.openxmlformats-officedocument.presentationml.notesSlide+xml"/>
  <Override PartName="/ppt/notesSlides/notesSlide236.xml" ContentType="application/vnd.openxmlformats-officedocument.presentationml.notesSlide+xml"/>
  <Override PartName="/ppt/notesSlides/notesSlide237.xml" ContentType="application/vnd.openxmlformats-officedocument.presentationml.notesSlide+xml"/>
  <Override PartName="/ppt/notesSlides/notesSlide238.xml" ContentType="application/vnd.openxmlformats-officedocument.presentationml.notesSlide+xml"/>
  <Override PartName="/ppt/notesSlides/notesSlide239.xml" ContentType="application/vnd.openxmlformats-officedocument.presentationml.notesSlide+xml"/>
  <Override PartName="/ppt/notesSlides/notesSlide240.xml" ContentType="application/vnd.openxmlformats-officedocument.presentationml.notesSlide+xml"/>
  <Override PartName="/ppt/notesSlides/notesSlide241.xml" ContentType="application/vnd.openxmlformats-officedocument.presentationml.notesSlide+xml"/>
  <Override PartName="/ppt/notesSlides/notesSlide242.xml" ContentType="application/vnd.openxmlformats-officedocument.presentationml.notesSlide+xml"/>
  <Override PartName="/ppt/notesSlides/notesSlide243.xml" ContentType="application/vnd.openxmlformats-officedocument.presentationml.notesSlide+xml"/>
  <Override PartName="/ppt/notesSlides/notesSlide244.xml" ContentType="application/vnd.openxmlformats-officedocument.presentationml.notesSlide+xml"/>
  <Override PartName="/ppt/notesSlides/notesSlide2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 id="2147483665" r:id="rId2"/>
    <p:sldMasterId id="2147483707" r:id="rId3"/>
    <p:sldMasterId id="2147483700" r:id="rId4"/>
    <p:sldMasterId id="2147483698" r:id="rId5"/>
    <p:sldMasterId id="2147483668" r:id="rId6"/>
    <p:sldMasterId id="2147483672" r:id="rId7"/>
  </p:sldMasterIdLst>
  <p:notesMasterIdLst>
    <p:notesMasterId r:id="rId338"/>
  </p:notesMasterIdLst>
  <p:handoutMasterIdLst>
    <p:handoutMasterId r:id="rId339"/>
  </p:handoutMasterIdLst>
  <p:sldIdLst>
    <p:sldId id="1858" r:id="rId8"/>
    <p:sldId id="1121" r:id="rId9"/>
    <p:sldId id="972" r:id="rId10"/>
    <p:sldId id="1526" r:id="rId11"/>
    <p:sldId id="1859" r:id="rId12"/>
    <p:sldId id="1585" r:id="rId13"/>
    <p:sldId id="1591" r:id="rId14"/>
    <p:sldId id="1582" r:id="rId15"/>
    <p:sldId id="1593" r:id="rId16"/>
    <p:sldId id="1592" r:id="rId17"/>
    <p:sldId id="1527" r:id="rId18"/>
    <p:sldId id="1580" r:id="rId19"/>
    <p:sldId id="1596" r:id="rId20"/>
    <p:sldId id="1587" r:id="rId21"/>
    <p:sldId id="1602" r:id="rId22"/>
    <p:sldId id="1583" r:id="rId23"/>
    <p:sldId id="1581" r:id="rId24"/>
    <p:sldId id="1528" r:id="rId25"/>
    <p:sldId id="1521" r:id="rId26"/>
    <p:sldId id="1597" r:id="rId27"/>
    <p:sldId id="1554" r:id="rId28"/>
    <p:sldId id="1603" r:id="rId29"/>
    <p:sldId id="1555" r:id="rId30"/>
    <p:sldId id="1529" r:id="rId31"/>
    <p:sldId id="1600" r:id="rId32"/>
    <p:sldId id="1604" r:id="rId33"/>
    <p:sldId id="1530" r:id="rId34"/>
    <p:sldId id="1550" r:id="rId35"/>
    <p:sldId id="1608" r:id="rId36"/>
    <p:sldId id="1553" r:id="rId37"/>
    <p:sldId id="1607" r:id="rId38"/>
    <p:sldId id="1611" r:id="rId39"/>
    <p:sldId id="1612" r:id="rId40"/>
    <p:sldId id="1613" r:id="rId41"/>
    <p:sldId id="1551" r:id="rId42"/>
    <p:sldId id="1617" r:id="rId43"/>
    <p:sldId id="1615" r:id="rId44"/>
    <p:sldId id="1531" r:id="rId45"/>
    <p:sldId id="1522" r:id="rId46"/>
    <p:sldId id="1532" r:id="rId47"/>
    <p:sldId id="1620" r:id="rId48"/>
    <p:sldId id="1533" r:id="rId49"/>
    <p:sldId id="1556" r:id="rId50"/>
    <p:sldId id="1557" r:id="rId51"/>
    <p:sldId id="1558" r:id="rId52"/>
    <p:sldId id="1625" r:id="rId53"/>
    <p:sldId id="1628" r:id="rId54"/>
    <p:sldId id="1630" r:id="rId55"/>
    <p:sldId id="1631" r:id="rId56"/>
    <p:sldId id="1632" r:id="rId57"/>
    <p:sldId id="1559" r:id="rId58"/>
    <p:sldId id="1560" r:id="rId59"/>
    <p:sldId id="1561" r:id="rId60"/>
    <p:sldId id="1618" r:id="rId61"/>
    <p:sldId id="1619" r:id="rId62"/>
    <p:sldId id="1534" r:id="rId63"/>
    <p:sldId id="1523" r:id="rId64"/>
    <p:sldId id="1535" r:id="rId65"/>
    <p:sldId id="1634" r:id="rId66"/>
    <p:sldId id="1635" r:id="rId67"/>
    <p:sldId id="1636" r:id="rId68"/>
    <p:sldId id="1536" r:id="rId69"/>
    <p:sldId id="1637" r:id="rId70"/>
    <p:sldId id="1562" r:id="rId71"/>
    <p:sldId id="1638" r:id="rId72"/>
    <p:sldId id="1640" r:id="rId73"/>
    <p:sldId id="1563" r:id="rId74"/>
    <p:sldId id="1639" r:id="rId75"/>
    <p:sldId id="1641" r:id="rId76"/>
    <p:sldId id="1564" r:id="rId77"/>
    <p:sldId id="1644" r:id="rId78"/>
    <p:sldId id="1642" r:id="rId79"/>
    <p:sldId id="1645" r:id="rId80"/>
    <p:sldId id="1643" r:id="rId81"/>
    <p:sldId id="1646" r:id="rId82"/>
    <p:sldId id="1565" r:id="rId83"/>
    <p:sldId id="1647" r:id="rId84"/>
    <p:sldId id="1537" r:id="rId85"/>
    <p:sldId id="1724" r:id="rId86"/>
    <p:sldId id="1648" r:id="rId87"/>
    <p:sldId id="1649" r:id="rId88"/>
    <p:sldId id="1673" r:id="rId89"/>
    <p:sldId id="1658" r:id="rId90"/>
    <p:sldId id="1675" r:id="rId91"/>
    <p:sldId id="1677" r:id="rId92"/>
    <p:sldId id="1679" r:id="rId93"/>
    <p:sldId id="1680" r:id="rId94"/>
    <p:sldId id="1678" r:id="rId95"/>
    <p:sldId id="1676" r:id="rId96"/>
    <p:sldId id="1672" r:id="rId97"/>
    <p:sldId id="1682" r:id="rId98"/>
    <p:sldId id="1671" r:id="rId99"/>
    <p:sldId id="1684" r:id="rId100"/>
    <p:sldId id="1685" r:id="rId101"/>
    <p:sldId id="1687" r:id="rId102"/>
    <p:sldId id="1686" r:id="rId103"/>
    <p:sldId id="1662" r:id="rId104"/>
    <p:sldId id="1697" r:id="rId105"/>
    <p:sldId id="1699" r:id="rId106"/>
    <p:sldId id="1695" r:id="rId107"/>
    <p:sldId id="1701" r:id="rId108"/>
    <p:sldId id="1698" r:id="rId109"/>
    <p:sldId id="1702" r:id="rId110"/>
    <p:sldId id="1725" r:id="rId111"/>
    <p:sldId id="1726" r:id="rId112"/>
    <p:sldId id="1727" r:id="rId113"/>
    <p:sldId id="1663" r:id="rId114"/>
    <p:sldId id="1691" r:id="rId115"/>
    <p:sldId id="1692" r:id="rId116"/>
    <p:sldId id="1693" r:id="rId117"/>
    <p:sldId id="1664" r:id="rId118"/>
    <p:sldId id="1731" r:id="rId119"/>
    <p:sldId id="1732" r:id="rId120"/>
    <p:sldId id="1733" r:id="rId121"/>
    <p:sldId id="1734" r:id="rId122"/>
    <p:sldId id="1730" r:id="rId123"/>
    <p:sldId id="1735" r:id="rId124"/>
    <p:sldId id="1740" r:id="rId125"/>
    <p:sldId id="1753" r:id="rId126"/>
    <p:sldId id="1754" r:id="rId127"/>
    <p:sldId id="1654" r:id="rId128"/>
    <p:sldId id="1741" r:id="rId129"/>
    <p:sldId id="1742" r:id="rId130"/>
    <p:sldId id="1746" r:id="rId131"/>
    <p:sldId id="1755" r:id="rId132"/>
    <p:sldId id="1747" r:id="rId133"/>
    <p:sldId id="1749" r:id="rId134"/>
    <p:sldId id="1750" r:id="rId135"/>
    <p:sldId id="1751" r:id="rId136"/>
    <p:sldId id="1761" r:id="rId137"/>
    <p:sldId id="1738" r:id="rId138"/>
    <p:sldId id="1762" r:id="rId139"/>
    <p:sldId id="1763" r:id="rId140"/>
    <p:sldId id="1758" r:id="rId141"/>
    <p:sldId id="1760" r:id="rId142"/>
    <p:sldId id="1764" r:id="rId143"/>
    <p:sldId id="1766" r:id="rId144"/>
    <p:sldId id="1765" r:id="rId145"/>
    <p:sldId id="1668" r:id="rId146"/>
    <p:sldId id="1524" r:id="rId147"/>
    <p:sldId id="1541" r:id="rId148"/>
    <p:sldId id="1850" r:id="rId149"/>
    <p:sldId id="1835" r:id="rId150"/>
    <p:sldId id="1834" r:id="rId151"/>
    <p:sldId id="1771" r:id="rId152"/>
    <p:sldId id="1787" r:id="rId153"/>
    <p:sldId id="1851" r:id="rId154"/>
    <p:sldId id="1788" r:id="rId155"/>
    <p:sldId id="1837" r:id="rId156"/>
    <p:sldId id="1833" r:id="rId157"/>
    <p:sldId id="1846" r:id="rId158"/>
    <p:sldId id="1847" r:id="rId159"/>
    <p:sldId id="1848" r:id="rId160"/>
    <p:sldId id="1789" r:id="rId161"/>
    <p:sldId id="1772" r:id="rId162"/>
    <p:sldId id="1791" r:id="rId163"/>
    <p:sldId id="1793" r:id="rId164"/>
    <p:sldId id="1794" r:id="rId165"/>
    <p:sldId id="1542" r:id="rId166"/>
    <p:sldId id="1852" r:id="rId167"/>
    <p:sldId id="1796" r:id="rId168"/>
    <p:sldId id="1799" r:id="rId169"/>
    <p:sldId id="1795" r:id="rId170"/>
    <p:sldId id="1798" r:id="rId171"/>
    <p:sldId id="1569" r:id="rId172"/>
    <p:sldId id="1853" r:id="rId173"/>
    <p:sldId id="1800" r:id="rId174"/>
    <p:sldId id="1801" r:id="rId175"/>
    <p:sldId id="1802" r:id="rId176"/>
    <p:sldId id="1571" r:id="rId177"/>
    <p:sldId id="1854" r:id="rId178"/>
    <p:sldId id="1806" r:id="rId179"/>
    <p:sldId id="1808" r:id="rId180"/>
    <p:sldId id="1809" r:id="rId181"/>
    <p:sldId id="1573" r:id="rId182"/>
    <p:sldId id="1810" r:id="rId183"/>
    <p:sldId id="1817" r:id="rId184"/>
    <p:sldId id="1855" r:id="rId185"/>
    <p:sldId id="1814" r:id="rId186"/>
    <p:sldId id="1815" r:id="rId187"/>
    <p:sldId id="1816" r:id="rId188"/>
    <p:sldId id="1818" r:id="rId189"/>
    <p:sldId id="1813" r:id="rId190"/>
    <p:sldId id="1856" r:id="rId191"/>
    <p:sldId id="1857" r:id="rId192"/>
    <p:sldId id="1820" r:id="rId193"/>
    <p:sldId id="1863" r:id="rId194"/>
    <p:sldId id="1862" r:id="rId195"/>
    <p:sldId id="1822" r:id="rId196"/>
    <p:sldId id="1823" r:id="rId197"/>
    <p:sldId id="1871" r:id="rId198"/>
    <p:sldId id="1860" r:id="rId199"/>
    <p:sldId id="1830" r:id="rId200"/>
    <p:sldId id="1861" r:id="rId201"/>
    <p:sldId id="1821" r:id="rId202"/>
    <p:sldId id="1824" r:id="rId203"/>
    <p:sldId id="1831" r:id="rId204"/>
    <p:sldId id="1826" r:id="rId205"/>
    <p:sldId id="1864" r:id="rId206"/>
    <p:sldId id="1865" r:id="rId207"/>
    <p:sldId id="1868" r:id="rId208"/>
    <p:sldId id="1869" r:id="rId209"/>
    <p:sldId id="1870" r:id="rId210"/>
    <p:sldId id="1867" r:id="rId211"/>
    <p:sldId id="1877" r:id="rId212"/>
    <p:sldId id="1878" r:id="rId213"/>
    <p:sldId id="1879" r:id="rId214"/>
    <p:sldId id="1880" r:id="rId215"/>
    <p:sldId id="1881" r:id="rId216"/>
    <p:sldId id="1882" r:id="rId217"/>
    <p:sldId id="1883" r:id="rId218"/>
    <p:sldId id="1543" r:id="rId219"/>
    <p:sldId id="1884" r:id="rId220"/>
    <p:sldId id="1885" r:id="rId221"/>
    <p:sldId id="1886" r:id="rId222"/>
    <p:sldId id="1887" r:id="rId223"/>
    <p:sldId id="1888" r:id="rId224"/>
    <p:sldId id="1889" r:id="rId225"/>
    <p:sldId id="1890" r:id="rId226"/>
    <p:sldId id="1891" r:id="rId227"/>
    <p:sldId id="1892" r:id="rId228"/>
    <p:sldId id="1893" r:id="rId229"/>
    <p:sldId id="1894" r:id="rId230"/>
    <p:sldId id="1904" r:id="rId231"/>
    <p:sldId id="1903" r:id="rId232"/>
    <p:sldId id="1898" r:id="rId233"/>
    <p:sldId id="1899" r:id="rId234"/>
    <p:sldId id="1902" r:id="rId235"/>
    <p:sldId id="1901" r:id="rId236"/>
    <p:sldId id="1897" r:id="rId237"/>
    <p:sldId id="1905" r:id="rId238"/>
    <p:sldId id="1941" r:id="rId239"/>
    <p:sldId id="1943" r:id="rId240"/>
    <p:sldId id="1946" r:id="rId241"/>
    <p:sldId id="1942" r:id="rId242"/>
    <p:sldId id="1936" r:id="rId243"/>
    <p:sldId id="1944" r:id="rId244"/>
    <p:sldId id="1938" r:id="rId245"/>
    <p:sldId id="1945" r:id="rId246"/>
    <p:sldId id="1947" r:id="rId247"/>
    <p:sldId id="1908" r:id="rId248"/>
    <p:sldId id="1964" r:id="rId249"/>
    <p:sldId id="1966" r:id="rId250"/>
    <p:sldId id="1965" r:id="rId251"/>
    <p:sldId id="1910" r:id="rId252"/>
    <p:sldId id="1911" r:id="rId253"/>
    <p:sldId id="1912" r:id="rId254"/>
    <p:sldId id="1914" r:id="rId255"/>
    <p:sldId id="1961" r:id="rId256"/>
    <p:sldId id="1962" r:id="rId257"/>
    <p:sldId id="1963" r:id="rId258"/>
    <p:sldId id="1967" r:id="rId259"/>
    <p:sldId id="1968" r:id="rId260"/>
    <p:sldId id="1915" r:id="rId261"/>
    <p:sldId id="1916" r:id="rId262"/>
    <p:sldId id="1948" r:id="rId263"/>
    <p:sldId id="1949" r:id="rId264"/>
    <p:sldId id="1950" r:id="rId265"/>
    <p:sldId id="1918" r:id="rId266"/>
    <p:sldId id="1999" r:id="rId267"/>
    <p:sldId id="2000" r:id="rId268"/>
    <p:sldId id="1969" r:id="rId269"/>
    <p:sldId id="1970" r:id="rId270"/>
    <p:sldId id="1971" r:id="rId271"/>
    <p:sldId id="1976" r:id="rId272"/>
    <p:sldId id="1983" r:id="rId273"/>
    <p:sldId id="1987" r:id="rId274"/>
    <p:sldId id="1973" r:id="rId275"/>
    <p:sldId id="1977" r:id="rId276"/>
    <p:sldId id="1921" r:id="rId277"/>
    <p:sldId id="1984" r:id="rId278"/>
    <p:sldId id="1988" r:id="rId279"/>
    <p:sldId id="1985" r:id="rId280"/>
    <p:sldId id="1986" r:id="rId281"/>
    <p:sldId id="1982" r:id="rId282"/>
    <p:sldId id="1952" r:id="rId283"/>
    <p:sldId id="1953" r:id="rId284"/>
    <p:sldId id="1959" r:id="rId285"/>
    <p:sldId id="1954" r:id="rId286"/>
    <p:sldId id="1924" r:id="rId287"/>
    <p:sldId id="1926" r:id="rId288"/>
    <p:sldId id="1989" r:id="rId289"/>
    <p:sldId id="1990" r:id="rId290"/>
    <p:sldId id="1991" r:id="rId291"/>
    <p:sldId id="1992" r:id="rId292"/>
    <p:sldId id="1927" r:id="rId293"/>
    <p:sldId id="1955" r:id="rId294"/>
    <p:sldId id="1956" r:id="rId295"/>
    <p:sldId id="1957" r:id="rId296"/>
    <p:sldId id="1958" r:id="rId297"/>
    <p:sldId id="1930" r:id="rId298"/>
    <p:sldId id="1993" r:id="rId299"/>
    <p:sldId id="1994" r:id="rId300"/>
    <p:sldId id="1995" r:id="rId301"/>
    <p:sldId id="1997" r:id="rId302"/>
    <p:sldId id="1998" r:id="rId303"/>
    <p:sldId id="1934" r:id="rId304"/>
    <p:sldId id="1935" r:id="rId305"/>
    <p:sldId id="1525" r:id="rId306"/>
    <p:sldId id="2005" r:id="rId307"/>
    <p:sldId id="2010" r:id="rId308"/>
    <p:sldId id="2009" r:id="rId309"/>
    <p:sldId id="2007" r:id="rId310"/>
    <p:sldId id="2001" r:id="rId311"/>
    <p:sldId id="2003" r:id="rId312"/>
    <p:sldId id="2020" r:id="rId313"/>
    <p:sldId id="2004" r:id="rId314"/>
    <p:sldId id="2002" r:id="rId315"/>
    <p:sldId id="2006" r:id="rId316"/>
    <p:sldId id="1539" r:id="rId317"/>
    <p:sldId id="1574" r:id="rId318"/>
    <p:sldId id="2011" r:id="rId319"/>
    <p:sldId id="2021" r:id="rId320"/>
    <p:sldId id="2012" r:id="rId321"/>
    <p:sldId id="2013" r:id="rId322"/>
    <p:sldId id="2022" r:id="rId323"/>
    <p:sldId id="2014" r:id="rId324"/>
    <p:sldId id="2023" r:id="rId325"/>
    <p:sldId id="1575" r:id="rId326"/>
    <p:sldId id="2015" r:id="rId327"/>
    <p:sldId id="2025" r:id="rId328"/>
    <p:sldId id="2018" r:id="rId329"/>
    <p:sldId id="1576" r:id="rId330"/>
    <p:sldId id="2019" r:id="rId331"/>
    <p:sldId id="2024" r:id="rId332"/>
    <p:sldId id="2026" r:id="rId333"/>
    <p:sldId id="2017" r:id="rId334"/>
    <p:sldId id="1577" r:id="rId335"/>
    <p:sldId id="1440" r:id="rId336"/>
    <p:sldId id="264" r:id="rId33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uper" initials="s" lastIdx="1" clrIdx="0">
    <p:extLst>
      <p:ext uri="{19B8F6BF-5375-455C-9EA6-DF929625EA0E}">
        <p15:presenceInfo xmlns:p15="http://schemas.microsoft.com/office/powerpoint/2012/main" userId="sup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loop="1"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D2A26"/>
    <a:srgbClr val="49504F"/>
    <a:srgbClr val="48504F"/>
    <a:srgbClr val="FFFFFF"/>
    <a:srgbClr val="DEA900"/>
    <a:srgbClr val="F9F9F9"/>
    <a:srgbClr val="4C5252"/>
    <a:srgbClr val="8A8A8A"/>
    <a:srgbClr val="B60206"/>
    <a:srgbClr val="AD2B2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7CE84F3-28C3-443E-9E96-99CF82512B78}" styleName="深色样式 1 - 强调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82477" autoAdjust="0"/>
  </p:normalViewPr>
  <p:slideViewPr>
    <p:cSldViewPr snapToGrid="0">
      <p:cViewPr>
        <p:scale>
          <a:sx n="66" d="100"/>
          <a:sy n="66" d="100"/>
        </p:scale>
        <p:origin x="1572" y="702"/>
      </p:cViewPr>
      <p:guideLst/>
    </p:cSldViewPr>
  </p:slideViewPr>
  <p:notesTextViewPr>
    <p:cViewPr>
      <p:scale>
        <a:sx n="1" d="1"/>
        <a:sy n="1" d="1"/>
      </p:scale>
      <p:origin x="0" y="0"/>
    </p:cViewPr>
  </p:notesTextViewPr>
  <p:sorterViewPr>
    <p:cViewPr>
      <p:scale>
        <a:sx n="100" d="100"/>
        <a:sy n="100" d="100"/>
      </p:scale>
      <p:origin x="0" y="-59298"/>
    </p:cViewPr>
  </p:sorterViewPr>
  <p:notesViewPr>
    <p:cSldViewPr snapToGrid="0" showGuides="1">
      <p:cViewPr varScale="1">
        <p:scale>
          <a:sx n="67" d="100"/>
          <a:sy n="67" d="100"/>
        </p:scale>
        <p:origin x="3120" y="77"/>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0.xml"/><Relationship Id="rId299" Type="http://schemas.openxmlformats.org/officeDocument/2006/relationships/slide" Target="slides/slide292.xml"/><Relationship Id="rId21" Type="http://schemas.openxmlformats.org/officeDocument/2006/relationships/slide" Target="slides/slide14.xml"/><Relationship Id="rId63" Type="http://schemas.openxmlformats.org/officeDocument/2006/relationships/slide" Target="slides/slide56.xml"/><Relationship Id="rId159" Type="http://schemas.openxmlformats.org/officeDocument/2006/relationships/slide" Target="slides/slide152.xml"/><Relationship Id="rId324" Type="http://schemas.openxmlformats.org/officeDocument/2006/relationships/slide" Target="slides/slide317.xml"/><Relationship Id="rId170" Type="http://schemas.openxmlformats.org/officeDocument/2006/relationships/slide" Target="slides/slide163.xml"/><Relationship Id="rId226" Type="http://schemas.openxmlformats.org/officeDocument/2006/relationships/slide" Target="slides/slide219.xml"/><Relationship Id="rId268" Type="http://schemas.openxmlformats.org/officeDocument/2006/relationships/slide" Target="slides/slide261.xml"/><Relationship Id="rId32" Type="http://schemas.openxmlformats.org/officeDocument/2006/relationships/slide" Target="slides/slide25.xml"/><Relationship Id="rId74" Type="http://schemas.openxmlformats.org/officeDocument/2006/relationships/slide" Target="slides/slide67.xml"/><Relationship Id="rId128" Type="http://schemas.openxmlformats.org/officeDocument/2006/relationships/slide" Target="slides/slide121.xml"/><Relationship Id="rId335" Type="http://schemas.openxmlformats.org/officeDocument/2006/relationships/slide" Target="slides/slide328.xml"/><Relationship Id="rId5" Type="http://schemas.openxmlformats.org/officeDocument/2006/relationships/slideMaster" Target="slideMasters/slideMaster5.xml"/><Relationship Id="rId181" Type="http://schemas.openxmlformats.org/officeDocument/2006/relationships/slide" Target="slides/slide174.xml"/><Relationship Id="rId237" Type="http://schemas.openxmlformats.org/officeDocument/2006/relationships/slide" Target="slides/slide230.xml"/><Relationship Id="rId279" Type="http://schemas.openxmlformats.org/officeDocument/2006/relationships/slide" Target="slides/slide272.xml"/><Relationship Id="rId43" Type="http://schemas.openxmlformats.org/officeDocument/2006/relationships/slide" Target="slides/slide36.xml"/><Relationship Id="rId139" Type="http://schemas.openxmlformats.org/officeDocument/2006/relationships/slide" Target="slides/slide132.xml"/><Relationship Id="rId290" Type="http://schemas.openxmlformats.org/officeDocument/2006/relationships/slide" Target="slides/slide283.xml"/><Relationship Id="rId304" Type="http://schemas.openxmlformats.org/officeDocument/2006/relationships/slide" Target="slides/slide297.xml"/><Relationship Id="rId85" Type="http://schemas.openxmlformats.org/officeDocument/2006/relationships/slide" Target="slides/slide78.xml"/><Relationship Id="rId150" Type="http://schemas.openxmlformats.org/officeDocument/2006/relationships/slide" Target="slides/slide143.xml"/><Relationship Id="rId192" Type="http://schemas.openxmlformats.org/officeDocument/2006/relationships/slide" Target="slides/slide185.xml"/><Relationship Id="rId206" Type="http://schemas.openxmlformats.org/officeDocument/2006/relationships/slide" Target="slides/slide199.xml"/><Relationship Id="rId248" Type="http://schemas.openxmlformats.org/officeDocument/2006/relationships/slide" Target="slides/slide241.xml"/><Relationship Id="rId12" Type="http://schemas.openxmlformats.org/officeDocument/2006/relationships/slide" Target="slides/slide5.xml"/><Relationship Id="rId108" Type="http://schemas.openxmlformats.org/officeDocument/2006/relationships/slide" Target="slides/slide101.xml"/><Relationship Id="rId315" Type="http://schemas.openxmlformats.org/officeDocument/2006/relationships/slide" Target="slides/slide308.xml"/><Relationship Id="rId54" Type="http://schemas.openxmlformats.org/officeDocument/2006/relationships/slide" Target="slides/slide47.xml"/><Relationship Id="rId96" Type="http://schemas.openxmlformats.org/officeDocument/2006/relationships/slide" Target="slides/slide89.xml"/><Relationship Id="rId161" Type="http://schemas.openxmlformats.org/officeDocument/2006/relationships/slide" Target="slides/slide154.xml"/><Relationship Id="rId217" Type="http://schemas.openxmlformats.org/officeDocument/2006/relationships/slide" Target="slides/slide210.xml"/><Relationship Id="rId259" Type="http://schemas.openxmlformats.org/officeDocument/2006/relationships/slide" Target="slides/slide252.xml"/><Relationship Id="rId23" Type="http://schemas.openxmlformats.org/officeDocument/2006/relationships/slide" Target="slides/slide16.xml"/><Relationship Id="rId119" Type="http://schemas.openxmlformats.org/officeDocument/2006/relationships/slide" Target="slides/slide112.xml"/><Relationship Id="rId270" Type="http://schemas.openxmlformats.org/officeDocument/2006/relationships/slide" Target="slides/slide263.xml"/><Relationship Id="rId326" Type="http://schemas.openxmlformats.org/officeDocument/2006/relationships/slide" Target="slides/slide319.xml"/><Relationship Id="rId65" Type="http://schemas.openxmlformats.org/officeDocument/2006/relationships/slide" Target="slides/slide58.xml"/><Relationship Id="rId130" Type="http://schemas.openxmlformats.org/officeDocument/2006/relationships/slide" Target="slides/slide123.xml"/><Relationship Id="rId172" Type="http://schemas.openxmlformats.org/officeDocument/2006/relationships/slide" Target="slides/slide165.xml"/><Relationship Id="rId228" Type="http://schemas.openxmlformats.org/officeDocument/2006/relationships/slide" Target="slides/slide221.xml"/><Relationship Id="rId281" Type="http://schemas.openxmlformats.org/officeDocument/2006/relationships/slide" Target="slides/slide274.xml"/><Relationship Id="rId337" Type="http://schemas.openxmlformats.org/officeDocument/2006/relationships/slide" Target="slides/slide330.xml"/><Relationship Id="rId34" Type="http://schemas.openxmlformats.org/officeDocument/2006/relationships/slide" Target="slides/slide27.xml"/><Relationship Id="rId76" Type="http://schemas.openxmlformats.org/officeDocument/2006/relationships/slide" Target="slides/slide69.xml"/><Relationship Id="rId141" Type="http://schemas.openxmlformats.org/officeDocument/2006/relationships/slide" Target="slides/slide134.xml"/><Relationship Id="rId7" Type="http://schemas.openxmlformats.org/officeDocument/2006/relationships/slideMaster" Target="slideMasters/slideMaster7.xml"/><Relationship Id="rId183" Type="http://schemas.openxmlformats.org/officeDocument/2006/relationships/slide" Target="slides/slide176.xml"/><Relationship Id="rId239" Type="http://schemas.openxmlformats.org/officeDocument/2006/relationships/slide" Target="slides/slide232.xml"/><Relationship Id="rId250" Type="http://schemas.openxmlformats.org/officeDocument/2006/relationships/slide" Target="slides/slide243.xml"/><Relationship Id="rId292" Type="http://schemas.openxmlformats.org/officeDocument/2006/relationships/slide" Target="slides/slide285.xml"/><Relationship Id="rId306" Type="http://schemas.openxmlformats.org/officeDocument/2006/relationships/slide" Target="slides/slide299.xml"/><Relationship Id="rId45" Type="http://schemas.openxmlformats.org/officeDocument/2006/relationships/slide" Target="slides/slide38.xml"/><Relationship Id="rId87" Type="http://schemas.openxmlformats.org/officeDocument/2006/relationships/slide" Target="slides/slide80.xml"/><Relationship Id="rId110" Type="http://schemas.openxmlformats.org/officeDocument/2006/relationships/slide" Target="slides/slide103.xml"/><Relationship Id="rId152" Type="http://schemas.openxmlformats.org/officeDocument/2006/relationships/slide" Target="slides/slide145.xml"/><Relationship Id="rId194" Type="http://schemas.openxmlformats.org/officeDocument/2006/relationships/slide" Target="slides/slide187.xml"/><Relationship Id="rId208" Type="http://schemas.openxmlformats.org/officeDocument/2006/relationships/slide" Target="slides/slide201.xml"/><Relationship Id="rId240" Type="http://schemas.openxmlformats.org/officeDocument/2006/relationships/slide" Target="slides/slide233.xml"/><Relationship Id="rId261" Type="http://schemas.openxmlformats.org/officeDocument/2006/relationships/slide" Target="slides/slide254.xml"/><Relationship Id="rId14" Type="http://schemas.openxmlformats.org/officeDocument/2006/relationships/slide" Target="slides/slide7.xml"/><Relationship Id="rId35" Type="http://schemas.openxmlformats.org/officeDocument/2006/relationships/slide" Target="slides/slide28.xml"/><Relationship Id="rId56" Type="http://schemas.openxmlformats.org/officeDocument/2006/relationships/slide" Target="slides/slide49.xml"/><Relationship Id="rId77" Type="http://schemas.openxmlformats.org/officeDocument/2006/relationships/slide" Target="slides/slide70.xml"/><Relationship Id="rId100" Type="http://schemas.openxmlformats.org/officeDocument/2006/relationships/slide" Target="slides/slide93.xml"/><Relationship Id="rId282" Type="http://schemas.openxmlformats.org/officeDocument/2006/relationships/slide" Target="slides/slide275.xml"/><Relationship Id="rId317" Type="http://schemas.openxmlformats.org/officeDocument/2006/relationships/slide" Target="slides/slide310.xml"/><Relationship Id="rId338" Type="http://schemas.openxmlformats.org/officeDocument/2006/relationships/notesMaster" Target="notesMasters/notesMaster1.xml"/><Relationship Id="rId8" Type="http://schemas.openxmlformats.org/officeDocument/2006/relationships/slide" Target="slides/slide1.xml"/><Relationship Id="rId98" Type="http://schemas.openxmlformats.org/officeDocument/2006/relationships/slide" Target="slides/slide91.xml"/><Relationship Id="rId121" Type="http://schemas.openxmlformats.org/officeDocument/2006/relationships/slide" Target="slides/slide114.xml"/><Relationship Id="rId142" Type="http://schemas.openxmlformats.org/officeDocument/2006/relationships/slide" Target="slides/slide135.xml"/><Relationship Id="rId163" Type="http://schemas.openxmlformats.org/officeDocument/2006/relationships/slide" Target="slides/slide156.xml"/><Relationship Id="rId184" Type="http://schemas.openxmlformats.org/officeDocument/2006/relationships/slide" Target="slides/slide177.xml"/><Relationship Id="rId219" Type="http://schemas.openxmlformats.org/officeDocument/2006/relationships/slide" Target="slides/slide212.xml"/><Relationship Id="rId230" Type="http://schemas.openxmlformats.org/officeDocument/2006/relationships/slide" Target="slides/slide223.xml"/><Relationship Id="rId251" Type="http://schemas.openxmlformats.org/officeDocument/2006/relationships/slide" Target="slides/slide244.xml"/><Relationship Id="rId25" Type="http://schemas.openxmlformats.org/officeDocument/2006/relationships/slide" Target="slides/slide18.xml"/><Relationship Id="rId46" Type="http://schemas.openxmlformats.org/officeDocument/2006/relationships/slide" Target="slides/slide39.xml"/><Relationship Id="rId67" Type="http://schemas.openxmlformats.org/officeDocument/2006/relationships/slide" Target="slides/slide60.xml"/><Relationship Id="rId272" Type="http://schemas.openxmlformats.org/officeDocument/2006/relationships/slide" Target="slides/slide265.xml"/><Relationship Id="rId293" Type="http://schemas.openxmlformats.org/officeDocument/2006/relationships/slide" Target="slides/slide286.xml"/><Relationship Id="rId307" Type="http://schemas.openxmlformats.org/officeDocument/2006/relationships/slide" Target="slides/slide300.xml"/><Relationship Id="rId328" Type="http://schemas.openxmlformats.org/officeDocument/2006/relationships/slide" Target="slides/slide321.xml"/><Relationship Id="rId88" Type="http://schemas.openxmlformats.org/officeDocument/2006/relationships/slide" Target="slides/slide81.xml"/><Relationship Id="rId111" Type="http://schemas.openxmlformats.org/officeDocument/2006/relationships/slide" Target="slides/slide104.xml"/><Relationship Id="rId132" Type="http://schemas.openxmlformats.org/officeDocument/2006/relationships/slide" Target="slides/slide125.xml"/><Relationship Id="rId153" Type="http://schemas.openxmlformats.org/officeDocument/2006/relationships/slide" Target="slides/slide146.xml"/><Relationship Id="rId174" Type="http://schemas.openxmlformats.org/officeDocument/2006/relationships/slide" Target="slides/slide167.xml"/><Relationship Id="rId195" Type="http://schemas.openxmlformats.org/officeDocument/2006/relationships/slide" Target="slides/slide188.xml"/><Relationship Id="rId209" Type="http://schemas.openxmlformats.org/officeDocument/2006/relationships/slide" Target="slides/slide202.xml"/><Relationship Id="rId220" Type="http://schemas.openxmlformats.org/officeDocument/2006/relationships/slide" Target="slides/slide213.xml"/><Relationship Id="rId241" Type="http://schemas.openxmlformats.org/officeDocument/2006/relationships/slide" Target="slides/slide234.xml"/><Relationship Id="rId15" Type="http://schemas.openxmlformats.org/officeDocument/2006/relationships/slide" Target="slides/slide8.xml"/><Relationship Id="rId36" Type="http://schemas.openxmlformats.org/officeDocument/2006/relationships/slide" Target="slides/slide29.xml"/><Relationship Id="rId57" Type="http://schemas.openxmlformats.org/officeDocument/2006/relationships/slide" Target="slides/slide50.xml"/><Relationship Id="rId262" Type="http://schemas.openxmlformats.org/officeDocument/2006/relationships/slide" Target="slides/slide255.xml"/><Relationship Id="rId283" Type="http://schemas.openxmlformats.org/officeDocument/2006/relationships/slide" Target="slides/slide276.xml"/><Relationship Id="rId318" Type="http://schemas.openxmlformats.org/officeDocument/2006/relationships/slide" Target="slides/slide311.xml"/><Relationship Id="rId339" Type="http://schemas.openxmlformats.org/officeDocument/2006/relationships/handoutMaster" Target="handoutMasters/handoutMaster1.xml"/><Relationship Id="rId78" Type="http://schemas.openxmlformats.org/officeDocument/2006/relationships/slide" Target="slides/slide71.xml"/><Relationship Id="rId99" Type="http://schemas.openxmlformats.org/officeDocument/2006/relationships/slide" Target="slides/slide92.xml"/><Relationship Id="rId101" Type="http://schemas.openxmlformats.org/officeDocument/2006/relationships/slide" Target="slides/slide94.xml"/><Relationship Id="rId122" Type="http://schemas.openxmlformats.org/officeDocument/2006/relationships/slide" Target="slides/slide115.xml"/><Relationship Id="rId143" Type="http://schemas.openxmlformats.org/officeDocument/2006/relationships/slide" Target="slides/slide136.xml"/><Relationship Id="rId164" Type="http://schemas.openxmlformats.org/officeDocument/2006/relationships/slide" Target="slides/slide157.xml"/><Relationship Id="rId185" Type="http://schemas.openxmlformats.org/officeDocument/2006/relationships/slide" Target="slides/slide178.xml"/><Relationship Id="rId9" Type="http://schemas.openxmlformats.org/officeDocument/2006/relationships/slide" Target="slides/slide2.xml"/><Relationship Id="rId210" Type="http://schemas.openxmlformats.org/officeDocument/2006/relationships/slide" Target="slides/slide203.xml"/><Relationship Id="rId26" Type="http://schemas.openxmlformats.org/officeDocument/2006/relationships/slide" Target="slides/slide19.xml"/><Relationship Id="rId231" Type="http://schemas.openxmlformats.org/officeDocument/2006/relationships/slide" Target="slides/slide224.xml"/><Relationship Id="rId252" Type="http://schemas.openxmlformats.org/officeDocument/2006/relationships/slide" Target="slides/slide245.xml"/><Relationship Id="rId273" Type="http://schemas.openxmlformats.org/officeDocument/2006/relationships/slide" Target="slides/slide266.xml"/><Relationship Id="rId294" Type="http://schemas.openxmlformats.org/officeDocument/2006/relationships/slide" Target="slides/slide287.xml"/><Relationship Id="rId308" Type="http://schemas.openxmlformats.org/officeDocument/2006/relationships/slide" Target="slides/slide301.xml"/><Relationship Id="rId329" Type="http://schemas.openxmlformats.org/officeDocument/2006/relationships/slide" Target="slides/slide322.xml"/><Relationship Id="rId47" Type="http://schemas.openxmlformats.org/officeDocument/2006/relationships/slide" Target="slides/slide40.xml"/><Relationship Id="rId68" Type="http://schemas.openxmlformats.org/officeDocument/2006/relationships/slide" Target="slides/slide61.xml"/><Relationship Id="rId89" Type="http://schemas.openxmlformats.org/officeDocument/2006/relationships/slide" Target="slides/slide82.xml"/><Relationship Id="rId112" Type="http://schemas.openxmlformats.org/officeDocument/2006/relationships/slide" Target="slides/slide105.xml"/><Relationship Id="rId133" Type="http://schemas.openxmlformats.org/officeDocument/2006/relationships/slide" Target="slides/slide126.xml"/><Relationship Id="rId154" Type="http://schemas.openxmlformats.org/officeDocument/2006/relationships/slide" Target="slides/slide147.xml"/><Relationship Id="rId175" Type="http://schemas.openxmlformats.org/officeDocument/2006/relationships/slide" Target="slides/slide168.xml"/><Relationship Id="rId340" Type="http://schemas.openxmlformats.org/officeDocument/2006/relationships/commentAuthors" Target="commentAuthors.xml"/><Relationship Id="rId196" Type="http://schemas.openxmlformats.org/officeDocument/2006/relationships/slide" Target="slides/slide189.xml"/><Relationship Id="rId200" Type="http://schemas.openxmlformats.org/officeDocument/2006/relationships/slide" Target="slides/slide193.xml"/><Relationship Id="rId16" Type="http://schemas.openxmlformats.org/officeDocument/2006/relationships/slide" Target="slides/slide9.xml"/><Relationship Id="rId221" Type="http://schemas.openxmlformats.org/officeDocument/2006/relationships/slide" Target="slides/slide214.xml"/><Relationship Id="rId242" Type="http://schemas.openxmlformats.org/officeDocument/2006/relationships/slide" Target="slides/slide235.xml"/><Relationship Id="rId263" Type="http://schemas.openxmlformats.org/officeDocument/2006/relationships/slide" Target="slides/slide256.xml"/><Relationship Id="rId284" Type="http://schemas.openxmlformats.org/officeDocument/2006/relationships/slide" Target="slides/slide277.xml"/><Relationship Id="rId319" Type="http://schemas.openxmlformats.org/officeDocument/2006/relationships/slide" Target="slides/slide312.xml"/><Relationship Id="rId37" Type="http://schemas.openxmlformats.org/officeDocument/2006/relationships/slide" Target="slides/slide30.xml"/><Relationship Id="rId58" Type="http://schemas.openxmlformats.org/officeDocument/2006/relationships/slide" Target="slides/slide51.xml"/><Relationship Id="rId79" Type="http://schemas.openxmlformats.org/officeDocument/2006/relationships/slide" Target="slides/slide72.xml"/><Relationship Id="rId102" Type="http://schemas.openxmlformats.org/officeDocument/2006/relationships/slide" Target="slides/slide95.xml"/><Relationship Id="rId123" Type="http://schemas.openxmlformats.org/officeDocument/2006/relationships/slide" Target="slides/slide116.xml"/><Relationship Id="rId144" Type="http://schemas.openxmlformats.org/officeDocument/2006/relationships/slide" Target="slides/slide137.xml"/><Relationship Id="rId330" Type="http://schemas.openxmlformats.org/officeDocument/2006/relationships/slide" Target="slides/slide323.xml"/><Relationship Id="rId90" Type="http://schemas.openxmlformats.org/officeDocument/2006/relationships/slide" Target="slides/slide83.xml"/><Relationship Id="rId165" Type="http://schemas.openxmlformats.org/officeDocument/2006/relationships/slide" Target="slides/slide158.xml"/><Relationship Id="rId186" Type="http://schemas.openxmlformats.org/officeDocument/2006/relationships/slide" Target="slides/slide179.xml"/><Relationship Id="rId211" Type="http://schemas.openxmlformats.org/officeDocument/2006/relationships/slide" Target="slides/slide204.xml"/><Relationship Id="rId232" Type="http://schemas.openxmlformats.org/officeDocument/2006/relationships/slide" Target="slides/slide225.xml"/><Relationship Id="rId253" Type="http://schemas.openxmlformats.org/officeDocument/2006/relationships/slide" Target="slides/slide246.xml"/><Relationship Id="rId274" Type="http://schemas.openxmlformats.org/officeDocument/2006/relationships/slide" Target="slides/slide267.xml"/><Relationship Id="rId295" Type="http://schemas.openxmlformats.org/officeDocument/2006/relationships/slide" Target="slides/slide288.xml"/><Relationship Id="rId309" Type="http://schemas.openxmlformats.org/officeDocument/2006/relationships/slide" Target="slides/slide302.xml"/><Relationship Id="rId27" Type="http://schemas.openxmlformats.org/officeDocument/2006/relationships/slide" Target="slides/slide20.xml"/><Relationship Id="rId48" Type="http://schemas.openxmlformats.org/officeDocument/2006/relationships/slide" Target="slides/slide41.xml"/><Relationship Id="rId69" Type="http://schemas.openxmlformats.org/officeDocument/2006/relationships/slide" Target="slides/slide62.xml"/><Relationship Id="rId113" Type="http://schemas.openxmlformats.org/officeDocument/2006/relationships/slide" Target="slides/slide106.xml"/><Relationship Id="rId134" Type="http://schemas.openxmlformats.org/officeDocument/2006/relationships/slide" Target="slides/slide127.xml"/><Relationship Id="rId320" Type="http://schemas.openxmlformats.org/officeDocument/2006/relationships/slide" Target="slides/slide313.xml"/><Relationship Id="rId80" Type="http://schemas.openxmlformats.org/officeDocument/2006/relationships/slide" Target="slides/slide73.xml"/><Relationship Id="rId155" Type="http://schemas.openxmlformats.org/officeDocument/2006/relationships/slide" Target="slides/slide148.xml"/><Relationship Id="rId176" Type="http://schemas.openxmlformats.org/officeDocument/2006/relationships/slide" Target="slides/slide169.xml"/><Relationship Id="rId197" Type="http://schemas.openxmlformats.org/officeDocument/2006/relationships/slide" Target="slides/slide190.xml"/><Relationship Id="rId341" Type="http://schemas.openxmlformats.org/officeDocument/2006/relationships/presProps" Target="presProps.xml"/><Relationship Id="rId201" Type="http://schemas.openxmlformats.org/officeDocument/2006/relationships/slide" Target="slides/slide194.xml"/><Relationship Id="rId222" Type="http://schemas.openxmlformats.org/officeDocument/2006/relationships/slide" Target="slides/slide215.xml"/><Relationship Id="rId243" Type="http://schemas.openxmlformats.org/officeDocument/2006/relationships/slide" Target="slides/slide236.xml"/><Relationship Id="rId264" Type="http://schemas.openxmlformats.org/officeDocument/2006/relationships/slide" Target="slides/slide257.xml"/><Relationship Id="rId285" Type="http://schemas.openxmlformats.org/officeDocument/2006/relationships/slide" Target="slides/slide278.xml"/><Relationship Id="rId17" Type="http://schemas.openxmlformats.org/officeDocument/2006/relationships/slide" Target="slides/slide10.xml"/><Relationship Id="rId38" Type="http://schemas.openxmlformats.org/officeDocument/2006/relationships/slide" Target="slides/slide31.xml"/><Relationship Id="rId59" Type="http://schemas.openxmlformats.org/officeDocument/2006/relationships/slide" Target="slides/slide52.xml"/><Relationship Id="rId103" Type="http://schemas.openxmlformats.org/officeDocument/2006/relationships/slide" Target="slides/slide96.xml"/><Relationship Id="rId124" Type="http://schemas.openxmlformats.org/officeDocument/2006/relationships/slide" Target="slides/slide117.xml"/><Relationship Id="rId310" Type="http://schemas.openxmlformats.org/officeDocument/2006/relationships/slide" Target="slides/slide303.xml"/><Relationship Id="rId70" Type="http://schemas.openxmlformats.org/officeDocument/2006/relationships/slide" Target="slides/slide63.xml"/><Relationship Id="rId91" Type="http://schemas.openxmlformats.org/officeDocument/2006/relationships/slide" Target="slides/slide84.xml"/><Relationship Id="rId145" Type="http://schemas.openxmlformats.org/officeDocument/2006/relationships/slide" Target="slides/slide138.xml"/><Relationship Id="rId166" Type="http://schemas.openxmlformats.org/officeDocument/2006/relationships/slide" Target="slides/slide159.xml"/><Relationship Id="rId187" Type="http://schemas.openxmlformats.org/officeDocument/2006/relationships/slide" Target="slides/slide180.xml"/><Relationship Id="rId331" Type="http://schemas.openxmlformats.org/officeDocument/2006/relationships/slide" Target="slides/slide324.xml"/><Relationship Id="rId1" Type="http://schemas.openxmlformats.org/officeDocument/2006/relationships/slideMaster" Target="slideMasters/slideMaster1.xml"/><Relationship Id="rId212" Type="http://schemas.openxmlformats.org/officeDocument/2006/relationships/slide" Target="slides/slide205.xml"/><Relationship Id="rId233" Type="http://schemas.openxmlformats.org/officeDocument/2006/relationships/slide" Target="slides/slide226.xml"/><Relationship Id="rId254" Type="http://schemas.openxmlformats.org/officeDocument/2006/relationships/slide" Target="slides/slide247.xml"/><Relationship Id="rId28" Type="http://schemas.openxmlformats.org/officeDocument/2006/relationships/slide" Target="slides/slide21.xml"/><Relationship Id="rId49" Type="http://schemas.openxmlformats.org/officeDocument/2006/relationships/slide" Target="slides/slide42.xml"/><Relationship Id="rId114" Type="http://schemas.openxmlformats.org/officeDocument/2006/relationships/slide" Target="slides/slide107.xml"/><Relationship Id="rId275" Type="http://schemas.openxmlformats.org/officeDocument/2006/relationships/slide" Target="slides/slide268.xml"/><Relationship Id="rId296" Type="http://schemas.openxmlformats.org/officeDocument/2006/relationships/slide" Target="slides/slide289.xml"/><Relationship Id="rId300" Type="http://schemas.openxmlformats.org/officeDocument/2006/relationships/slide" Target="slides/slide293.xml"/><Relationship Id="rId60" Type="http://schemas.openxmlformats.org/officeDocument/2006/relationships/slide" Target="slides/slide53.xml"/><Relationship Id="rId81" Type="http://schemas.openxmlformats.org/officeDocument/2006/relationships/slide" Target="slides/slide74.xml"/><Relationship Id="rId135" Type="http://schemas.openxmlformats.org/officeDocument/2006/relationships/slide" Target="slides/slide128.xml"/><Relationship Id="rId156" Type="http://schemas.openxmlformats.org/officeDocument/2006/relationships/slide" Target="slides/slide149.xml"/><Relationship Id="rId177" Type="http://schemas.openxmlformats.org/officeDocument/2006/relationships/slide" Target="slides/slide170.xml"/><Relationship Id="rId198" Type="http://schemas.openxmlformats.org/officeDocument/2006/relationships/slide" Target="slides/slide191.xml"/><Relationship Id="rId321" Type="http://schemas.openxmlformats.org/officeDocument/2006/relationships/slide" Target="slides/slide314.xml"/><Relationship Id="rId342" Type="http://schemas.openxmlformats.org/officeDocument/2006/relationships/viewProps" Target="viewProps.xml"/><Relationship Id="rId202" Type="http://schemas.openxmlformats.org/officeDocument/2006/relationships/slide" Target="slides/slide195.xml"/><Relationship Id="rId223" Type="http://schemas.openxmlformats.org/officeDocument/2006/relationships/slide" Target="slides/slide216.xml"/><Relationship Id="rId244" Type="http://schemas.openxmlformats.org/officeDocument/2006/relationships/slide" Target="slides/slide237.xml"/><Relationship Id="rId18" Type="http://schemas.openxmlformats.org/officeDocument/2006/relationships/slide" Target="slides/slide11.xml"/><Relationship Id="rId39" Type="http://schemas.openxmlformats.org/officeDocument/2006/relationships/slide" Target="slides/slide32.xml"/><Relationship Id="rId265" Type="http://schemas.openxmlformats.org/officeDocument/2006/relationships/slide" Target="slides/slide258.xml"/><Relationship Id="rId286" Type="http://schemas.openxmlformats.org/officeDocument/2006/relationships/slide" Target="slides/slide279.xml"/><Relationship Id="rId50" Type="http://schemas.openxmlformats.org/officeDocument/2006/relationships/slide" Target="slides/slide43.xml"/><Relationship Id="rId104" Type="http://schemas.openxmlformats.org/officeDocument/2006/relationships/slide" Target="slides/slide97.xml"/><Relationship Id="rId125" Type="http://schemas.openxmlformats.org/officeDocument/2006/relationships/slide" Target="slides/slide118.xml"/><Relationship Id="rId146" Type="http://schemas.openxmlformats.org/officeDocument/2006/relationships/slide" Target="slides/slide139.xml"/><Relationship Id="rId167" Type="http://schemas.openxmlformats.org/officeDocument/2006/relationships/slide" Target="slides/slide160.xml"/><Relationship Id="rId188" Type="http://schemas.openxmlformats.org/officeDocument/2006/relationships/slide" Target="slides/slide181.xml"/><Relationship Id="rId311" Type="http://schemas.openxmlformats.org/officeDocument/2006/relationships/slide" Target="slides/slide304.xml"/><Relationship Id="rId332" Type="http://schemas.openxmlformats.org/officeDocument/2006/relationships/slide" Target="slides/slide325.xml"/><Relationship Id="rId71" Type="http://schemas.openxmlformats.org/officeDocument/2006/relationships/slide" Target="slides/slide64.xml"/><Relationship Id="rId92" Type="http://schemas.openxmlformats.org/officeDocument/2006/relationships/slide" Target="slides/slide85.xml"/><Relationship Id="rId213" Type="http://schemas.openxmlformats.org/officeDocument/2006/relationships/slide" Target="slides/slide206.xml"/><Relationship Id="rId234" Type="http://schemas.openxmlformats.org/officeDocument/2006/relationships/slide" Target="slides/slide227.xml"/><Relationship Id="rId2" Type="http://schemas.openxmlformats.org/officeDocument/2006/relationships/slideMaster" Target="slideMasters/slideMaster2.xml"/><Relationship Id="rId29" Type="http://schemas.openxmlformats.org/officeDocument/2006/relationships/slide" Target="slides/slide22.xml"/><Relationship Id="rId255" Type="http://schemas.openxmlformats.org/officeDocument/2006/relationships/slide" Target="slides/slide248.xml"/><Relationship Id="rId276" Type="http://schemas.openxmlformats.org/officeDocument/2006/relationships/slide" Target="slides/slide269.xml"/><Relationship Id="rId297" Type="http://schemas.openxmlformats.org/officeDocument/2006/relationships/slide" Target="slides/slide290.xml"/><Relationship Id="rId40" Type="http://schemas.openxmlformats.org/officeDocument/2006/relationships/slide" Target="slides/slide33.xml"/><Relationship Id="rId115" Type="http://schemas.openxmlformats.org/officeDocument/2006/relationships/slide" Target="slides/slide108.xml"/><Relationship Id="rId136" Type="http://schemas.openxmlformats.org/officeDocument/2006/relationships/slide" Target="slides/slide129.xml"/><Relationship Id="rId157" Type="http://schemas.openxmlformats.org/officeDocument/2006/relationships/slide" Target="slides/slide150.xml"/><Relationship Id="rId178" Type="http://schemas.openxmlformats.org/officeDocument/2006/relationships/slide" Target="slides/slide171.xml"/><Relationship Id="rId301" Type="http://schemas.openxmlformats.org/officeDocument/2006/relationships/slide" Target="slides/slide294.xml"/><Relationship Id="rId322" Type="http://schemas.openxmlformats.org/officeDocument/2006/relationships/slide" Target="slides/slide315.xml"/><Relationship Id="rId343" Type="http://schemas.openxmlformats.org/officeDocument/2006/relationships/theme" Target="theme/theme1.xml"/><Relationship Id="rId61" Type="http://schemas.openxmlformats.org/officeDocument/2006/relationships/slide" Target="slides/slide54.xml"/><Relationship Id="rId82" Type="http://schemas.openxmlformats.org/officeDocument/2006/relationships/slide" Target="slides/slide75.xml"/><Relationship Id="rId199" Type="http://schemas.openxmlformats.org/officeDocument/2006/relationships/slide" Target="slides/slide192.xml"/><Relationship Id="rId203" Type="http://schemas.openxmlformats.org/officeDocument/2006/relationships/slide" Target="slides/slide196.xml"/><Relationship Id="rId19" Type="http://schemas.openxmlformats.org/officeDocument/2006/relationships/slide" Target="slides/slide12.xml"/><Relationship Id="rId224" Type="http://schemas.openxmlformats.org/officeDocument/2006/relationships/slide" Target="slides/slide217.xml"/><Relationship Id="rId245" Type="http://schemas.openxmlformats.org/officeDocument/2006/relationships/slide" Target="slides/slide238.xml"/><Relationship Id="rId266" Type="http://schemas.openxmlformats.org/officeDocument/2006/relationships/slide" Target="slides/slide259.xml"/><Relationship Id="rId287" Type="http://schemas.openxmlformats.org/officeDocument/2006/relationships/slide" Target="slides/slide280.xml"/><Relationship Id="rId30" Type="http://schemas.openxmlformats.org/officeDocument/2006/relationships/slide" Target="slides/slide23.xml"/><Relationship Id="rId105" Type="http://schemas.openxmlformats.org/officeDocument/2006/relationships/slide" Target="slides/slide98.xml"/><Relationship Id="rId126" Type="http://schemas.openxmlformats.org/officeDocument/2006/relationships/slide" Target="slides/slide119.xml"/><Relationship Id="rId147" Type="http://schemas.openxmlformats.org/officeDocument/2006/relationships/slide" Target="slides/slide140.xml"/><Relationship Id="rId168" Type="http://schemas.openxmlformats.org/officeDocument/2006/relationships/slide" Target="slides/slide161.xml"/><Relationship Id="rId312" Type="http://schemas.openxmlformats.org/officeDocument/2006/relationships/slide" Target="slides/slide305.xml"/><Relationship Id="rId333" Type="http://schemas.openxmlformats.org/officeDocument/2006/relationships/slide" Target="slides/slide326.xml"/><Relationship Id="rId51" Type="http://schemas.openxmlformats.org/officeDocument/2006/relationships/slide" Target="slides/slide44.xml"/><Relationship Id="rId72" Type="http://schemas.openxmlformats.org/officeDocument/2006/relationships/slide" Target="slides/slide65.xml"/><Relationship Id="rId93" Type="http://schemas.openxmlformats.org/officeDocument/2006/relationships/slide" Target="slides/slide86.xml"/><Relationship Id="rId189" Type="http://schemas.openxmlformats.org/officeDocument/2006/relationships/slide" Target="slides/slide182.xml"/><Relationship Id="rId3" Type="http://schemas.openxmlformats.org/officeDocument/2006/relationships/slideMaster" Target="slideMasters/slideMaster3.xml"/><Relationship Id="rId214" Type="http://schemas.openxmlformats.org/officeDocument/2006/relationships/slide" Target="slides/slide207.xml"/><Relationship Id="rId235" Type="http://schemas.openxmlformats.org/officeDocument/2006/relationships/slide" Target="slides/slide228.xml"/><Relationship Id="rId256" Type="http://schemas.openxmlformats.org/officeDocument/2006/relationships/slide" Target="slides/slide249.xml"/><Relationship Id="rId277" Type="http://schemas.openxmlformats.org/officeDocument/2006/relationships/slide" Target="slides/slide270.xml"/><Relationship Id="rId298" Type="http://schemas.openxmlformats.org/officeDocument/2006/relationships/slide" Target="slides/slide291.xml"/><Relationship Id="rId116" Type="http://schemas.openxmlformats.org/officeDocument/2006/relationships/slide" Target="slides/slide109.xml"/><Relationship Id="rId137" Type="http://schemas.openxmlformats.org/officeDocument/2006/relationships/slide" Target="slides/slide130.xml"/><Relationship Id="rId158" Type="http://schemas.openxmlformats.org/officeDocument/2006/relationships/slide" Target="slides/slide151.xml"/><Relationship Id="rId302" Type="http://schemas.openxmlformats.org/officeDocument/2006/relationships/slide" Target="slides/slide295.xml"/><Relationship Id="rId323" Type="http://schemas.openxmlformats.org/officeDocument/2006/relationships/slide" Target="slides/slide316.xml"/><Relationship Id="rId344" Type="http://schemas.openxmlformats.org/officeDocument/2006/relationships/tableStyles" Target="tableStyles.xml"/><Relationship Id="rId20" Type="http://schemas.openxmlformats.org/officeDocument/2006/relationships/slide" Target="slides/slide13.xml"/><Relationship Id="rId41" Type="http://schemas.openxmlformats.org/officeDocument/2006/relationships/slide" Target="slides/slide34.xml"/><Relationship Id="rId62" Type="http://schemas.openxmlformats.org/officeDocument/2006/relationships/slide" Target="slides/slide55.xml"/><Relationship Id="rId83" Type="http://schemas.openxmlformats.org/officeDocument/2006/relationships/slide" Target="slides/slide76.xml"/><Relationship Id="rId179" Type="http://schemas.openxmlformats.org/officeDocument/2006/relationships/slide" Target="slides/slide172.xml"/><Relationship Id="rId190" Type="http://schemas.openxmlformats.org/officeDocument/2006/relationships/slide" Target="slides/slide183.xml"/><Relationship Id="rId204" Type="http://schemas.openxmlformats.org/officeDocument/2006/relationships/slide" Target="slides/slide197.xml"/><Relationship Id="rId225" Type="http://schemas.openxmlformats.org/officeDocument/2006/relationships/slide" Target="slides/slide218.xml"/><Relationship Id="rId246" Type="http://schemas.openxmlformats.org/officeDocument/2006/relationships/slide" Target="slides/slide239.xml"/><Relationship Id="rId267" Type="http://schemas.openxmlformats.org/officeDocument/2006/relationships/slide" Target="slides/slide260.xml"/><Relationship Id="rId288" Type="http://schemas.openxmlformats.org/officeDocument/2006/relationships/slide" Target="slides/slide281.xml"/><Relationship Id="rId106" Type="http://schemas.openxmlformats.org/officeDocument/2006/relationships/slide" Target="slides/slide99.xml"/><Relationship Id="rId127" Type="http://schemas.openxmlformats.org/officeDocument/2006/relationships/slide" Target="slides/slide120.xml"/><Relationship Id="rId313" Type="http://schemas.openxmlformats.org/officeDocument/2006/relationships/slide" Target="slides/slide306.xml"/><Relationship Id="rId10" Type="http://schemas.openxmlformats.org/officeDocument/2006/relationships/slide" Target="slides/slide3.xml"/><Relationship Id="rId31" Type="http://schemas.openxmlformats.org/officeDocument/2006/relationships/slide" Target="slides/slide24.xml"/><Relationship Id="rId52" Type="http://schemas.openxmlformats.org/officeDocument/2006/relationships/slide" Target="slides/slide45.xml"/><Relationship Id="rId73" Type="http://schemas.openxmlformats.org/officeDocument/2006/relationships/slide" Target="slides/slide66.xml"/><Relationship Id="rId94" Type="http://schemas.openxmlformats.org/officeDocument/2006/relationships/slide" Target="slides/slide87.xml"/><Relationship Id="rId148" Type="http://schemas.openxmlformats.org/officeDocument/2006/relationships/slide" Target="slides/slide141.xml"/><Relationship Id="rId169" Type="http://schemas.openxmlformats.org/officeDocument/2006/relationships/slide" Target="slides/slide162.xml"/><Relationship Id="rId334" Type="http://schemas.openxmlformats.org/officeDocument/2006/relationships/slide" Target="slides/slide327.xml"/><Relationship Id="rId4" Type="http://schemas.openxmlformats.org/officeDocument/2006/relationships/slideMaster" Target="slideMasters/slideMaster4.xml"/><Relationship Id="rId180" Type="http://schemas.openxmlformats.org/officeDocument/2006/relationships/slide" Target="slides/slide173.xml"/><Relationship Id="rId215" Type="http://schemas.openxmlformats.org/officeDocument/2006/relationships/slide" Target="slides/slide208.xml"/><Relationship Id="rId236" Type="http://schemas.openxmlformats.org/officeDocument/2006/relationships/slide" Target="slides/slide229.xml"/><Relationship Id="rId257" Type="http://schemas.openxmlformats.org/officeDocument/2006/relationships/slide" Target="slides/slide250.xml"/><Relationship Id="rId278" Type="http://schemas.openxmlformats.org/officeDocument/2006/relationships/slide" Target="slides/slide271.xml"/><Relationship Id="rId303" Type="http://schemas.openxmlformats.org/officeDocument/2006/relationships/slide" Target="slides/slide296.xml"/><Relationship Id="rId42" Type="http://schemas.openxmlformats.org/officeDocument/2006/relationships/slide" Target="slides/slide35.xml"/><Relationship Id="rId84" Type="http://schemas.openxmlformats.org/officeDocument/2006/relationships/slide" Target="slides/slide77.xml"/><Relationship Id="rId138" Type="http://schemas.openxmlformats.org/officeDocument/2006/relationships/slide" Target="slides/slide131.xml"/><Relationship Id="rId191" Type="http://schemas.openxmlformats.org/officeDocument/2006/relationships/slide" Target="slides/slide184.xml"/><Relationship Id="rId205" Type="http://schemas.openxmlformats.org/officeDocument/2006/relationships/slide" Target="slides/slide198.xml"/><Relationship Id="rId247" Type="http://schemas.openxmlformats.org/officeDocument/2006/relationships/slide" Target="slides/slide240.xml"/><Relationship Id="rId107" Type="http://schemas.openxmlformats.org/officeDocument/2006/relationships/slide" Target="slides/slide100.xml"/><Relationship Id="rId289" Type="http://schemas.openxmlformats.org/officeDocument/2006/relationships/slide" Target="slides/slide282.xml"/><Relationship Id="rId11" Type="http://schemas.openxmlformats.org/officeDocument/2006/relationships/slide" Target="slides/slide4.xml"/><Relationship Id="rId53" Type="http://schemas.openxmlformats.org/officeDocument/2006/relationships/slide" Target="slides/slide46.xml"/><Relationship Id="rId149" Type="http://schemas.openxmlformats.org/officeDocument/2006/relationships/slide" Target="slides/slide142.xml"/><Relationship Id="rId314" Type="http://schemas.openxmlformats.org/officeDocument/2006/relationships/slide" Target="slides/slide307.xml"/><Relationship Id="rId95" Type="http://schemas.openxmlformats.org/officeDocument/2006/relationships/slide" Target="slides/slide88.xml"/><Relationship Id="rId160" Type="http://schemas.openxmlformats.org/officeDocument/2006/relationships/slide" Target="slides/slide153.xml"/><Relationship Id="rId216" Type="http://schemas.openxmlformats.org/officeDocument/2006/relationships/slide" Target="slides/slide209.xml"/><Relationship Id="rId258" Type="http://schemas.openxmlformats.org/officeDocument/2006/relationships/slide" Target="slides/slide251.xml"/><Relationship Id="rId22" Type="http://schemas.openxmlformats.org/officeDocument/2006/relationships/slide" Target="slides/slide15.xml"/><Relationship Id="rId64" Type="http://schemas.openxmlformats.org/officeDocument/2006/relationships/slide" Target="slides/slide57.xml"/><Relationship Id="rId118" Type="http://schemas.openxmlformats.org/officeDocument/2006/relationships/slide" Target="slides/slide111.xml"/><Relationship Id="rId325" Type="http://schemas.openxmlformats.org/officeDocument/2006/relationships/slide" Target="slides/slide318.xml"/><Relationship Id="rId171" Type="http://schemas.openxmlformats.org/officeDocument/2006/relationships/slide" Target="slides/slide164.xml"/><Relationship Id="rId227" Type="http://schemas.openxmlformats.org/officeDocument/2006/relationships/slide" Target="slides/slide220.xml"/><Relationship Id="rId269" Type="http://schemas.openxmlformats.org/officeDocument/2006/relationships/slide" Target="slides/slide262.xml"/><Relationship Id="rId33" Type="http://schemas.openxmlformats.org/officeDocument/2006/relationships/slide" Target="slides/slide26.xml"/><Relationship Id="rId129" Type="http://schemas.openxmlformats.org/officeDocument/2006/relationships/slide" Target="slides/slide122.xml"/><Relationship Id="rId280" Type="http://schemas.openxmlformats.org/officeDocument/2006/relationships/slide" Target="slides/slide273.xml"/><Relationship Id="rId336" Type="http://schemas.openxmlformats.org/officeDocument/2006/relationships/slide" Target="slides/slide329.xml"/><Relationship Id="rId75" Type="http://schemas.openxmlformats.org/officeDocument/2006/relationships/slide" Target="slides/slide68.xml"/><Relationship Id="rId140" Type="http://schemas.openxmlformats.org/officeDocument/2006/relationships/slide" Target="slides/slide133.xml"/><Relationship Id="rId182" Type="http://schemas.openxmlformats.org/officeDocument/2006/relationships/slide" Target="slides/slide175.xml"/><Relationship Id="rId6" Type="http://schemas.openxmlformats.org/officeDocument/2006/relationships/slideMaster" Target="slideMasters/slideMaster6.xml"/><Relationship Id="rId238" Type="http://schemas.openxmlformats.org/officeDocument/2006/relationships/slide" Target="slides/slide231.xml"/><Relationship Id="rId291" Type="http://schemas.openxmlformats.org/officeDocument/2006/relationships/slide" Target="slides/slide284.xml"/><Relationship Id="rId305" Type="http://schemas.openxmlformats.org/officeDocument/2006/relationships/slide" Target="slides/slide298.xml"/><Relationship Id="rId44" Type="http://schemas.openxmlformats.org/officeDocument/2006/relationships/slide" Target="slides/slide37.xml"/><Relationship Id="rId86" Type="http://schemas.openxmlformats.org/officeDocument/2006/relationships/slide" Target="slides/slide79.xml"/><Relationship Id="rId151" Type="http://schemas.openxmlformats.org/officeDocument/2006/relationships/slide" Target="slides/slide144.xml"/><Relationship Id="rId193" Type="http://schemas.openxmlformats.org/officeDocument/2006/relationships/slide" Target="slides/slide186.xml"/><Relationship Id="rId207" Type="http://schemas.openxmlformats.org/officeDocument/2006/relationships/slide" Target="slides/slide200.xml"/><Relationship Id="rId249" Type="http://schemas.openxmlformats.org/officeDocument/2006/relationships/slide" Target="slides/slide242.xml"/><Relationship Id="rId13" Type="http://schemas.openxmlformats.org/officeDocument/2006/relationships/slide" Target="slides/slide6.xml"/><Relationship Id="rId109" Type="http://schemas.openxmlformats.org/officeDocument/2006/relationships/slide" Target="slides/slide102.xml"/><Relationship Id="rId260" Type="http://schemas.openxmlformats.org/officeDocument/2006/relationships/slide" Target="slides/slide253.xml"/><Relationship Id="rId316" Type="http://schemas.openxmlformats.org/officeDocument/2006/relationships/slide" Target="slides/slide309.xml"/><Relationship Id="rId55" Type="http://schemas.openxmlformats.org/officeDocument/2006/relationships/slide" Target="slides/slide48.xml"/><Relationship Id="rId97" Type="http://schemas.openxmlformats.org/officeDocument/2006/relationships/slide" Target="slides/slide90.xml"/><Relationship Id="rId120" Type="http://schemas.openxmlformats.org/officeDocument/2006/relationships/slide" Target="slides/slide113.xml"/><Relationship Id="rId162" Type="http://schemas.openxmlformats.org/officeDocument/2006/relationships/slide" Target="slides/slide155.xml"/><Relationship Id="rId218" Type="http://schemas.openxmlformats.org/officeDocument/2006/relationships/slide" Target="slides/slide211.xml"/><Relationship Id="rId271" Type="http://schemas.openxmlformats.org/officeDocument/2006/relationships/slide" Target="slides/slide264.xml"/><Relationship Id="rId24" Type="http://schemas.openxmlformats.org/officeDocument/2006/relationships/slide" Target="slides/slide17.xml"/><Relationship Id="rId66" Type="http://schemas.openxmlformats.org/officeDocument/2006/relationships/slide" Target="slides/slide59.xml"/><Relationship Id="rId131" Type="http://schemas.openxmlformats.org/officeDocument/2006/relationships/slide" Target="slides/slide124.xml"/><Relationship Id="rId327" Type="http://schemas.openxmlformats.org/officeDocument/2006/relationships/slide" Target="slides/slide320.xml"/><Relationship Id="rId173" Type="http://schemas.openxmlformats.org/officeDocument/2006/relationships/slide" Target="slides/slide166.xml"/><Relationship Id="rId229" Type="http://schemas.openxmlformats.org/officeDocument/2006/relationships/slide" Target="slides/slide22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75BAB8F7-26C7-2345-A2F0-4C70E8EFA84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a:extLst>
              <a:ext uri="{FF2B5EF4-FFF2-40B4-BE49-F238E27FC236}">
                <a16:creationId xmlns:a16="http://schemas.microsoft.com/office/drawing/2014/main" id="{1EB0FE49-C86E-0B42-8C7E-921C60B5AAA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93DFD10-C36A-A44C-AC52-E91D9A58CF7E}" type="datetimeFigureOut">
              <a:rPr kumimoji="1" lang="zh-CN" altLang="en-US" smtClean="0"/>
              <a:t>2022/2/21</a:t>
            </a:fld>
            <a:endParaRPr kumimoji="1" lang="zh-CN" altLang="en-US"/>
          </a:p>
        </p:txBody>
      </p:sp>
      <p:sp>
        <p:nvSpPr>
          <p:cNvPr id="4" name="页脚占位符 3">
            <a:extLst>
              <a:ext uri="{FF2B5EF4-FFF2-40B4-BE49-F238E27FC236}">
                <a16:creationId xmlns:a16="http://schemas.microsoft.com/office/drawing/2014/main" id="{9E928822-8127-CD43-9156-5BB443851DB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5" name="灯片编号占位符 4">
            <a:extLst>
              <a:ext uri="{FF2B5EF4-FFF2-40B4-BE49-F238E27FC236}">
                <a16:creationId xmlns:a16="http://schemas.microsoft.com/office/drawing/2014/main" id="{4FC3EF7F-6078-7249-A167-F5C06879924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3F0B397-CD8F-1C4C-97BB-ADF18DDD1C00}" type="slidenum">
              <a:rPr kumimoji="1" lang="zh-CN" altLang="en-US" smtClean="0"/>
              <a:t>‹#›</a:t>
            </a:fld>
            <a:endParaRPr kumimoji="1" lang="zh-CN" altLang="en-US"/>
          </a:p>
        </p:txBody>
      </p:sp>
    </p:spTree>
    <p:extLst>
      <p:ext uri="{BB962C8B-B14F-4D97-AF65-F5344CB8AC3E}">
        <p14:creationId xmlns:p14="http://schemas.microsoft.com/office/powerpoint/2010/main" val="276265591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EE7ACF5-0677-4CC5-89ED-AE83D3F5859D}" type="datetimeFigureOut">
              <a:rPr lang="zh-CN" altLang="en-US" smtClean="0"/>
              <a:t>2022/2/21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CC63F50-FC71-46DD-9BDC-11F985EF414C}" type="slidenum">
              <a:rPr lang="zh-CN" altLang="en-US" smtClean="0"/>
              <a:t>‹#›</a:t>
            </a:fld>
            <a:endParaRPr lang="zh-CN" altLang="en-US"/>
          </a:p>
        </p:txBody>
      </p:sp>
    </p:spTree>
    <p:extLst>
      <p:ext uri="{BB962C8B-B14F-4D97-AF65-F5344CB8AC3E}">
        <p14:creationId xmlns:p14="http://schemas.microsoft.com/office/powerpoint/2010/main" val="30855948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73.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77.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7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79.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81.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82.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84.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285.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287.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288.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289.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29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292.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293.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294.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295.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2" Type="http://schemas.openxmlformats.org/officeDocument/2006/relationships/slide" Target="../slides/slide300.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2" Type="http://schemas.openxmlformats.org/officeDocument/2006/relationships/slide" Target="../slides/slide301.xml"/><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2" Type="http://schemas.openxmlformats.org/officeDocument/2006/relationships/slide" Target="../slides/slide303.xml"/><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2" Type="http://schemas.openxmlformats.org/officeDocument/2006/relationships/slide" Target="../slides/slide304.xml"/><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2" Type="http://schemas.openxmlformats.org/officeDocument/2006/relationships/slide" Target="../slides/slide305.xml"/><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2" Type="http://schemas.openxmlformats.org/officeDocument/2006/relationships/slide" Target="../slides/slide30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2" Type="http://schemas.openxmlformats.org/officeDocument/2006/relationships/slide" Target="../slides/slide307.xml"/><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2" Type="http://schemas.openxmlformats.org/officeDocument/2006/relationships/slide" Target="../slides/slide308.xml"/><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2" Type="http://schemas.openxmlformats.org/officeDocument/2006/relationships/slide" Target="../slides/slide309.xml"/><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2" Type="http://schemas.openxmlformats.org/officeDocument/2006/relationships/slide" Target="../slides/slide311.xml"/><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2" Type="http://schemas.openxmlformats.org/officeDocument/2006/relationships/slide" Target="../slides/slide312.xml"/><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2" Type="http://schemas.openxmlformats.org/officeDocument/2006/relationships/slide" Target="../slides/slide313.xml"/><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2" Type="http://schemas.openxmlformats.org/officeDocument/2006/relationships/slide" Target="../slides/slide314.xml"/><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2" Type="http://schemas.openxmlformats.org/officeDocument/2006/relationships/slide" Target="../slides/slide315.xml"/><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2" Type="http://schemas.openxmlformats.org/officeDocument/2006/relationships/slide" Target="../slides/slide316.xml"/><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2" Type="http://schemas.openxmlformats.org/officeDocument/2006/relationships/slide" Target="../slides/slide31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2" Type="http://schemas.openxmlformats.org/officeDocument/2006/relationships/slide" Target="../slides/slide318.xml"/><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2" Type="http://schemas.openxmlformats.org/officeDocument/2006/relationships/slide" Target="../slides/slide320.xml"/><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2" Type="http://schemas.openxmlformats.org/officeDocument/2006/relationships/slide" Target="../slides/slide321.xml"/><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2" Type="http://schemas.openxmlformats.org/officeDocument/2006/relationships/slide" Target="../slides/slide323.xml"/><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2" Type="http://schemas.openxmlformats.org/officeDocument/2006/relationships/slide" Target="../slides/slide325.xml"/><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2" Type="http://schemas.openxmlformats.org/officeDocument/2006/relationships/slide" Target="../slides/slide3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4</a:t>
            </a:fld>
            <a:endParaRPr lang="zh-CN" altLang="en-US"/>
          </a:p>
        </p:txBody>
      </p:sp>
    </p:spTree>
    <p:extLst>
      <p:ext uri="{BB962C8B-B14F-4D97-AF65-F5344CB8AC3E}">
        <p14:creationId xmlns:p14="http://schemas.microsoft.com/office/powerpoint/2010/main" val="42664334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20</a:t>
            </a:fld>
            <a:endParaRPr lang="zh-CN" altLang="en-US"/>
          </a:p>
        </p:txBody>
      </p:sp>
    </p:spTree>
    <p:extLst>
      <p:ext uri="{BB962C8B-B14F-4D97-AF65-F5344CB8AC3E}">
        <p14:creationId xmlns:p14="http://schemas.microsoft.com/office/powerpoint/2010/main" val="3637339321"/>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148</a:t>
            </a:fld>
            <a:endParaRPr lang="zh-CN" altLang="en-US"/>
          </a:p>
        </p:txBody>
      </p:sp>
    </p:spTree>
    <p:extLst>
      <p:ext uri="{BB962C8B-B14F-4D97-AF65-F5344CB8AC3E}">
        <p14:creationId xmlns:p14="http://schemas.microsoft.com/office/powerpoint/2010/main" val="3718247278"/>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150</a:t>
            </a:fld>
            <a:endParaRPr lang="zh-CN" altLang="en-US"/>
          </a:p>
        </p:txBody>
      </p:sp>
    </p:spTree>
    <p:extLst>
      <p:ext uri="{BB962C8B-B14F-4D97-AF65-F5344CB8AC3E}">
        <p14:creationId xmlns:p14="http://schemas.microsoft.com/office/powerpoint/2010/main" val="3862141863"/>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151</a:t>
            </a:fld>
            <a:endParaRPr lang="zh-CN" altLang="en-US"/>
          </a:p>
        </p:txBody>
      </p:sp>
    </p:spTree>
    <p:extLst>
      <p:ext uri="{BB962C8B-B14F-4D97-AF65-F5344CB8AC3E}">
        <p14:creationId xmlns:p14="http://schemas.microsoft.com/office/powerpoint/2010/main" val="2475029825"/>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152</a:t>
            </a:fld>
            <a:endParaRPr lang="zh-CN" altLang="en-US"/>
          </a:p>
        </p:txBody>
      </p:sp>
    </p:spTree>
    <p:extLst>
      <p:ext uri="{BB962C8B-B14F-4D97-AF65-F5344CB8AC3E}">
        <p14:creationId xmlns:p14="http://schemas.microsoft.com/office/powerpoint/2010/main" val="2405929816"/>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153</a:t>
            </a:fld>
            <a:endParaRPr lang="zh-CN" altLang="en-US"/>
          </a:p>
        </p:txBody>
      </p:sp>
    </p:spTree>
    <p:extLst>
      <p:ext uri="{BB962C8B-B14F-4D97-AF65-F5344CB8AC3E}">
        <p14:creationId xmlns:p14="http://schemas.microsoft.com/office/powerpoint/2010/main" val="3032361628"/>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154</a:t>
            </a:fld>
            <a:endParaRPr lang="zh-CN" altLang="en-US"/>
          </a:p>
        </p:txBody>
      </p:sp>
    </p:spTree>
    <p:extLst>
      <p:ext uri="{BB962C8B-B14F-4D97-AF65-F5344CB8AC3E}">
        <p14:creationId xmlns:p14="http://schemas.microsoft.com/office/powerpoint/2010/main" val="849607547"/>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155</a:t>
            </a:fld>
            <a:endParaRPr lang="zh-CN" altLang="en-US"/>
          </a:p>
        </p:txBody>
      </p:sp>
    </p:spTree>
    <p:extLst>
      <p:ext uri="{BB962C8B-B14F-4D97-AF65-F5344CB8AC3E}">
        <p14:creationId xmlns:p14="http://schemas.microsoft.com/office/powerpoint/2010/main" val="911473506"/>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156</a:t>
            </a:fld>
            <a:endParaRPr lang="zh-CN" altLang="en-US"/>
          </a:p>
        </p:txBody>
      </p:sp>
    </p:spTree>
    <p:extLst>
      <p:ext uri="{BB962C8B-B14F-4D97-AF65-F5344CB8AC3E}">
        <p14:creationId xmlns:p14="http://schemas.microsoft.com/office/powerpoint/2010/main" val="3317086279"/>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157</a:t>
            </a:fld>
            <a:endParaRPr lang="zh-CN" altLang="en-US"/>
          </a:p>
        </p:txBody>
      </p:sp>
    </p:spTree>
    <p:extLst>
      <p:ext uri="{BB962C8B-B14F-4D97-AF65-F5344CB8AC3E}">
        <p14:creationId xmlns:p14="http://schemas.microsoft.com/office/powerpoint/2010/main" val="2216783020"/>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158</a:t>
            </a:fld>
            <a:endParaRPr lang="zh-CN" altLang="en-US"/>
          </a:p>
        </p:txBody>
      </p:sp>
    </p:spTree>
    <p:extLst>
      <p:ext uri="{BB962C8B-B14F-4D97-AF65-F5344CB8AC3E}">
        <p14:creationId xmlns:p14="http://schemas.microsoft.com/office/powerpoint/2010/main" val="25749526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21</a:t>
            </a:fld>
            <a:endParaRPr lang="zh-CN" altLang="en-US"/>
          </a:p>
        </p:txBody>
      </p:sp>
    </p:spTree>
    <p:extLst>
      <p:ext uri="{BB962C8B-B14F-4D97-AF65-F5344CB8AC3E}">
        <p14:creationId xmlns:p14="http://schemas.microsoft.com/office/powerpoint/2010/main" val="2938322356"/>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160</a:t>
            </a:fld>
            <a:endParaRPr lang="zh-CN" altLang="en-US"/>
          </a:p>
        </p:txBody>
      </p:sp>
    </p:spTree>
    <p:extLst>
      <p:ext uri="{BB962C8B-B14F-4D97-AF65-F5344CB8AC3E}">
        <p14:creationId xmlns:p14="http://schemas.microsoft.com/office/powerpoint/2010/main" val="3916403215"/>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161</a:t>
            </a:fld>
            <a:endParaRPr lang="zh-CN" altLang="en-US"/>
          </a:p>
        </p:txBody>
      </p:sp>
    </p:spTree>
    <p:extLst>
      <p:ext uri="{BB962C8B-B14F-4D97-AF65-F5344CB8AC3E}">
        <p14:creationId xmlns:p14="http://schemas.microsoft.com/office/powerpoint/2010/main" val="4233250161"/>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162</a:t>
            </a:fld>
            <a:endParaRPr lang="zh-CN" altLang="en-US"/>
          </a:p>
        </p:txBody>
      </p:sp>
    </p:spTree>
    <p:extLst>
      <p:ext uri="{BB962C8B-B14F-4D97-AF65-F5344CB8AC3E}">
        <p14:creationId xmlns:p14="http://schemas.microsoft.com/office/powerpoint/2010/main" val="965114863"/>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163</a:t>
            </a:fld>
            <a:endParaRPr lang="zh-CN" altLang="en-US"/>
          </a:p>
        </p:txBody>
      </p:sp>
    </p:spTree>
    <p:extLst>
      <p:ext uri="{BB962C8B-B14F-4D97-AF65-F5344CB8AC3E}">
        <p14:creationId xmlns:p14="http://schemas.microsoft.com/office/powerpoint/2010/main" val="1859571343"/>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164</a:t>
            </a:fld>
            <a:endParaRPr lang="zh-CN" altLang="en-US"/>
          </a:p>
        </p:txBody>
      </p:sp>
    </p:spTree>
    <p:extLst>
      <p:ext uri="{BB962C8B-B14F-4D97-AF65-F5344CB8AC3E}">
        <p14:creationId xmlns:p14="http://schemas.microsoft.com/office/powerpoint/2010/main" val="3465910905"/>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166</a:t>
            </a:fld>
            <a:endParaRPr lang="zh-CN" altLang="en-US"/>
          </a:p>
        </p:txBody>
      </p:sp>
    </p:spTree>
    <p:extLst>
      <p:ext uri="{BB962C8B-B14F-4D97-AF65-F5344CB8AC3E}">
        <p14:creationId xmlns:p14="http://schemas.microsoft.com/office/powerpoint/2010/main" val="2721771868"/>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167</a:t>
            </a:fld>
            <a:endParaRPr lang="zh-CN" altLang="en-US"/>
          </a:p>
        </p:txBody>
      </p:sp>
    </p:spTree>
    <p:extLst>
      <p:ext uri="{BB962C8B-B14F-4D97-AF65-F5344CB8AC3E}">
        <p14:creationId xmlns:p14="http://schemas.microsoft.com/office/powerpoint/2010/main" val="551677092"/>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168</a:t>
            </a:fld>
            <a:endParaRPr lang="zh-CN" altLang="en-US"/>
          </a:p>
        </p:txBody>
      </p:sp>
    </p:spTree>
    <p:extLst>
      <p:ext uri="{BB962C8B-B14F-4D97-AF65-F5344CB8AC3E}">
        <p14:creationId xmlns:p14="http://schemas.microsoft.com/office/powerpoint/2010/main" val="2045038572"/>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169</a:t>
            </a:fld>
            <a:endParaRPr lang="zh-CN" altLang="en-US"/>
          </a:p>
        </p:txBody>
      </p:sp>
    </p:spTree>
    <p:extLst>
      <p:ext uri="{BB962C8B-B14F-4D97-AF65-F5344CB8AC3E}">
        <p14:creationId xmlns:p14="http://schemas.microsoft.com/office/powerpoint/2010/main" val="3702971218"/>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171</a:t>
            </a:fld>
            <a:endParaRPr lang="zh-CN" altLang="en-US"/>
          </a:p>
        </p:txBody>
      </p:sp>
    </p:spTree>
    <p:extLst>
      <p:ext uri="{BB962C8B-B14F-4D97-AF65-F5344CB8AC3E}">
        <p14:creationId xmlns:p14="http://schemas.microsoft.com/office/powerpoint/2010/main" val="17309003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22</a:t>
            </a:fld>
            <a:endParaRPr lang="zh-CN" altLang="en-US"/>
          </a:p>
        </p:txBody>
      </p:sp>
    </p:spTree>
    <p:extLst>
      <p:ext uri="{BB962C8B-B14F-4D97-AF65-F5344CB8AC3E}">
        <p14:creationId xmlns:p14="http://schemas.microsoft.com/office/powerpoint/2010/main" val="2444034243"/>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172</a:t>
            </a:fld>
            <a:endParaRPr lang="zh-CN" altLang="en-US"/>
          </a:p>
        </p:txBody>
      </p:sp>
    </p:spTree>
    <p:extLst>
      <p:ext uri="{BB962C8B-B14F-4D97-AF65-F5344CB8AC3E}">
        <p14:creationId xmlns:p14="http://schemas.microsoft.com/office/powerpoint/2010/main" val="523411764"/>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173</a:t>
            </a:fld>
            <a:endParaRPr lang="zh-CN" altLang="en-US"/>
          </a:p>
        </p:txBody>
      </p:sp>
    </p:spTree>
    <p:extLst>
      <p:ext uri="{BB962C8B-B14F-4D97-AF65-F5344CB8AC3E}">
        <p14:creationId xmlns:p14="http://schemas.microsoft.com/office/powerpoint/2010/main" val="2236029808"/>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174</a:t>
            </a:fld>
            <a:endParaRPr lang="zh-CN" altLang="en-US"/>
          </a:p>
        </p:txBody>
      </p:sp>
    </p:spTree>
    <p:extLst>
      <p:ext uri="{BB962C8B-B14F-4D97-AF65-F5344CB8AC3E}">
        <p14:creationId xmlns:p14="http://schemas.microsoft.com/office/powerpoint/2010/main" val="1027518502"/>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176</a:t>
            </a:fld>
            <a:endParaRPr lang="zh-CN" altLang="en-US"/>
          </a:p>
        </p:txBody>
      </p:sp>
    </p:spTree>
    <p:extLst>
      <p:ext uri="{BB962C8B-B14F-4D97-AF65-F5344CB8AC3E}">
        <p14:creationId xmlns:p14="http://schemas.microsoft.com/office/powerpoint/2010/main" val="2225810523"/>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177</a:t>
            </a:fld>
            <a:endParaRPr lang="zh-CN" altLang="en-US"/>
          </a:p>
        </p:txBody>
      </p:sp>
    </p:spTree>
    <p:extLst>
      <p:ext uri="{BB962C8B-B14F-4D97-AF65-F5344CB8AC3E}">
        <p14:creationId xmlns:p14="http://schemas.microsoft.com/office/powerpoint/2010/main" val="1565461157"/>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178</a:t>
            </a:fld>
            <a:endParaRPr lang="zh-CN" altLang="en-US"/>
          </a:p>
        </p:txBody>
      </p:sp>
    </p:spTree>
    <p:extLst>
      <p:ext uri="{BB962C8B-B14F-4D97-AF65-F5344CB8AC3E}">
        <p14:creationId xmlns:p14="http://schemas.microsoft.com/office/powerpoint/2010/main" val="2136398813"/>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179</a:t>
            </a:fld>
            <a:endParaRPr lang="zh-CN" altLang="en-US"/>
          </a:p>
        </p:txBody>
      </p:sp>
    </p:spTree>
    <p:extLst>
      <p:ext uri="{BB962C8B-B14F-4D97-AF65-F5344CB8AC3E}">
        <p14:creationId xmlns:p14="http://schemas.microsoft.com/office/powerpoint/2010/main" val="3305545262"/>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180</a:t>
            </a:fld>
            <a:endParaRPr lang="zh-CN" altLang="en-US"/>
          </a:p>
        </p:txBody>
      </p:sp>
    </p:spTree>
    <p:extLst>
      <p:ext uri="{BB962C8B-B14F-4D97-AF65-F5344CB8AC3E}">
        <p14:creationId xmlns:p14="http://schemas.microsoft.com/office/powerpoint/2010/main" val="3718614149"/>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181</a:t>
            </a:fld>
            <a:endParaRPr lang="zh-CN" altLang="en-US"/>
          </a:p>
        </p:txBody>
      </p:sp>
    </p:spTree>
    <p:extLst>
      <p:ext uri="{BB962C8B-B14F-4D97-AF65-F5344CB8AC3E}">
        <p14:creationId xmlns:p14="http://schemas.microsoft.com/office/powerpoint/2010/main" val="3603862814"/>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182</a:t>
            </a:fld>
            <a:endParaRPr lang="zh-CN" altLang="en-US"/>
          </a:p>
        </p:txBody>
      </p:sp>
    </p:spTree>
    <p:extLst>
      <p:ext uri="{BB962C8B-B14F-4D97-AF65-F5344CB8AC3E}">
        <p14:creationId xmlns:p14="http://schemas.microsoft.com/office/powerpoint/2010/main" val="26833208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24</a:t>
            </a:fld>
            <a:endParaRPr lang="zh-CN" altLang="en-US"/>
          </a:p>
        </p:txBody>
      </p:sp>
    </p:spTree>
    <p:extLst>
      <p:ext uri="{BB962C8B-B14F-4D97-AF65-F5344CB8AC3E}">
        <p14:creationId xmlns:p14="http://schemas.microsoft.com/office/powerpoint/2010/main" val="1545598935"/>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184</a:t>
            </a:fld>
            <a:endParaRPr lang="zh-CN" altLang="en-US"/>
          </a:p>
        </p:txBody>
      </p:sp>
    </p:spTree>
    <p:extLst>
      <p:ext uri="{BB962C8B-B14F-4D97-AF65-F5344CB8AC3E}">
        <p14:creationId xmlns:p14="http://schemas.microsoft.com/office/powerpoint/2010/main" val="2754265282"/>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185</a:t>
            </a:fld>
            <a:endParaRPr lang="zh-CN" altLang="en-US"/>
          </a:p>
        </p:txBody>
      </p:sp>
    </p:spTree>
    <p:extLst>
      <p:ext uri="{BB962C8B-B14F-4D97-AF65-F5344CB8AC3E}">
        <p14:creationId xmlns:p14="http://schemas.microsoft.com/office/powerpoint/2010/main" val="2309280088"/>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186</a:t>
            </a:fld>
            <a:endParaRPr lang="zh-CN" altLang="en-US"/>
          </a:p>
        </p:txBody>
      </p:sp>
    </p:spTree>
    <p:extLst>
      <p:ext uri="{BB962C8B-B14F-4D97-AF65-F5344CB8AC3E}">
        <p14:creationId xmlns:p14="http://schemas.microsoft.com/office/powerpoint/2010/main" val="4016017072"/>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187</a:t>
            </a:fld>
            <a:endParaRPr lang="zh-CN" altLang="en-US"/>
          </a:p>
        </p:txBody>
      </p:sp>
    </p:spTree>
    <p:extLst>
      <p:ext uri="{BB962C8B-B14F-4D97-AF65-F5344CB8AC3E}">
        <p14:creationId xmlns:p14="http://schemas.microsoft.com/office/powerpoint/2010/main" val="3472271594"/>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188</a:t>
            </a:fld>
            <a:endParaRPr lang="zh-CN" altLang="en-US"/>
          </a:p>
        </p:txBody>
      </p:sp>
    </p:spTree>
    <p:extLst>
      <p:ext uri="{BB962C8B-B14F-4D97-AF65-F5344CB8AC3E}">
        <p14:creationId xmlns:p14="http://schemas.microsoft.com/office/powerpoint/2010/main" val="1584080151"/>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189</a:t>
            </a:fld>
            <a:endParaRPr lang="zh-CN" altLang="en-US"/>
          </a:p>
        </p:txBody>
      </p:sp>
    </p:spTree>
    <p:extLst>
      <p:ext uri="{BB962C8B-B14F-4D97-AF65-F5344CB8AC3E}">
        <p14:creationId xmlns:p14="http://schemas.microsoft.com/office/powerpoint/2010/main" val="329695402"/>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190</a:t>
            </a:fld>
            <a:endParaRPr lang="zh-CN" altLang="en-US"/>
          </a:p>
        </p:txBody>
      </p:sp>
    </p:spTree>
    <p:extLst>
      <p:ext uri="{BB962C8B-B14F-4D97-AF65-F5344CB8AC3E}">
        <p14:creationId xmlns:p14="http://schemas.microsoft.com/office/powerpoint/2010/main" val="3269403385"/>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191</a:t>
            </a:fld>
            <a:endParaRPr lang="zh-CN" altLang="en-US"/>
          </a:p>
        </p:txBody>
      </p:sp>
    </p:spTree>
    <p:extLst>
      <p:ext uri="{BB962C8B-B14F-4D97-AF65-F5344CB8AC3E}">
        <p14:creationId xmlns:p14="http://schemas.microsoft.com/office/powerpoint/2010/main" val="3265205116"/>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192</a:t>
            </a:fld>
            <a:endParaRPr lang="zh-CN" altLang="en-US"/>
          </a:p>
        </p:txBody>
      </p:sp>
    </p:spTree>
    <p:extLst>
      <p:ext uri="{BB962C8B-B14F-4D97-AF65-F5344CB8AC3E}">
        <p14:creationId xmlns:p14="http://schemas.microsoft.com/office/powerpoint/2010/main" val="674879194"/>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193</a:t>
            </a:fld>
            <a:endParaRPr lang="zh-CN" altLang="en-US"/>
          </a:p>
        </p:txBody>
      </p:sp>
    </p:spTree>
    <p:extLst>
      <p:ext uri="{BB962C8B-B14F-4D97-AF65-F5344CB8AC3E}">
        <p14:creationId xmlns:p14="http://schemas.microsoft.com/office/powerpoint/2010/main" val="38672230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25</a:t>
            </a:fld>
            <a:endParaRPr lang="zh-CN" altLang="en-US"/>
          </a:p>
        </p:txBody>
      </p:sp>
    </p:spTree>
    <p:extLst>
      <p:ext uri="{BB962C8B-B14F-4D97-AF65-F5344CB8AC3E}">
        <p14:creationId xmlns:p14="http://schemas.microsoft.com/office/powerpoint/2010/main" val="2335667840"/>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194</a:t>
            </a:fld>
            <a:endParaRPr lang="zh-CN" altLang="en-US"/>
          </a:p>
        </p:txBody>
      </p:sp>
    </p:spTree>
    <p:extLst>
      <p:ext uri="{BB962C8B-B14F-4D97-AF65-F5344CB8AC3E}">
        <p14:creationId xmlns:p14="http://schemas.microsoft.com/office/powerpoint/2010/main" val="2955511515"/>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195</a:t>
            </a:fld>
            <a:endParaRPr lang="zh-CN" altLang="en-US"/>
          </a:p>
        </p:txBody>
      </p:sp>
    </p:spTree>
    <p:extLst>
      <p:ext uri="{BB962C8B-B14F-4D97-AF65-F5344CB8AC3E}">
        <p14:creationId xmlns:p14="http://schemas.microsoft.com/office/powerpoint/2010/main" val="57766558"/>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196</a:t>
            </a:fld>
            <a:endParaRPr lang="zh-CN" altLang="en-US"/>
          </a:p>
        </p:txBody>
      </p:sp>
    </p:spTree>
    <p:extLst>
      <p:ext uri="{BB962C8B-B14F-4D97-AF65-F5344CB8AC3E}">
        <p14:creationId xmlns:p14="http://schemas.microsoft.com/office/powerpoint/2010/main" val="2924473388"/>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197</a:t>
            </a:fld>
            <a:endParaRPr lang="zh-CN" altLang="en-US"/>
          </a:p>
        </p:txBody>
      </p:sp>
    </p:spTree>
    <p:extLst>
      <p:ext uri="{BB962C8B-B14F-4D97-AF65-F5344CB8AC3E}">
        <p14:creationId xmlns:p14="http://schemas.microsoft.com/office/powerpoint/2010/main" val="3834246838"/>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199</a:t>
            </a:fld>
            <a:endParaRPr lang="zh-CN" altLang="en-US"/>
          </a:p>
        </p:txBody>
      </p:sp>
    </p:spTree>
    <p:extLst>
      <p:ext uri="{BB962C8B-B14F-4D97-AF65-F5344CB8AC3E}">
        <p14:creationId xmlns:p14="http://schemas.microsoft.com/office/powerpoint/2010/main" val="347940579"/>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200</a:t>
            </a:fld>
            <a:endParaRPr lang="zh-CN" altLang="en-US"/>
          </a:p>
        </p:txBody>
      </p:sp>
    </p:spTree>
    <p:extLst>
      <p:ext uri="{BB962C8B-B14F-4D97-AF65-F5344CB8AC3E}">
        <p14:creationId xmlns:p14="http://schemas.microsoft.com/office/powerpoint/2010/main" val="2256134645"/>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201</a:t>
            </a:fld>
            <a:endParaRPr lang="zh-CN" altLang="en-US"/>
          </a:p>
        </p:txBody>
      </p:sp>
    </p:spTree>
    <p:extLst>
      <p:ext uri="{BB962C8B-B14F-4D97-AF65-F5344CB8AC3E}">
        <p14:creationId xmlns:p14="http://schemas.microsoft.com/office/powerpoint/2010/main" val="800109125"/>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202</a:t>
            </a:fld>
            <a:endParaRPr lang="zh-CN" altLang="en-US"/>
          </a:p>
        </p:txBody>
      </p:sp>
    </p:spTree>
    <p:extLst>
      <p:ext uri="{BB962C8B-B14F-4D97-AF65-F5344CB8AC3E}">
        <p14:creationId xmlns:p14="http://schemas.microsoft.com/office/powerpoint/2010/main" val="1567840762"/>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203</a:t>
            </a:fld>
            <a:endParaRPr lang="zh-CN" altLang="en-US"/>
          </a:p>
        </p:txBody>
      </p:sp>
    </p:spTree>
    <p:extLst>
      <p:ext uri="{BB962C8B-B14F-4D97-AF65-F5344CB8AC3E}">
        <p14:creationId xmlns:p14="http://schemas.microsoft.com/office/powerpoint/2010/main" val="781140401"/>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205</a:t>
            </a:fld>
            <a:endParaRPr lang="zh-CN" altLang="en-US"/>
          </a:p>
        </p:txBody>
      </p:sp>
    </p:spTree>
    <p:extLst>
      <p:ext uri="{BB962C8B-B14F-4D97-AF65-F5344CB8AC3E}">
        <p14:creationId xmlns:p14="http://schemas.microsoft.com/office/powerpoint/2010/main" val="8847467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26</a:t>
            </a:fld>
            <a:endParaRPr lang="zh-CN" altLang="en-US"/>
          </a:p>
        </p:txBody>
      </p:sp>
    </p:spTree>
    <p:extLst>
      <p:ext uri="{BB962C8B-B14F-4D97-AF65-F5344CB8AC3E}">
        <p14:creationId xmlns:p14="http://schemas.microsoft.com/office/powerpoint/2010/main" val="1411814351"/>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206</a:t>
            </a:fld>
            <a:endParaRPr lang="zh-CN" altLang="en-US"/>
          </a:p>
        </p:txBody>
      </p:sp>
    </p:spTree>
    <p:extLst>
      <p:ext uri="{BB962C8B-B14F-4D97-AF65-F5344CB8AC3E}">
        <p14:creationId xmlns:p14="http://schemas.microsoft.com/office/powerpoint/2010/main" val="2999304105"/>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207</a:t>
            </a:fld>
            <a:endParaRPr lang="zh-CN" altLang="en-US"/>
          </a:p>
        </p:txBody>
      </p:sp>
    </p:spTree>
    <p:extLst>
      <p:ext uri="{BB962C8B-B14F-4D97-AF65-F5344CB8AC3E}">
        <p14:creationId xmlns:p14="http://schemas.microsoft.com/office/powerpoint/2010/main" val="2883944156"/>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208</a:t>
            </a:fld>
            <a:endParaRPr lang="zh-CN" altLang="en-US"/>
          </a:p>
        </p:txBody>
      </p:sp>
    </p:spTree>
    <p:extLst>
      <p:ext uri="{BB962C8B-B14F-4D97-AF65-F5344CB8AC3E}">
        <p14:creationId xmlns:p14="http://schemas.microsoft.com/office/powerpoint/2010/main" val="2752249298"/>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209</a:t>
            </a:fld>
            <a:endParaRPr lang="zh-CN" altLang="en-US"/>
          </a:p>
        </p:txBody>
      </p:sp>
    </p:spTree>
    <p:extLst>
      <p:ext uri="{BB962C8B-B14F-4D97-AF65-F5344CB8AC3E}">
        <p14:creationId xmlns:p14="http://schemas.microsoft.com/office/powerpoint/2010/main" val="3015263303"/>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210</a:t>
            </a:fld>
            <a:endParaRPr lang="zh-CN" altLang="en-US"/>
          </a:p>
        </p:txBody>
      </p:sp>
    </p:spTree>
    <p:extLst>
      <p:ext uri="{BB962C8B-B14F-4D97-AF65-F5344CB8AC3E}">
        <p14:creationId xmlns:p14="http://schemas.microsoft.com/office/powerpoint/2010/main" val="3991946051"/>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213</a:t>
            </a:fld>
            <a:endParaRPr lang="zh-CN" altLang="en-US"/>
          </a:p>
        </p:txBody>
      </p:sp>
    </p:spTree>
    <p:extLst>
      <p:ext uri="{BB962C8B-B14F-4D97-AF65-F5344CB8AC3E}">
        <p14:creationId xmlns:p14="http://schemas.microsoft.com/office/powerpoint/2010/main" val="3746702982"/>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214</a:t>
            </a:fld>
            <a:endParaRPr lang="zh-CN" altLang="en-US"/>
          </a:p>
        </p:txBody>
      </p:sp>
    </p:spTree>
    <p:extLst>
      <p:ext uri="{BB962C8B-B14F-4D97-AF65-F5344CB8AC3E}">
        <p14:creationId xmlns:p14="http://schemas.microsoft.com/office/powerpoint/2010/main" val="3643862420"/>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215</a:t>
            </a:fld>
            <a:endParaRPr lang="zh-CN" altLang="en-US"/>
          </a:p>
        </p:txBody>
      </p:sp>
    </p:spTree>
    <p:extLst>
      <p:ext uri="{BB962C8B-B14F-4D97-AF65-F5344CB8AC3E}">
        <p14:creationId xmlns:p14="http://schemas.microsoft.com/office/powerpoint/2010/main" val="271298536"/>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216</a:t>
            </a:fld>
            <a:endParaRPr lang="zh-CN" altLang="en-US"/>
          </a:p>
        </p:txBody>
      </p:sp>
    </p:spTree>
    <p:extLst>
      <p:ext uri="{BB962C8B-B14F-4D97-AF65-F5344CB8AC3E}">
        <p14:creationId xmlns:p14="http://schemas.microsoft.com/office/powerpoint/2010/main" val="3293343573"/>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217</a:t>
            </a:fld>
            <a:endParaRPr lang="zh-CN" altLang="en-US"/>
          </a:p>
        </p:txBody>
      </p:sp>
    </p:spTree>
    <p:extLst>
      <p:ext uri="{BB962C8B-B14F-4D97-AF65-F5344CB8AC3E}">
        <p14:creationId xmlns:p14="http://schemas.microsoft.com/office/powerpoint/2010/main" val="29415710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28</a:t>
            </a:fld>
            <a:endParaRPr lang="zh-CN" altLang="en-US"/>
          </a:p>
        </p:txBody>
      </p:sp>
    </p:spTree>
    <p:extLst>
      <p:ext uri="{BB962C8B-B14F-4D97-AF65-F5344CB8AC3E}">
        <p14:creationId xmlns:p14="http://schemas.microsoft.com/office/powerpoint/2010/main" val="297037845"/>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219</a:t>
            </a:fld>
            <a:endParaRPr lang="zh-CN" altLang="en-US"/>
          </a:p>
        </p:txBody>
      </p:sp>
    </p:spTree>
    <p:extLst>
      <p:ext uri="{BB962C8B-B14F-4D97-AF65-F5344CB8AC3E}">
        <p14:creationId xmlns:p14="http://schemas.microsoft.com/office/powerpoint/2010/main" val="1769931654"/>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220</a:t>
            </a:fld>
            <a:endParaRPr lang="zh-CN" altLang="en-US"/>
          </a:p>
        </p:txBody>
      </p:sp>
    </p:spTree>
    <p:extLst>
      <p:ext uri="{BB962C8B-B14F-4D97-AF65-F5344CB8AC3E}">
        <p14:creationId xmlns:p14="http://schemas.microsoft.com/office/powerpoint/2010/main" val="471071833"/>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221</a:t>
            </a:fld>
            <a:endParaRPr lang="zh-CN" altLang="en-US"/>
          </a:p>
        </p:txBody>
      </p:sp>
    </p:spTree>
    <p:extLst>
      <p:ext uri="{BB962C8B-B14F-4D97-AF65-F5344CB8AC3E}">
        <p14:creationId xmlns:p14="http://schemas.microsoft.com/office/powerpoint/2010/main" val="1576777257"/>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223</a:t>
            </a:fld>
            <a:endParaRPr lang="zh-CN" altLang="en-US"/>
          </a:p>
        </p:txBody>
      </p:sp>
    </p:spTree>
    <p:extLst>
      <p:ext uri="{BB962C8B-B14F-4D97-AF65-F5344CB8AC3E}">
        <p14:creationId xmlns:p14="http://schemas.microsoft.com/office/powerpoint/2010/main" val="1805535800"/>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224</a:t>
            </a:fld>
            <a:endParaRPr lang="zh-CN" altLang="en-US"/>
          </a:p>
        </p:txBody>
      </p:sp>
    </p:spTree>
    <p:extLst>
      <p:ext uri="{BB962C8B-B14F-4D97-AF65-F5344CB8AC3E}">
        <p14:creationId xmlns:p14="http://schemas.microsoft.com/office/powerpoint/2010/main" val="3870015726"/>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225</a:t>
            </a:fld>
            <a:endParaRPr lang="zh-CN" altLang="en-US"/>
          </a:p>
        </p:txBody>
      </p:sp>
    </p:spTree>
    <p:extLst>
      <p:ext uri="{BB962C8B-B14F-4D97-AF65-F5344CB8AC3E}">
        <p14:creationId xmlns:p14="http://schemas.microsoft.com/office/powerpoint/2010/main" val="3473279825"/>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226</a:t>
            </a:fld>
            <a:endParaRPr lang="zh-CN" altLang="en-US"/>
          </a:p>
        </p:txBody>
      </p:sp>
    </p:spTree>
    <p:extLst>
      <p:ext uri="{BB962C8B-B14F-4D97-AF65-F5344CB8AC3E}">
        <p14:creationId xmlns:p14="http://schemas.microsoft.com/office/powerpoint/2010/main" val="3663412838"/>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227</a:t>
            </a:fld>
            <a:endParaRPr lang="zh-CN" altLang="en-US"/>
          </a:p>
        </p:txBody>
      </p:sp>
    </p:spTree>
    <p:extLst>
      <p:ext uri="{BB962C8B-B14F-4D97-AF65-F5344CB8AC3E}">
        <p14:creationId xmlns:p14="http://schemas.microsoft.com/office/powerpoint/2010/main" val="1309871196"/>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229</a:t>
            </a:fld>
            <a:endParaRPr lang="zh-CN" altLang="en-US"/>
          </a:p>
        </p:txBody>
      </p:sp>
    </p:spTree>
    <p:extLst>
      <p:ext uri="{BB962C8B-B14F-4D97-AF65-F5344CB8AC3E}">
        <p14:creationId xmlns:p14="http://schemas.microsoft.com/office/powerpoint/2010/main" val="3119890703"/>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231</a:t>
            </a:fld>
            <a:endParaRPr lang="zh-CN" altLang="en-US"/>
          </a:p>
        </p:txBody>
      </p:sp>
    </p:spTree>
    <p:extLst>
      <p:ext uri="{BB962C8B-B14F-4D97-AF65-F5344CB8AC3E}">
        <p14:creationId xmlns:p14="http://schemas.microsoft.com/office/powerpoint/2010/main" val="5554876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29</a:t>
            </a:fld>
            <a:endParaRPr lang="zh-CN" altLang="en-US"/>
          </a:p>
        </p:txBody>
      </p:sp>
    </p:spTree>
    <p:extLst>
      <p:ext uri="{BB962C8B-B14F-4D97-AF65-F5344CB8AC3E}">
        <p14:creationId xmlns:p14="http://schemas.microsoft.com/office/powerpoint/2010/main" val="1376583216"/>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232</a:t>
            </a:fld>
            <a:endParaRPr lang="zh-CN" altLang="en-US"/>
          </a:p>
        </p:txBody>
      </p:sp>
    </p:spTree>
    <p:extLst>
      <p:ext uri="{BB962C8B-B14F-4D97-AF65-F5344CB8AC3E}">
        <p14:creationId xmlns:p14="http://schemas.microsoft.com/office/powerpoint/2010/main" val="436748478"/>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233</a:t>
            </a:fld>
            <a:endParaRPr lang="zh-CN" altLang="en-US"/>
          </a:p>
        </p:txBody>
      </p:sp>
    </p:spTree>
    <p:extLst>
      <p:ext uri="{BB962C8B-B14F-4D97-AF65-F5344CB8AC3E}">
        <p14:creationId xmlns:p14="http://schemas.microsoft.com/office/powerpoint/2010/main" val="3130606778"/>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234</a:t>
            </a:fld>
            <a:endParaRPr lang="zh-CN" altLang="en-US"/>
          </a:p>
        </p:txBody>
      </p:sp>
    </p:spTree>
    <p:extLst>
      <p:ext uri="{BB962C8B-B14F-4D97-AF65-F5344CB8AC3E}">
        <p14:creationId xmlns:p14="http://schemas.microsoft.com/office/powerpoint/2010/main" val="3478225889"/>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235</a:t>
            </a:fld>
            <a:endParaRPr lang="zh-CN" altLang="en-US"/>
          </a:p>
        </p:txBody>
      </p:sp>
    </p:spTree>
    <p:extLst>
      <p:ext uri="{BB962C8B-B14F-4D97-AF65-F5344CB8AC3E}">
        <p14:creationId xmlns:p14="http://schemas.microsoft.com/office/powerpoint/2010/main" val="2847599134"/>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236</a:t>
            </a:fld>
            <a:endParaRPr lang="zh-CN" altLang="en-US"/>
          </a:p>
        </p:txBody>
      </p:sp>
    </p:spTree>
    <p:extLst>
      <p:ext uri="{BB962C8B-B14F-4D97-AF65-F5344CB8AC3E}">
        <p14:creationId xmlns:p14="http://schemas.microsoft.com/office/powerpoint/2010/main" val="1348120676"/>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237</a:t>
            </a:fld>
            <a:endParaRPr lang="zh-CN" altLang="en-US"/>
          </a:p>
        </p:txBody>
      </p:sp>
    </p:spTree>
    <p:extLst>
      <p:ext uri="{BB962C8B-B14F-4D97-AF65-F5344CB8AC3E}">
        <p14:creationId xmlns:p14="http://schemas.microsoft.com/office/powerpoint/2010/main" val="3673475574"/>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238</a:t>
            </a:fld>
            <a:endParaRPr lang="zh-CN" altLang="en-US"/>
          </a:p>
        </p:txBody>
      </p:sp>
    </p:spTree>
    <p:extLst>
      <p:ext uri="{BB962C8B-B14F-4D97-AF65-F5344CB8AC3E}">
        <p14:creationId xmlns:p14="http://schemas.microsoft.com/office/powerpoint/2010/main" val="334638803"/>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239</a:t>
            </a:fld>
            <a:endParaRPr lang="zh-CN" altLang="en-US"/>
          </a:p>
        </p:txBody>
      </p:sp>
    </p:spTree>
    <p:extLst>
      <p:ext uri="{BB962C8B-B14F-4D97-AF65-F5344CB8AC3E}">
        <p14:creationId xmlns:p14="http://schemas.microsoft.com/office/powerpoint/2010/main" val="826676657"/>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240</a:t>
            </a:fld>
            <a:endParaRPr lang="zh-CN" altLang="en-US"/>
          </a:p>
        </p:txBody>
      </p:sp>
    </p:spTree>
    <p:extLst>
      <p:ext uri="{BB962C8B-B14F-4D97-AF65-F5344CB8AC3E}">
        <p14:creationId xmlns:p14="http://schemas.microsoft.com/office/powerpoint/2010/main" val="3884667861"/>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242</a:t>
            </a:fld>
            <a:endParaRPr lang="zh-CN" altLang="en-US"/>
          </a:p>
        </p:txBody>
      </p:sp>
    </p:spTree>
    <p:extLst>
      <p:ext uri="{BB962C8B-B14F-4D97-AF65-F5344CB8AC3E}">
        <p14:creationId xmlns:p14="http://schemas.microsoft.com/office/powerpoint/2010/main" val="25051107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31</a:t>
            </a:fld>
            <a:endParaRPr lang="zh-CN" altLang="en-US"/>
          </a:p>
        </p:txBody>
      </p:sp>
    </p:spTree>
    <p:extLst>
      <p:ext uri="{BB962C8B-B14F-4D97-AF65-F5344CB8AC3E}">
        <p14:creationId xmlns:p14="http://schemas.microsoft.com/office/powerpoint/2010/main" val="2112279109"/>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243</a:t>
            </a:fld>
            <a:endParaRPr lang="zh-CN" altLang="en-US"/>
          </a:p>
        </p:txBody>
      </p:sp>
    </p:spTree>
    <p:extLst>
      <p:ext uri="{BB962C8B-B14F-4D97-AF65-F5344CB8AC3E}">
        <p14:creationId xmlns:p14="http://schemas.microsoft.com/office/powerpoint/2010/main" val="3968605254"/>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245</a:t>
            </a:fld>
            <a:endParaRPr lang="zh-CN" altLang="en-US"/>
          </a:p>
        </p:txBody>
      </p:sp>
    </p:spTree>
    <p:extLst>
      <p:ext uri="{BB962C8B-B14F-4D97-AF65-F5344CB8AC3E}">
        <p14:creationId xmlns:p14="http://schemas.microsoft.com/office/powerpoint/2010/main" val="2773164781"/>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246</a:t>
            </a:fld>
            <a:endParaRPr lang="zh-CN" altLang="en-US"/>
          </a:p>
        </p:txBody>
      </p:sp>
    </p:spTree>
    <p:extLst>
      <p:ext uri="{BB962C8B-B14F-4D97-AF65-F5344CB8AC3E}">
        <p14:creationId xmlns:p14="http://schemas.microsoft.com/office/powerpoint/2010/main" val="1802736109"/>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248</a:t>
            </a:fld>
            <a:endParaRPr lang="zh-CN" altLang="en-US"/>
          </a:p>
        </p:txBody>
      </p:sp>
    </p:spTree>
    <p:extLst>
      <p:ext uri="{BB962C8B-B14F-4D97-AF65-F5344CB8AC3E}">
        <p14:creationId xmlns:p14="http://schemas.microsoft.com/office/powerpoint/2010/main" val="2861138706"/>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249</a:t>
            </a:fld>
            <a:endParaRPr lang="zh-CN" altLang="en-US"/>
          </a:p>
        </p:txBody>
      </p:sp>
    </p:spTree>
    <p:extLst>
      <p:ext uri="{BB962C8B-B14F-4D97-AF65-F5344CB8AC3E}">
        <p14:creationId xmlns:p14="http://schemas.microsoft.com/office/powerpoint/2010/main" val="1116756356"/>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250</a:t>
            </a:fld>
            <a:endParaRPr lang="zh-CN" altLang="en-US"/>
          </a:p>
        </p:txBody>
      </p:sp>
    </p:spTree>
    <p:extLst>
      <p:ext uri="{BB962C8B-B14F-4D97-AF65-F5344CB8AC3E}">
        <p14:creationId xmlns:p14="http://schemas.microsoft.com/office/powerpoint/2010/main" val="3961620402"/>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251</a:t>
            </a:fld>
            <a:endParaRPr lang="zh-CN" altLang="en-US"/>
          </a:p>
        </p:txBody>
      </p:sp>
    </p:spTree>
    <p:extLst>
      <p:ext uri="{BB962C8B-B14F-4D97-AF65-F5344CB8AC3E}">
        <p14:creationId xmlns:p14="http://schemas.microsoft.com/office/powerpoint/2010/main" val="3675791864"/>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252</a:t>
            </a:fld>
            <a:endParaRPr lang="zh-CN" altLang="en-US"/>
          </a:p>
        </p:txBody>
      </p:sp>
    </p:spTree>
    <p:extLst>
      <p:ext uri="{BB962C8B-B14F-4D97-AF65-F5344CB8AC3E}">
        <p14:creationId xmlns:p14="http://schemas.microsoft.com/office/powerpoint/2010/main" val="1057654189"/>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253</a:t>
            </a:fld>
            <a:endParaRPr lang="zh-CN" altLang="en-US"/>
          </a:p>
        </p:txBody>
      </p:sp>
    </p:spTree>
    <p:extLst>
      <p:ext uri="{BB962C8B-B14F-4D97-AF65-F5344CB8AC3E}">
        <p14:creationId xmlns:p14="http://schemas.microsoft.com/office/powerpoint/2010/main" val="1191400342"/>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255</a:t>
            </a:fld>
            <a:endParaRPr lang="zh-CN" altLang="en-US"/>
          </a:p>
        </p:txBody>
      </p:sp>
    </p:spTree>
    <p:extLst>
      <p:ext uri="{BB962C8B-B14F-4D97-AF65-F5344CB8AC3E}">
        <p14:creationId xmlns:p14="http://schemas.microsoft.com/office/powerpoint/2010/main" val="4978532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36</a:t>
            </a:fld>
            <a:endParaRPr lang="zh-CN" altLang="en-US"/>
          </a:p>
        </p:txBody>
      </p:sp>
    </p:spTree>
    <p:extLst>
      <p:ext uri="{BB962C8B-B14F-4D97-AF65-F5344CB8AC3E}">
        <p14:creationId xmlns:p14="http://schemas.microsoft.com/office/powerpoint/2010/main" val="8466251"/>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256</a:t>
            </a:fld>
            <a:endParaRPr lang="zh-CN" altLang="en-US"/>
          </a:p>
        </p:txBody>
      </p:sp>
    </p:spTree>
    <p:extLst>
      <p:ext uri="{BB962C8B-B14F-4D97-AF65-F5344CB8AC3E}">
        <p14:creationId xmlns:p14="http://schemas.microsoft.com/office/powerpoint/2010/main" val="1542934401"/>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257</a:t>
            </a:fld>
            <a:endParaRPr lang="zh-CN" altLang="en-US"/>
          </a:p>
        </p:txBody>
      </p:sp>
    </p:spTree>
    <p:extLst>
      <p:ext uri="{BB962C8B-B14F-4D97-AF65-F5344CB8AC3E}">
        <p14:creationId xmlns:p14="http://schemas.microsoft.com/office/powerpoint/2010/main" val="664857348"/>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258</a:t>
            </a:fld>
            <a:endParaRPr lang="zh-CN" altLang="en-US"/>
          </a:p>
        </p:txBody>
      </p:sp>
    </p:spTree>
    <p:extLst>
      <p:ext uri="{BB962C8B-B14F-4D97-AF65-F5344CB8AC3E}">
        <p14:creationId xmlns:p14="http://schemas.microsoft.com/office/powerpoint/2010/main" val="205332022"/>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260</a:t>
            </a:fld>
            <a:endParaRPr lang="zh-CN" altLang="en-US"/>
          </a:p>
        </p:txBody>
      </p:sp>
    </p:spTree>
    <p:extLst>
      <p:ext uri="{BB962C8B-B14F-4D97-AF65-F5344CB8AC3E}">
        <p14:creationId xmlns:p14="http://schemas.microsoft.com/office/powerpoint/2010/main" val="2762032450"/>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261</a:t>
            </a:fld>
            <a:endParaRPr lang="zh-CN" altLang="en-US"/>
          </a:p>
        </p:txBody>
      </p:sp>
    </p:spTree>
    <p:extLst>
      <p:ext uri="{BB962C8B-B14F-4D97-AF65-F5344CB8AC3E}">
        <p14:creationId xmlns:p14="http://schemas.microsoft.com/office/powerpoint/2010/main" val="2964351319"/>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262</a:t>
            </a:fld>
            <a:endParaRPr lang="zh-CN" altLang="en-US"/>
          </a:p>
        </p:txBody>
      </p:sp>
    </p:spTree>
    <p:extLst>
      <p:ext uri="{BB962C8B-B14F-4D97-AF65-F5344CB8AC3E}">
        <p14:creationId xmlns:p14="http://schemas.microsoft.com/office/powerpoint/2010/main" val="3820011347"/>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263</a:t>
            </a:fld>
            <a:endParaRPr lang="zh-CN" altLang="en-US"/>
          </a:p>
        </p:txBody>
      </p:sp>
    </p:spTree>
    <p:extLst>
      <p:ext uri="{BB962C8B-B14F-4D97-AF65-F5344CB8AC3E}">
        <p14:creationId xmlns:p14="http://schemas.microsoft.com/office/powerpoint/2010/main" val="1599927344"/>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264</a:t>
            </a:fld>
            <a:endParaRPr lang="zh-CN" altLang="en-US"/>
          </a:p>
        </p:txBody>
      </p:sp>
    </p:spTree>
    <p:extLst>
      <p:ext uri="{BB962C8B-B14F-4D97-AF65-F5344CB8AC3E}">
        <p14:creationId xmlns:p14="http://schemas.microsoft.com/office/powerpoint/2010/main" val="3527552481"/>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265</a:t>
            </a:fld>
            <a:endParaRPr lang="zh-CN" altLang="en-US"/>
          </a:p>
        </p:txBody>
      </p:sp>
    </p:spTree>
    <p:extLst>
      <p:ext uri="{BB962C8B-B14F-4D97-AF65-F5344CB8AC3E}">
        <p14:creationId xmlns:p14="http://schemas.microsoft.com/office/powerpoint/2010/main" val="2700088567"/>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266</a:t>
            </a:fld>
            <a:endParaRPr lang="zh-CN" altLang="en-US"/>
          </a:p>
        </p:txBody>
      </p:sp>
    </p:spTree>
    <p:extLst>
      <p:ext uri="{BB962C8B-B14F-4D97-AF65-F5344CB8AC3E}">
        <p14:creationId xmlns:p14="http://schemas.microsoft.com/office/powerpoint/2010/main" val="4373643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5</a:t>
            </a:fld>
            <a:endParaRPr lang="zh-CN" altLang="en-US"/>
          </a:p>
        </p:txBody>
      </p:sp>
    </p:spTree>
    <p:extLst>
      <p:ext uri="{BB962C8B-B14F-4D97-AF65-F5344CB8AC3E}">
        <p14:creationId xmlns:p14="http://schemas.microsoft.com/office/powerpoint/2010/main" val="311533497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40</a:t>
            </a:fld>
            <a:endParaRPr lang="zh-CN" altLang="en-US"/>
          </a:p>
        </p:txBody>
      </p:sp>
    </p:spTree>
    <p:extLst>
      <p:ext uri="{BB962C8B-B14F-4D97-AF65-F5344CB8AC3E}">
        <p14:creationId xmlns:p14="http://schemas.microsoft.com/office/powerpoint/2010/main" val="1716491951"/>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267</a:t>
            </a:fld>
            <a:endParaRPr lang="zh-CN" altLang="en-US"/>
          </a:p>
        </p:txBody>
      </p:sp>
    </p:spTree>
    <p:extLst>
      <p:ext uri="{BB962C8B-B14F-4D97-AF65-F5344CB8AC3E}">
        <p14:creationId xmlns:p14="http://schemas.microsoft.com/office/powerpoint/2010/main" val="1070610752"/>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268</a:t>
            </a:fld>
            <a:endParaRPr lang="zh-CN" altLang="en-US"/>
          </a:p>
        </p:txBody>
      </p:sp>
    </p:spTree>
    <p:extLst>
      <p:ext uri="{BB962C8B-B14F-4D97-AF65-F5344CB8AC3E}">
        <p14:creationId xmlns:p14="http://schemas.microsoft.com/office/powerpoint/2010/main" val="3616623819"/>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269</a:t>
            </a:fld>
            <a:endParaRPr lang="zh-CN" altLang="en-US"/>
          </a:p>
        </p:txBody>
      </p:sp>
    </p:spTree>
    <p:extLst>
      <p:ext uri="{BB962C8B-B14F-4D97-AF65-F5344CB8AC3E}">
        <p14:creationId xmlns:p14="http://schemas.microsoft.com/office/powerpoint/2010/main" val="3826450685"/>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271</a:t>
            </a:fld>
            <a:endParaRPr lang="zh-CN" altLang="en-US"/>
          </a:p>
        </p:txBody>
      </p:sp>
    </p:spTree>
    <p:extLst>
      <p:ext uri="{BB962C8B-B14F-4D97-AF65-F5344CB8AC3E}">
        <p14:creationId xmlns:p14="http://schemas.microsoft.com/office/powerpoint/2010/main" val="3307741762"/>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272</a:t>
            </a:fld>
            <a:endParaRPr lang="zh-CN" altLang="en-US"/>
          </a:p>
        </p:txBody>
      </p:sp>
    </p:spTree>
    <p:extLst>
      <p:ext uri="{BB962C8B-B14F-4D97-AF65-F5344CB8AC3E}">
        <p14:creationId xmlns:p14="http://schemas.microsoft.com/office/powerpoint/2010/main" val="3829206737"/>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273</a:t>
            </a:fld>
            <a:endParaRPr lang="zh-CN" altLang="en-US"/>
          </a:p>
        </p:txBody>
      </p:sp>
    </p:spTree>
    <p:extLst>
      <p:ext uri="{BB962C8B-B14F-4D97-AF65-F5344CB8AC3E}">
        <p14:creationId xmlns:p14="http://schemas.microsoft.com/office/powerpoint/2010/main" val="3676426921"/>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274</a:t>
            </a:fld>
            <a:endParaRPr lang="zh-CN" altLang="en-US"/>
          </a:p>
        </p:txBody>
      </p:sp>
    </p:spTree>
    <p:extLst>
      <p:ext uri="{BB962C8B-B14F-4D97-AF65-F5344CB8AC3E}">
        <p14:creationId xmlns:p14="http://schemas.microsoft.com/office/powerpoint/2010/main" val="3478338123"/>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276</a:t>
            </a:fld>
            <a:endParaRPr lang="zh-CN" altLang="en-US"/>
          </a:p>
        </p:txBody>
      </p:sp>
    </p:spTree>
    <p:extLst>
      <p:ext uri="{BB962C8B-B14F-4D97-AF65-F5344CB8AC3E}">
        <p14:creationId xmlns:p14="http://schemas.microsoft.com/office/powerpoint/2010/main" val="1183208043"/>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277</a:t>
            </a:fld>
            <a:endParaRPr lang="zh-CN" altLang="en-US"/>
          </a:p>
        </p:txBody>
      </p:sp>
    </p:spTree>
    <p:extLst>
      <p:ext uri="{BB962C8B-B14F-4D97-AF65-F5344CB8AC3E}">
        <p14:creationId xmlns:p14="http://schemas.microsoft.com/office/powerpoint/2010/main" val="618443338"/>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278</a:t>
            </a:fld>
            <a:endParaRPr lang="zh-CN" altLang="en-US"/>
          </a:p>
        </p:txBody>
      </p:sp>
    </p:spTree>
    <p:extLst>
      <p:ext uri="{BB962C8B-B14F-4D97-AF65-F5344CB8AC3E}">
        <p14:creationId xmlns:p14="http://schemas.microsoft.com/office/powerpoint/2010/main" val="35406177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41</a:t>
            </a:fld>
            <a:endParaRPr lang="zh-CN" altLang="en-US"/>
          </a:p>
        </p:txBody>
      </p:sp>
    </p:spTree>
    <p:extLst>
      <p:ext uri="{BB962C8B-B14F-4D97-AF65-F5344CB8AC3E}">
        <p14:creationId xmlns:p14="http://schemas.microsoft.com/office/powerpoint/2010/main" val="1081071420"/>
      </p:ext>
    </p:extLst>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279</a:t>
            </a:fld>
            <a:endParaRPr lang="zh-CN" altLang="en-US"/>
          </a:p>
        </p:txBody>
      </p:sp>
    </p:spTree>
    <p:extLst>
      <p:ext uri="{BB962C8B-B14F-4D97-AF65-F5344CB8AC3E}">
        <p14:creationId xmlns:p14="http://schemas.microsoft.com/office/powerpoint/2010/main" val="1315044932"/>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281</a:t>
            </a:fld>
            <a:endParaRPr lang="zh-CN" altLang="en-US"/>
          </a:p>
        </p:txBody>
      </p:sp>
    </p:spTree>
    <p:extLst>
      <p:ext uri="{BB962C8B-B14F-4D97-AF65-F5344CB8AC3E}">
        <p14:creationId xmlns:p14="http://schemas.microsoft.com/office/powerpoint/2010/main" val="3890417654"/>
      </p:ext>
    </p:extLst>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282</a:t>
            </a:fld>
            <a:endParaRPr lang="zh-CN" altLang="en-US"/>
          </a:p>
        </p:txBody>
      </p:sp>
    </p:spTree>
    <p:extLst>
      <p:ext uri="{BB962C8B-B14F-4D97-AF65-F5344CB8AC3E}">
        <p14:creationId xmlns:p14="http://schemas.microsoft.com/office/powerpoint/2010/main" val="116681645"/>
      </p:ext>
    </p:extLst>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283</a:t>
            </a:fld>
            <a:endParaRPr lang="zh-CN" altLang="en-US"/>
          </a:p>
        </p:txBody>
      </p:sp>
    </p:spTree>
    <p:extLst>
      <p:ext uri="{BB962C8B-B14F-4D97-AF65-F5344CB8AC3E}">
        <p14:creationId xmlns:p14="http://schemas.microsoft.com/office/powerpoint/2010/main" val="973430155"/>
      </p:ext>
    </p:extLst>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284</a:t>
            </a:fld>
            <a:endParaRPr lang="zh-CN" altLang="en-US"/>
          </a:p>
        </p:txBody>
      </p:sp>
    </p:spTree>
    <p:extLst>
      <p:ext uri="{BB962C8B-B14F-4D97-AF65-F5344CB8AC3E}">
        <p14:creationId xmlns:p14="http://schemas.microsoft.com/office/powerpoint/2010/main" val="1463772106"/>
      </p:ext>
    </p:extLst>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285</a:t>
            </a:fld>
            <a:endParaRPr lang="zh-CN" altLang="en-US"/>
          </a:p>
        </p:txBody>
      </p:sp>
    </p:spTree>
    <p:extLst>
      <p:ext uri="{BB962C8B-B14F-4D97-AF65-F5344CB8AC3E}">
        <p14:creationId xmlns:p14="http://schemas.microsoft.com/office/powerpoint/2010/main" val="578917406"/>
      </p:ext>
    </p:extLst>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287</a:t>
            </a:fld>
            <a:endParaRPr lang="zh-CN" altLang="en-US"/>
          </a:p>
        </p:txBody>
      </p:sp>
    </p:spTree>
    <p:extLst>
      <p:ext uri="{BB962C8B-B14F-4D97-AF65-F5344CB8AC3E}">
        <p14:creationId xmlns:p14="http://schemas.microsoft.com/office/powerpoint/2010/main" val="3325427135"/>
      </p:ext>
    </p:extLst>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288</a:t>
            </a:fld>
            <a:endParaRPr lang="zh-CN" altLang="en-US"/>
          </a:p>
        </p:txBody>
      </p:sp>
    </p:spTree>
    <p:extLst>
      <p:ext uri="{BB962C8B-B14F-4D97-AF65-F5344CB8AC3E}">
        <p14:creationId xmlns:p14="http://schemas.microsoft.com/office/powerpoint/2010/main" val="2374617038"/>
      </p:ext>
    </p:extLst>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289</a:t>
            </a:fld>
            <a:endParaRPr lang="zh-CN" altLang="en-US"/>
          </a:p>
        </p:txBody>
      </p:sp>
    </p:spTree>
    <p:extLst>
      <p:ext uri="{BB962C8B-B14F-4D97-AF65-F5344CB8AC3E}">
        <p14:creationId xmlns:p14="http://schemas.microsoft.com/office/powerpoint/2010/main" val="1830167326"/>
      </p:ext>
    </p:extLst>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290</a:t>
            </a:fld>
            <a:endParaRPr lang="zh-CN" altLang="en-US"/>
          </a:p>
        </p:txBody>
      </p:sp>
    </p:spTree>
    <p:extLst>
      <p:ext uri="{BB962C8B-B14F-4D97-AF65-F5344CB8AC3E}">
        <p14:creationId xmlns:p14="http://schemas.microsoft.com/office/powerpoint/2010/main" val="50616846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43</a:t>
            </a:fld>
            <a:endParaRPr lang="zh-CN" altLang="en-US"/>
          </a:p>
        </p:txBody>
      </p:sp>
    </p:spTree>
    <p:extLst>
      <p:ext uri="{BB962C8B-B14F-4D97-AF65-F5344CB8AC3E}">
        <p14:creationId xmlns:p14="http://schemas.microsoft.com/office/powerpoint/2010/main" val="1900902692"/>
      </p:ext>
    </p:extLst>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292</a:t>
            </a:fld>
            <a:endParaRPr lang="zh-CN" altLang="en-US"/>
          </a:p>
        </p:txBody>
      </p:sp>
    </p:spTree>
    <p:extLst>
      <p:ext uri="{BB962C8B-B14F-4D97-AF65-F5344CB8AC3E}">
        <p14:creationId xmlns:p14="http://schemas.microsoft.com/office/powerpoint/2010/main" val="142423959"/>
      </p:ext>
    </p:extLst>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293</a:t>
            </a:fld>
            <a:endParaRPr lang="zh-CN" altLang="en-US"/>
          </a:p>
        </p:txBody>
      </p:sp>
    </p:spTree>
    <p:extLst>
      <p:ext uri="{BB962C8B-B14F-4D97-AF65-F5344CB8AC3E}">
        <p14:creationId xmlns:p14="http://schemas.microsoft.com/office/powerpoint/2010/main" val="566113248"/>
      </p:ext>
    </p:extLst>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294</a:t>
            </a:fld>
            <a:endParaRPr lang="zh-CN" altLang="en-US"/>
          </a:p>
        </p:txBody>
      </p:sp>
    </p:spTree>
    <p:extLst>
      <p:ext uri="{BB962C8B-B14F-4D97-AF65-F5344CB8AC3E}">
        <p14:creationId xmlns:p14="http://schemas.microsoft.com/office/powerpoint/2010/main" val="3969905106"/>
      </p:ext>
    </p:extLst>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295</a:t>
            </a:fld>
            <a:endParaRPr lang="zh-CN" altLang="en-US"/>
          </a:p>
        </p:txBody>
      </p:sp>
    </p:spTree>
    <p:extLst>
      <p:ext uri="{BB962C8B-B14F-4D97-AF65-F5344CB8AC3E}">
        <p14:creationId xmlns:p14="http://schemas.microsoft.com/office/powerpoint/2010/main" val="2954049973"/>
      </p:ext>
    </p:extLst>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300</a:t>
            </a:fld>
            <a:endParaRPr lang="zh-CN" altLang="en-US"/>
          </a:p>
        </p:txBody>
      </p:sp>
    </p:spTree>
    <p:extLst>
      <p:ext uri="{BB962C8B-B14F-4D97-AF65-F5344CB8AC3E}">
        <p14:creationId xmlns:p14="http://schemas.microsoft.com/office/powerpoint/2010/main" val="2401835718"/>
      </p:ext>
    </p:extLst>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301</a:t>
            </a:fld>
            <a:endParaRPr lang="zh-CN" altLang="en-US"/>
          </a:p>
        </p:txBody>
      </p:sp>
    </p:spTree>
    <p:extLst>
      <p:ext uri="{BB962C8B-B14F-4D97-AF65-F5344CB8AC3E}">
        <p14:creationId xmlns:p14="http://schemas.microsoft.com/office/powerpoint/2010/main" val="1165666684"/>
      </p:ext>
    </p:extLst>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303</a:t>
            </a:fld>
            <a:endParaRPr lang="zh-CN" altLang="en-US"/>
          </a:p>
        </p:txBody>
      </p:sp>
    </p:spTree>
    <p:extLst>
      <p:ext uri="{BB962C8B-B14F-4D97-AF65-F5344CB8AC3E}">
        <p14:creationId xmlns:p14="http://schemas.microsoft.com/office/powerpoint/2010/main" val="1333446518"/>
      </p:ext>
    </p:extLst>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304</a:t>
            </a:fld>
            <a:endParaRPr lang="zh-CN" altLang="en-US"/>
          </a:p>
        </p:txBody>
      </p:sp>
    </p:spTree>
    <p:extLst>
      <p:ext uri="{BB962C8B-B14F-4D97-AF65-F5344CB8AC3E}">
        <p14:creationId xmlns:p14="http://schemas.microsoft.com/office/powerpoint/2010/main" val="638871630"/>
      </p:ext>
    </p:extLst>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305</a:t>
            </a:fld>
            <a:endParaRPr lang="zh-CN" altLang="en-US"/>
          </a:p>
        </p:txBody>
      </p:sp>
    </p:spTree>
    <p:extLst>
      <p:ext uri="{BB962C8B-B14F-4D97-AF65-F5344CB8AC3E}">
        <p14:creationId xmlns:p14="http://schemas.microsoft.com/office/powerpoint/2010/main" val="883988578"/>
      </p:ext>
    </p:extLst>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306</a:t>
            </a:fld>
            <a:endParaRPr lang="zh-CN" altLang="en-US"/>
          </a:p>
        </p:txBody>
      </p:sp>
    </p:spTree>
    <p:extLst>
      <p:ext uri="{BB962C8B-B14F-4D97-AF65-F5344CB8AC3E}">
        <p14:creationId xmlns:p14="http://schemas.microsoft.com/office/powerpoint/2010/main" val="247365433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45</a:t>
            </a:fld>
            <a:endParaRPr lang="zh-CN" altLang="en-US"/>
          </a:p>
        </p:txBody>
      </p:sp>
    </p:spTree>
    <p:extLst>
      <p:ext uri="{BB962C8B-B14F-4D97-AF65-F5344CB8AC3E}">
        <p14:creationId xmlns:p14="http://schemas.microsoft.com/office/powerpoint/2010/main" val="2435367350"/>
      </p:ext>
    </p:extLst>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307</a:t>
            </a:fld>
            <a:endParaRPr lang="zh-CN" altLang="en-US"/>
          </a:p>
        </p:txBody>
      </p:sp>
    </p:spTree>
    <p:extLst>
      <p:ext uri="{BB962C8B-B14F-4D97-AF65-F5344CB8AC3E}">
        <p14:creationId xmlns:p14="http://schemas.microsoft.com/office/powerpoint/2010/main" val="3619797453"/>
      </p:ext>
    </p:extLst>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308</a:t>
            </a:fld>
            <a:endParaRPr lang="zh-CN" altLang="en-US"/>
          </a:p>
        </p:txBody>
      </p:sp>
    </p:spTree>
    <p:extLst>
      <p:ext uri="{BB962C8B-B14F-4D97-AF65-F5344CB8AC3E}">
        <p14:creationId xmlns:p14="http://schemas.microsoft.com/office/powerpoint/2010/main" val="4098561550"/>
      </p:ext>
    </p:extLst>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309</a:t>
            </a:fld>
            <a:endParaRPr lang="zh-CN" altLang="en-US"/>
          </a:p>
        </p:txBody>
      </p:sp>
    </p:spTree>
    <p:extLst>
      <p:ext uri="{BB962C8B-B14F-4D97-AF65-F5344CB8AC3E}">
        <p14:creationId xmlns:p14="http://schemas.microsoft.com/office/powerpoint/2010/main" val="1521073531"/>
      </p:ext>
    </p:extLst>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311</a:t>
            </a:fld>
            <a:endParaRPr lang="zh-CN" altLang="en-US"/>
          </a:p>
        </p:txBody>
      </p:sp>
    </p:spTree>
    <p:extLst>
      <p:ext uri="{BB962C8B-B14F-4D97-AF65-F5344CB8AC3E}">
        <p14:creationId xmlns:p14="http://schemas.microsoft.com/office/powerpoint/2010/main" val="3693182000"/>
      </p:ext>
    </p:extLst>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312</a:t>
            </a:fld>
            <a:endParaRPr lang="zh-CN" altLang="en-US"/>
          </a:p>
        </p:txBody>
      </p:sp>
    </p:spTree>
    <p:extLst>
      <p:ext uri="{BB962C8B-B14F-4D97-AF65-F5344CB8AC3E}">
        <p14:creationId xmlns:p14="http://schemas.microsoft.com/office/powerpoint/2010/main" val="892370191"/>
      </p:ext>
    </p:extLst>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313</a:t>
            </a:fld>
            <a:endParaRPr lang="zh-CN" altLang="en-US"/>
          </a:p>
        </p:txBody>
      </p:sp>
    </p:spTree>
    <p:extLst>
      <p:ext uri="{BB962C8B-B14F-4D97-AF65-F5344CB8AC3E}">
        <p14:creationId xmlns:p14="http://schemas.microsoft.com/office/powerpoint/2010/main" val="3403841021"/>
      </p:ext>
    </p:extLst>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314</a:t>
            </a:fld>
            <a:endParaRPr lang="zh-CN" altLang="en-US"/>
          </a:p>
        </p:txBody>
      </p:sp>
    </p:spTree>
    <p:extLst>
      <p:ext uri="{BB962C8B-B14F-4D97-AF65-F5344CB8AC3E}">
        <p14:creationId xmlns:p14="http://schemas.microsoft.com/office/powerpoint/2010/main" val="2684059677"/>
      </p:ext>
    </p:extLst>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315</a:t>
            </a:fld>
            <a:endParaRPr lang="zh-CN" altLang="en-US"/>
          </a:p>
        </p:txBody>
      </p:sp>
    </p:spTree>
    <p:extLst>
      <p:ext uri="{BB962C8B-B14F-4D97-AF65-F5344CB8AC3E}">
        <p14:creationId xmlns:p14="http://schemas.microsoft.com/office/powerpoint/2010/main" val="2313889953"/>
      </p:ext>
    </p:extLst>
  </p:cSld>
  <p:clrMapOvr>
    <a:masterClrMapping/>
  </p:clrMapOvr>
</p:notes>
</file>

<file path=ppt/notesSlides/notesSlide2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316</a:t>
            </a:fld>
            <a:endParaRPr lang="zh-CN" altLang="en-US"/>
          </a:p>
        </p:txBody>
      </p:sp>
    </p:spTree>
    <p:extLst>
      <p:ext uri="{BB962C8B-B14F-4D97-AF65-F5344CB8AC3E}">
        <p14:creationId xmlns:p14="http://schemas.microsoft.com/office/powerpoint/2010/main" val="403956709"/>
      </p:ext>
    </p:extLst>
  </p:cSld>
  <p:clrMapOvr>
    <a:masterClrMapping/>
  </p:clrMapOvr>
</p:notes>
</file>

<file path=ppt/notesSlides/notesSlide2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317</a:t>
            </a:fld>
            <a:endParaRPr lang="zh-CN" altLang="en-US"/>
          </a:p>
        </p:txBody>
      </p:sp>
    </p:spTree>
    <p:extLst>
      <p:ext uri="{BB962C8B-B14F-4D97-AF65-F5344CB8AC3E}">
        <p14:creationId xmlns:p14="http://schemas.microsoft.com/office/powerpoint/2010/main" val="304316061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46</a:t>
            </a:fld>
            <a:endParaRPr lang="zh-CN" altLang="en-US"/>
          </a:p>
        </p:txBody>
      </p:sp>
    </p:spTree>
    <p:extLst>
      <p:ext uri="{BB962C8B-B14F-4D97-AF65-F5344CB8AC3E}">
        <p14:creationId xmlns:p14="http://schemas.microsoft.com/office/powerpoint/2010/main" val="4005344382"/>
      </p:ext>
    </p:extLst>
  </p:cSld>
  <p:clrMapOvr>
    <a:masterClrMapping/>
  </p:clrMapOvr>
</p:notes>
</file>

<file path=ppt/notesSlides/notesSlide2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318</a:t>
            </a:fld>
            <a:endParaRPr lang="zh-CN" altLang="en-US"/>
          </a:p>
        </p:txBody>
      </p:sp>
    </p:spTree>
    <p:extLst>
      <p:ext uri="{BB962C8B-B14F-4D97-AF65-F5344CB8AC3E}">
        <p14:creationId xmlns:p14="http://schemas.microsoft.com/office/powerpoint/2010/main" val="78185282"/>
      </p:ext>
    </p:extLst>
  </p:cSld>
  <p:clrMapOvr>
    <a:masterClrMapping/>
  </p:clrMapOvr>
</p:notes>
</file>

<file path=ppt/notesSlides/notesSlide2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320</a:t>
            </a:fld>
            <a:endParaRPr lang="zh-CN" altLang="en-US"/>
          </a:p>
        </p:txBody>
      </p:sp>
    </p:spTree>
    <p:extLst>
      <p:ext uri="{BB962C8B-B14F-4D97-AF65-F5344CB8AC3E}">
        <p14:creationId xmlns:p14="http://schemas.microsoft.com/office/powerpoint/2010/main" val="3016660117"/>
      </p:ext>
    </p:extLst>
  </p:cSld>
  <p:clrMapOvr>
    <a:masterClrMapping/>
  </p:clrMapOvr>
</p:notes>
</file>

<file path=ppt/notesSlides/notesSlide2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321</a:t>
            </a:fld>
            <a:endParaRPr lang="zh-CN" altLang="en-US"/>
          </a:p>
        </p:txBody>
      </p:sp>
    </p:spTree>
    <p:extLst>
      <p:ext uri="{BB962C8B-B14F-4D97-AF65-F5344CB8AC3E}">
        <p14:creationId xmlns:p14="http://schemas.microsoft.com/office/powerpoint/2010/main" val="833301997"/>
      </p:ext>
    </p:extLst>
  </p:cSld>
  <p:clrMapOvr>
    <a:masterClrMapping/>
  </p:clrMapOvr>
</p:notes>
</file>

<file path=ppt/notesSlides/notesSlide2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323</a:t>
            </a:fld>
            <a:endParaRPr lang="zh-CN" altLang="en-US"/>
          </a:p>
        </p:txBody>
      </p:sp>
    </p:spTree>
    <p:extLst>
      <p:ext uri="{BB962C8B-B14F-4D97-AF65-F5344CB8AC3E}">
        <p14:creationId xmlns:p14="http://schemas.microsoft.com/office/powerpoint/2010/main" val="4099221716"/>
      </p:ext>
    </p:extLst>
  </p:cSld>
  <p:clrMapOvr>
    <a:masterClrMapping/>
  </p:clrMapOvr>
</p:notes>
</file>

<file path=ppt/notesSlides/notesSlide2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325</a:t>
            </a:fld>
            <a:endParaRPr lang="zh-CN" altLang="en-US"/>
          </a:p>
        </p:txBody>
      </p:sp>
    </p:spTree>
    <p:extLst>
      <p:ext uri="{BB962C8B-B14F-4D97-AF65-F5344CB8AC3E}">
        <p14:creationId xmlns:p14="http://schemas.microsoft.com/office/powerpoint/2010/main" val="1381025675"/>
      </p:ext>
    </p:extLst>
  </p:cSld>
  <p:clrMapOvr>
    <a:masterClrMapping/>
  </p:clrMapOvr>
</p:notes>
</file>

<file path=ppt/notesSlides/notesSlide2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327</a:t>
            </a:fld>
            <a:endParaRPr lang="zh-CN" altLang="en-US"/>
          </a:p>
        </p:txBody>
      </p:sp>
    </p:spTree>
    <p:extLst>
      <p:ext uri="{BB962C8B-B14F-4D97-AF65-F5344CB8AC3E}">
        <p14:creationId xmlns:p14="http://schemas.microsoft.com/office/powerpoint/2010/main" val="416064456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47</a:t>
            </a:fld>
            <a:endParaRPr lang="zh-CN" altLang="en-US"/>
          </a:p>
        </p:txBody>
      </p:sp>
    </p:spTree>
    <p:extLst>
      <p:ext uri="{BB962C8B-B14F-4D97-AF65-F5344CB8AC3E}">
        <p14:creationId xmlns:p14="http://schemas.microsoft.com/office/powerpoint/2010/main" val="145392233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48</a:t>
            </a:fld>
            <a:endParaRPr lang="zh-CN" altLang="en-US"/>
          </a:p>
        </p:txBody>
      </p:sp>
    </p:spTree>
    <p:extLst>
      <p:ext uri="{BB962C8B-B14F-4D97-AF65-F5344CB8AC3E}">
        <p14:creationId xmlns:p14="http://schemas.microsoft.com/office/powerpoint/2010/main" val="327567026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49</a:t>
            </a:fld>
            <a:endParaRPr lang="zh-CN" altLang="en-US"/>
          </a:p>
        </p:txBody>
      </p:sp>
    </p:spTree>
    <p:extLst>
      <p:ext uri="{BB962C8B-B14F-4D97-AF65-F5344CB8AC3E}">
        <p14:creationId xmlns:p14="http://schemas.microsoft.com/office/powerpoint/2010/main" val="254368101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50</a:t>
            </a:fld>
            <a:endParaRPr lang="zh-CN" altLang="en-US"/>
          </a:p>
        </p:txBody>
      </p:sp>
    </p:spTree>
    <p:extLst>
      <p:ext uri="{BB962C8B-B14F-4D97-AF65-F5344CB8AC3E}">
        <p14:creationId xmlns:p14="http://schemas.microsoft.com/office/powerpoint/2010/main" val="294304176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52</a:t>
            </a:fld>
            <a:endParaRPr lang="zh-CN" altLang="en-US"/>
          </a:p>
        </p:txBody>
      </p:sp>
    </p:spTree>
    <p:extLst>
      <p:ext uri="{BB962C8B-B14F-4D97-AF65-F5344CB8AC3E}">
        <p14:creationId xmlns:p14="http://schemas.microsoft.com/office/powerpoint/2010/main" val="42297249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7</a:t>
            </a:fld>
            <a:endParaRPr lang="zh-CN" altLang="en-US"/>
          </a:p>
        </p:txBody>
      </p:sp>
    </p:spTree>
    <p:extLst>
      <p:ext uri="{BB962C8B-B14F-4D97-AF65-F5344CB8AC3E}">
        <p14:creationId xmlns:p14="http://schemas.microsoft.com/office/powerpoint/2010/main" val="386464323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54</a:t>
            </a:fld>
            <a:endParaRPr lang="zh-CN" altLang="en-US"/>
          </a:p>
        </p:txBody>
      </p:sp>
    </p:spTree>
    <p:extLst>
      <p:ext uri="{BB962C8B-B14F-4D97-AF65-F5344CB8AC3E}">
        <p14:creationId xmlns:p14="http://schemas.microsoft.com/office/powerpoint/2010/main" val="60612289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57</a:t>
            </a:fld>
            <a:endParaRPr lang="zh-CN" altLang="en-US"/>
          </a:p>
        </p:txBody>
      </p:sp>
    </p:spTree>
    <p:extLst>
      <p:ext uri="{BB962C8B-B14F-4D97-AF65-F5344CB8AC3E}">
        <p14:creationId xmlns:p14="http://schemas.microsoft.com/office/powerpoint/2010/main" val="389601350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58</a:t>
            </a:fld>
            <a:endParaRPr lang="zh-CN" altLang="en-US"/>
          </a:p>
        </p:txBody>
      </p:sp>
    </p:spTree>
    <p:extLst>
      <p:ext uri="{BB962C8B-B14F-4D97-AF65-F5344CB8AC3E}">
        <p14:creationId xmlns:p14="http://schemas.microsoft.com/office/powerpoint/2010/main" val="75558432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59</a:t>
            </a:fld>
            <a:endParaRPr lang="zh-CN" altLang="en-US"/>
          </a:p>
        </p:txBody>
      </p:sp>
    </p:spTree>
    <p:extLst>
      <p:ext uri="{BB962C8B-B14F-4D97-AF65-F5344CB8AC3E}">
        <p14:creationId xmlns:p14="http://schemas.microsoft.com/office/powerpoint/2010/main" val="335567175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60</a:t>
            </a:fld>
            <a:endParaRPr lang="zh-CN" altLang="en-US"/>
          </a:p>
        </p:txBody>
      </p:sp>
    </p:spTree>
    <p:extLst>
      <p:ext uri="{BB962C8B-B14F-4D97-AF65-F5344CB8AC3E}">
        <p14:creationId xmlns:p14="http://schemas.microsoft.com/office/powerpoint/2010/main" val="341506506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61</a:t>
            </a:fld>
            <a:endParaRPr lang="zh-CN" altLang="en-US"/>
          </a:p>
        </p:txBody>
      </p:sp>
    </p:spTree>
    <p:extLst>
      <p:ext uri="{BB962C8B-B14F-4D97-AF65-F5344CB8AC3E}">
        <p14:creationId xmlns:p14="http://schemas.microsoft.com/office/powerpoint/2010/main" val="157262337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63</a:t>
            </a:fld>
            <a:endParaRPr lang="zh-CN" altLang="en-US"/>
          </a:p>
        </p:txBody>
      </p:sp>
    </p:spTree>
    <p:extLst>
      <p:ext uri="{BB962C8B-B14F-4D97-AF65-F5344CB8AC3E}">
        <p14:creationId xmlns:p14="http://schemas.microsoft.com/office/powerpoint/2010/main" val="48393998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64</a:t>
            </a:fld>
            <a:endParaRPr lang="zh-CN" altLang="en-US"/>
          </a:p>
        </p:txBody>
      </p:sp>
    </p:spTree>
    <p:extLst>
      <p:ext uri="{BB962C8B-B14F-4D97-AF65-F5344CB8AC3E}">
        <p14:creationId xmlns:p14="http://schemas.microsoft.com/office/powerpoint/2010/main" val="31169800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65</a:t>
            </a:fld>
            <a:endParaRPr lang="zh-CN" altLang="en-US"/>
          </a:p>
        </p:txBody>
      </p:sp>
    </p:spTree>
    <p:extLst>
      <p:ext uri="{BB962C8B-B14F-4D97-AF65-F5344CB8AC3E}">
        <p14:creationId xmlns:p14="http://schemas.microsoft.com/office/powerpoint/2010/main" val="38661959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66</a:t>
            </a:fld>
            <a:endParaRPr lang="zh-CN" altLang="en-US"/>
          </a:p>
        </p:txBody>
      </p:sp>
    </p:spTree>
    <p:extLst>
      <p:ext uri="{BB962C8B-B14F-4D97-AF65-F5344CB8AC3E}">
        <p14:creationId xmlns:p14="http://schemas.microsoft.com/office/powerpoint/2010/main" val="20925356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8</a:t>
            </a:fld>
            <a:endParaRPr lang="zh-CN" altLang="en-US"/>
          </a:p>
        </p:txBody>
      </p:sp>
    </p:spTree>
    <p:extLst>
      <p:ext uri="{BB962C8B-B14F-4D97-AF65-F5344CB8AC3E}">
        <p14:creationId xmlns:p14="http://schemas.microsoft.com/office/powerpoint/2010/main" val="382460813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68</a:t>
            </a:fld>
            <a:endParaRPr lang="zh-CN" altLang="en-US"/>
          </a:p>
        </p:txBody>
      </p:sp>
    </p:spTree>
    <p:extLst>
      <p:ext uri="{BB962C8B-B14F-4D97-AF65-F5344CB8AC3E}">
        <p14:creationId xmlns:p14="http://schemas.microsoft.com/office/powerpoint/2010/main" val="265810084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69</a:t>
            </a:fld>
            <a:endParaRPr lang="zh-CN" altLang="en-US"/>
          </a:p>
        </p:txBody>
      </p:sp>
    </p:spTree>
    <p:extLst>
      <p:ext uri="{BB962C8B-B14F-4D97-AF65-F5344CB8AC3E}">
        <p14:creationId xmlns:p14="http://schemas.microsoft.com/office/powerpoint/2010/main" val="159744115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70</a:t>
            </a:fld>
            <a:endParaRPr lang="zh-CN" altLang="en-US"/>
          </a:p>
        </p:txBody>
      </p:sp>
    </p:spTree>
    <p:extLst>
      <p:ext uri="{BB962C8B-B14F-4D97-AF65-F5344CB8AC3E}">
        <p14:creationId xmlns:p14="http://schemas.microsoft.com/office/powerpoint/2010/main" val="63820965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71</a:t>
            </a:fld>
            <a:endParaRPr lang="zh-CN" altLang="en-US"/>
          </a:p>
        </p:txBody>
      </p:sp>
    </p:spTree>
    <p:extLst>
      <p:ext uri="{BB962C8B-B14F-4D97-AF65-F5344CB8AC3E}">
        <p14:creationId xmlns:p14="http://schemas.microsoft.com/office/powerpoint/2010/main" val="227362198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72</a:t>
            </a:fld>
            <a:endParaRPr lang="zh-CN" altLang="en-US"/>
          </a:p>
        </p:txBody>
      </p:sp>
    </p:spTree>
    <p:extLst>
      <p:ext uri="{BB962C8B-B14F-4D97-AF65-F5344CB8AC3E}">
        <p14:creationId xmlns:p14="http://schemas.microsoft.com/office/powerpoint/2010/main" val="269843816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73</a:t>
            </a:fld>
            <a:endParaRPr lang="zh-CN" altLang="en-US"/>
          </a:p>
        </p:txBody>
      </p:sp>
    </p:spTree>
    <p:extLst>
      <p:ext uri="{BB962C8B-B14F-4D97-AF65-F5344CB8AC3E}">
        <p14:creationId xmlns:p14="http://schemas.microsoft.com/office/powerpoint/2010/main" val="154038137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74</a:t>
            </a:fld>
            <a:endParaRPr lang="zh-CN" altLang="en-US"/>
          </a:p>
        </p:txBody>
      </p:sp>
    </p:spTree>
    <p:extLst>
      <p:ext uri="{BB962C8B-B14F-4D97-AF65-F5344CB8AC3E}">
        <p14:creationId xmlns:p14="http://schemas.microsoft.com/office/powerpoint/2010/main" val="208624555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75</a:t>
            </a:fld>
            <a:endParaRPr lang="zh-CN" altLang="en-US"/>
          </a:p>
        </p:txBody>
      </p:sp>
    </p:spTree>
    <p:extLst>
      <p:ext uri="{BB962C8B-B14F-4D97-AF65-F5344CB8AC3E}">
        <p14:creationId xmlns:p14="http://schemas.microsoft.com/office/powerpoint/2010/main" val="306305749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77</a:t>
            </a:fld>
            <a:endParaRPr lang="zh-CN" altLang="en-US"/>
          </a:p>
        </p:txBody>
      </p:sp>
    </p:spTree>
    <p:extLst>
      <p:ext uri="{BB962C8B-B14F-4D97-AF65-F5344CB8AC3E}">
        <p14:creationId xmlns:p14="http://schemas.microsoft.com/office/powerpoint/2010/main" val="189235357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79</a:t>
            </a:fld>
            <a:endParaRPr lang="zh-CN" altLang="en-US"/>
          </a:p>
        </p:txBody>
      </p:sp>
    </p:spTree>
    <p:extLst>
      <p:ext uri="{BB962C8B-B14F-4D97-AF65-F5344CB8AC3E}">
        <p14:creationId xmlns:p14="http://schemas.microsoft.com/office/powerpoint/2010/main" val="40760676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9</a:t>
            </a:fld>
            <a:endParaRPr lang="zh-CN" altLang="en-US"/>
          </a:p>
        </p:txBody>
      </p:sp>
    </p:spTree>
    <p:extLst>
      <p:ext uri="{BB962C8B-B14F-4D97-AF65-F5344CB8AC3E}">
        <p14:creationId xmlns:p14="http://schemas.microsoft.com/office/powerpoint/2010/main" val="94086454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80</a:t>
            </a:fld>
            <a:endParaRPr lang="zh-CN" altLang="en-US"/>
          </a:p>
        </p:txBody>
      </p:sp>
    </p:spTree>
    <p:extLst>
      <p:ext uri="{BB962C8B-B14F-4D97-AF65-F5344CB8AC3E}">
        <p14:creationId xmlns:p14="http://schemas.microsoft.com/office/powerpoint/2010/main" val="118901373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81</a:t>
            </a:fld>
            <a:endParaRPr lang="zh-CN" altLang="en-US"/>
          </a:p>
        </p:txBody>
      </p:sp>
    </p:spTree>
    <p:extLst>
      <p:ext uri="{BB962C8B-B14F-4D97-AF65-F5344CB8AC3E}">
        <p14:creationId xmlns:p14="http://schemas.microsoft.com/office/powerpoint/2010/main" val="135721885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83</a:t>
            </a:fld>
            <a:endParaRPr lang="zh-CN" altLang="en-US"/>
          </a:p>
        </p:txBody>
      </p:sp>
    </p:spTree>
    <p:extLst>
      <p:ext uri="{BB962C8B-B14F-4D97-AF65-F5344CB8AC3E}">
        <p14:creationId xmlns:p14="http://schemas.microsoft.com/office/powerpoint/2010/main" val="194833662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84</a:t>
            </a:fld>
            <a:endParaRPr lang="zh-CN" altLang="en-US"/>
          </a:p>
        </p:txBody>
      </p:sp>
    </p:spTree>
    <p:extLst>
      <p:ext uri="{BB962C8B-B14F-4D97-AF65-F5344CB8AC3E}">
        <p14:creationId xmlns:p14="http://schemas.microsoft.com/office/powerpoint/2010/main" val="3432440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85</a:t>
            </a:fld>
            <a:endParaRPr lang="zh-CN" altLang="en-US"/>
          </a:p>
        </p:txBody>
      </p:sp>
    </p:spTree>
    <p:extLst>
      <p:ext uri="{BB962C8B-B14F-4D97-AF65-F5344CB8AC3E}">
        <p14:creationId xmlns:p14="http://schemas.microsoft.com/office/powerpoint/2010/main" val="227021379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86</a:t>
            </a:fld>
            <a:endParaRPr lang="zh-CN" altLang="en-US"/>
          </a:p>
        </p:txBody>
      </p:sp>
    </p:spTree>
    <p:extLst>
      <p:ext uri="{BB962C8B-B14F-4D97-AF65-F5344CB8AC3E}">
        <p14:creationId xmlns:p14="http://schemas.microsoft.com/office/powerpoint/2010/main" val="309001748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87</a:t>
            </a:fld>
            <a:endParaRPr lang="zh-CN" altLang="en-US"/>
          </a:p>
        </p:txBody>
      </p:sp>
    </p:spTree>
    <p:extLst>
      <p:ext uri="{BB962C8B-B14F-4D97-AF65-F5344CB8AC3E}">
        <p14:creationId xmlns:p14="http://schemas.microsoft.com/office/powerpoint/2010/main" val="180784804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89</a:t>
            </a:fld>
            <a:endParaRPr lang="zh-CN" altLang="en-US"/>
          </a:p>
        </p:txBody>
      </p:sp>
    </p:spTree>
    <p:extLst>
      <p:ext uri="{BB962C8B-B14F-4D97-AF65-F5344CB8AC3E}">
        <p14:creationId xmlns:p14="http://schemas.microsoft.com/office/powerpoint/2010/main" val="374504038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90</a:t>
            </a:fld>
            <a:endParaRPr lang="zh-CN" altLang="en-US"/>
          </a:p>
        </p:txBody>
      </p:sp>
    </p:spTree>
    <p:extLst>
      <p:ext uri="{BB962C8B-B14F-4D97-AF65-F5344CB8AC3E}">
        <p14:creationId xmlns:p14="http://schemas.microsoft.com/office/powerpoint/2010/main" val="79930291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92</a:t>
            </a:fld>
            <a:endParaRPr lang="zh-CN" altLang="en-US"/>
          </a:p>
        </p:txBody>
      </p:sp>
    </p:spTree>
    <p:extLst>
      <p:ext uri="{BB962C8B-B14F-4D97-AF65-F5344CB8AC3E}">
        <p14:creationId xmlns:p14="http://schemas.microsoft.com/office/powerpoint/2010/main" val="4586627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10</a:t>
            </a:fld>
            <a:endParaRPr lang="zh-CN" altLang="en-US"/>
          </a:p>
        </p:txBody>
      </p:sp>
    </p:spTree>
    <p:extLst>
      <p:ext uri="{BB962C8B-B14F-4D97-AF65-F5344CB8AC3E}">
        <p14:creationId xmlns:p14="http://schemas.microsoft.com/office/powerpoint/2010/main" val="329392572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93</a:t>
            </a:fld>
            <a:endParaRPr lang="zh-CN" altLang="en-US"/>
          </a:p>
        </p:txBody>
      </p:sp>
    </p:spTree>
    <p:extLst>
      <p:ext uri="{BB962C8B-B14F-4D97-AF65-F5344CB8AC3E}">
        <p14:creationId xmlns:p14="http://schemas.microsoft.com/office/powerpoint/2010/main" val="76863365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94</a:t>
            </a:fld>
            <a:endParaRPr lang="zh-CN" altLang="en-US"/>
          </a:p>
        </p:txBody>
      </p:sp>
    </p:spTree>
    <p:extLst>
      <p:ext uri="{BB962C8B-B14F-4D97-AF65-F5344CB8AC3E}">
        <p14:creationId xmlns:p14="http://schemas.microsoft.com/office/powerpoint/2010/main" val="134668485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95</a:t>
            </a:fld>
            <a:endParaRPr lang="zh-CN" altLang="en-US"/>
          </a:p>
        </p:txBody>
      </p:sp>
    </p:spTree>
    <p:extLst>
      <p:ext uri="{BB962C8B-B14F-4D97-AF65-F5344CB8AC3E}">
        <p14:creationId xmlns:p14="http://schemas.microsoft.com/office/powerpoint/2010/main" val="245677303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97</a:t>
            </a:fld>
            <a:endParaRPr lang="zh-CN" altLang="en-US"/>
          </a:p>
        </p:txBody>
      </p:sp>
    </p:spTree>
    <p:extLst>
      <p:ext uri="{BB962C8B-B14F-4D97-AF65-F5344CB8AC3E}">
        <p14:creationId xmlns:p14="http://schemas.microsoft.com/office/powerpoint/2010/main" val="280590389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98</a:t>
            </a:fld>
            <a:endParaRPr lang="zh-CN" altLang="en-US"/>
          </a:p>
        </p:txBody>
      </p:sp>
    </p:spTree>
    <p:extLst>
      <p:ext uri="{BB962C8B-B14F-4D97-AF65-F5344CB8AC3E}">
        <p14:creationId xmlns:p14="http://schemas.microsoft.com/office/powerpoint/2010/main" val="390324239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100</a:t>
            </a:fld>
            <a:endParaRPr lang="zh-CN" altLang="en-US"/>
          </a:p>
        </p:txBody>
      </p:sp>
    </p:spTree>
    <p:extLst>
      <p:ext uri="{BB962C8B-B14F-4D97-AF65-F5344CB8AC3E}">
        <p14:creationId xmlns:p14="http://schemas.microsoft.com/office/powerpoint/2010/main" val="51978178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101</a:t>
            </a:fld>
            <a:endParaRPr lang="zh-CN" altLang="en-US"/>
          </a:p>
        </p:txBody>
      </p:sp>
    </p:spTree>
    <p:extLst>
      <p:ext uri="{BB962C8B-B14F-4D97-AF65-F5344CB8AC3E}">
        <p14:creationId xmlns:p14="http://schemas.microsoft.com/office/powerpoint/2010/main" val="18568102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102</a:t>
            </a:fld>
            <a:endParaRPr lang="zh-CN" altLang="en-US"/>
          </a:p>
        </p:txBody>
      </p:sp>
    </p:spTree>
    <p:extLst>
      <p:ext uri="{BB962C8B-B14F-4D97-AF65-F5344CB8AC3E}">
        <p14:creationId xmlns:p14="http://schemas.microsoft.com/office/powerpoint/2010/main" val="393422043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104</a:t>
            </a:fld>
            <a:endParaRPr lang="zh-CN" altLang="en-US"/>
          </a:p>
        </p:txBody>
      </p:sp>
    </p:spTree>
    <p:extLst>
      <p:ext uri="{BB962C8B-B14F-4D97-AF65-F5344CB8AC3E}">
        <p14:creationId xmlns:p14="http://schemas.microsoft.com/office/powerpoint/2010/main" val="155537554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105</a:t>
            </a:fld>
            <a:endParaRPr lang="zh-CN" altLang="en-US"/>
          </a:p>
        </p:txBody>
      </p:sp>
    </p:spTree>
    <p:extLst>
      <p:ext uri="{BB962C8B-B14F-4D97-AF65-F5344CB8AC3E}">
        <p14:creationId xmlns:p14="http://schemas.microsoft.com/office/powerpoint/2010/main" val="33013194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12</a:t>
            </a:fld>
            <a:endParaRPr lang="zh-CN" altLang="en-US"/>
          </a:p>
        </p:txBody>
      </p:sp>
    </p:spTree>
    <p:extLst>
      <p:ext uri="{BB962C8B-B14F-4D97-AF65-F5344CB8AC3E}">
        <p14:creationId xmlns:p14="http://schemas.microsoft.com/office/powerpoint/2010/main" val="236817532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107</a:t>
            </a:fld>
            <a:endParaRPr lang="zh-CN" altLang="en-US"/>
          </a:p>
        </p:txBody>
      </p:sp>
    </p:spTree>
    <p:extLst>
      <p:ext uri="{BB962C8B-B14F-4D97-AF65-F5344CB8AC3E}">
        <p14:creationId xmlns:p14="http://schemas.microsoft.com/office/powerpoint/2010/main" val="274640261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108</a:t>
            </a:fld>
            <a:endParaRPr lang="zh-CN" altLang="en-US"/>
          </a:p>
        </p:txBody>
      </p:sp>
    </p:spTree>
    <p:extLst>
      <p:ext uri="{BB962C8B-B14F-4D97-AF65-F5344CB8AC3E}">
        <p14:creationId xmlns:p14="http://schemas.microsoft.com/office/powerpoint/2010/main" val="110838380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109</a:t>
            </a:fld>
            <a:endParaRPr lang="zh-CN" altLang="en-US"/>
          </a:p>
        </p:txBody>
      </p:sp>
    </p:spTree>
    <p:extLst>
      <p:ext uri="{BB962C8B-B14F-4D97-AF65-F5344CB8AC3E}">
        <p14:creationId xmlns:p14="http://schemas.microsoft.com/office/powerpoint/2010/main" val="60110942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111</a:t>
            </a:fld>
            <a:endParaRPr lang="zh-CN" altLang="en-US"/>
          </a:p>
        </p:txBody>
      </p:sp>
    </p:spTree>
    <p:extLst>
      <p:ext uri="{BB962C8B-B14F-4D97-AF65-F5344CB8AC3E}">
        <p14:creationId xmlns:p14="http://schemas.microsoft.com/office/powerpoint/2010/main" val="355594442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112</a:t>
            </a:fld>
            <a:endParaRPr lang="zh-CN" altLang="en-US"/>
          </a:p>
        </p:txBody>
      </p:sp>
    </p:spTree>
    <p:extLst>
      <p:ext uri="{BB962C8B-B14F-4D97-AF65-F5344CB8AC3E}">
        <p14:creationId xmlns:p14="http://schemas.microsoft.com/office/powerpoint/2010/main" val="57333585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113</a:t>
            </a:fld>
            <a:endParaRPr lang="zh-CN" altLang="en-US"/>
          </a:p>
        </p:txBody>
      </p:sp>
    </p:spTree>
    <p:extLst>
      <p:ext uri="{BB962C8B-B14F-4D97-AF65-F5344CB8AC3E}">
        <p14:creationId xmlns:p14="http://schemas.microsoft.com/office/powerpoint/2010/main" val="105513547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114</a:t>
            </a:fld>
            <a:endParaRPr lang="zh-CN" altLang="en-US"/>
          </a:p>
        </p:txBody>
      </p:sp>
    </p:spTree>
    <p:extLst>
      <p:ext uri="{BB962C8B-B14F-4D97-AF65-F5344CB8AC3E}">
        <p14:creationId xmlns:p14="http://schemas.microsoft.com/office/powerpoint/2010/main" val="223592743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116</a:t>
            </a:fld>
            <a:endParaRPr lang="zh-CN" altLang="en-US"/>
          </a:p>
        </p:txBody>
      </p:sp>
    </p:spTree>
    <p:extLst>
      <p:ext uri="{BB962C8B-B14F-4D97-AF65-F5344CB8AC3E}">
        <p14:creationId xmlns:p14="http://schemas.microsoft.com/office/powerpoint/2010/main" val="395551828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118</a:t>
            </a:fld>
            <a:endParaRPr lang="zh-CN" altLang="en-US"/>
          </a:p>
        </p:txBody>
      </p:sp>
    </p:spTree>
    <p:extLst>
      <p:ext uri="{BB962C8B-B14F-4D97-AF65-F5344CB8AC3E}">
        <p14:creationId xmlns:p14="http://schemas.microsoft.com/office/powerpoint/2010/main" val="73775260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119</a:t>
            </a:fld>
            <a:endParaRPr lang="zh-CN" altLang="en-US"/>
          </a:p>
        </p:txBody>
      </p:sp>
    </p:spTree>
    <p:extLst>
      <p:ext uri="{BB962C8B-B14F-4D97-AF65-F5344CB8AC3E}">
        <p14:creationId xmlns:p14="http://schemas.microsoft.com/office/powerpoint/2010/main" val="40501285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13</a:t>
            </a:fld>
            <a:endParaRPr lang="zh-CN" altLang="en-US"/>
          </a:p>
        </p:txBody>
      </p:sp>
    </p:spTree>
    <p:extLst>
      <p:ext uri="{BB962C8B-B14F-4D97-AF65-F5344CB8AC3E}">
        <p14:creationId xmlns:p14="http://schemas.microsoft.com/office/powerpoint/2010/main" val="252445120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120</a:t>
            </a:fld>
            <a:endParaRPr lang="zh-CN" altLang="en-US"/>
          </a:p>
        </p:txBody>
      </p:sp>
    </p:spTree>
    <p:extLst>
      <p:ext uri="{BB962C8B-B14F-4D97-AF65-F5344CB8AC3E}">
        <p14:creationId xmlns:p14="http://schemas.microsoft.com/office/powerpoint/2010/main" val="3217334299"/>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122</a:t>
            </a:fld>
            <a:endParaRPr lang="zh-CN" altLang="en-US"/>
          </a:p>
        </p:txBody>
      </p:sp>
    </p:spTree>
    <p:extLst>
      <p:ext uri="{BB962C8B-B14F-4D97-AF65-F5344CB8AC3E}">
        <p14:creationId xmlns:p14="http://schemas.microsoft.com/office/powerpoint/2010/main" val="3330462288"/>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123</a:t>
            </a:fld>
            <a:endParaRPr lang="zh-CN" altLang="en-US"/>
          </a:p>
        </p:txBody>
      </p:sp>
    </p:spTree>
    <p:extLst>
      <p:ext uri="{BB962C8B-B14F-4D97-AF65-F5344CB8AC3E}">
        <p14:creationId xmlns:p14="http://schemas.microsoft.com/office/powerpoint/2010/main" val="288959239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124</a:t>
            </a:fld>
            <a:endParaRPr lang="zh-CN" altLang="en-US"/>
          </a:p>
        </p:txBody>
      </p:sp>
    </p:spTree>
    <p:extLst>
      <p:ext uri="{BB962C8B-B14F-4D97-AF65-F5344CB8AC3E}">
        <p14:creationId xmlns:p14="http://schemas.microsoft.com/office/powerpoint/2010/main" val="10873293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126</a:t>
            </a:fld>
            <a:endParaRPr lang="zh-CN" altLang="en-US"/>
          </a:p>
        </p:txBody>
      </p:sp>
    </p:spTree>
    <p:extLst>
      <p:ext uri="{BB962C8B-B14F-4D97-AF65-F5344CB8AC3E}">
        <p14:creationId xmlns:p14="http://schemas.microsoft.com/office/powerpoint/2010/main" val="1267959380"/>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127</a:t>
            </a:fld>
            <a:endParaRPr lang="zh-CN" altLang="en-US"/>
          </a:p>
        </p:txBody>
      </p:sp>
    </p:spTree>
    <p:extLst>
      <p:ext uri="{BB962C8B-B14F-4D97-AF65-F5344CB8AC3E}">
        <p14:creationId xmlns:p14="http://schemas.microsoft.com/office/powerpoint/2010/main" val="2298713376"/>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128</a:t>
            </a:fld>
            <a:endParaRPr lang="zh-CN" altLang="en-US"/>
          </a:p>
        </p:txBody>
      </p:sp>
    </p:spTree>
    <p:extLst>
      <p:ext uri="{BB962C8B-B14F-4D97-AF65-F5344CB8AC3E}">
        <p14:creationId xmlns:p14="http://schemas.microsoft.com/office/powerpoint/2010/main" val="1925896736"/>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129</a:t>
            </a:fld>
            <a:endParaRPr lang="zh-CN" altLang="en-US"/>
          </a:p>
        </p:txBody>
      </p:sp>
    </p:spTree>
    <p:extLst>
      <p:ext uri="{BB962C8B-B14F-4D97-AF65-F5344CB8AC3E}">
        <p14:creationId xmlns:p14="http://schemas.microsoft.com/office/powerpoint/2010/main" val="104185638"/>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130</a:t>
            </a:fld>
            <a:endParaRPr lang="zh-CN" altLang="en-US"/>
          </a:p>
        </p:txBody>
      </p:sp>
    </p:spTree>
    <p:extLst>
      <p:ext uri="{BB962C8B-B14F-4D97-AF65-F5344CB8AC3E}">
        <p14:creationId xmlns:p14="http://schemas.microsoft.com/office/powerpoint/2010/main" val="26806569"/>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132</a:t>
            </a:fld>
            <a:endParaRPr lang="zh-CN" altLang="en-US"/>
          </a:p>
        </p:txBody>
      </p:sp>
    </p:spTree>
    <p:extLst>
      <p:ext uri="{BB962C8B-B14F-4D97-AF65-F5344CB8AC3E}">
        <p14:creationId xmlns:p14="http://schemas.microsoft.com/office/powerpoint/2010/main" val="24670618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16</a:t>
            </a:fld>
            <a:endParaRPr lang="zh-CN" altLang="en-US"/>
          </a:p>
        </p:txBody>
      </p:sp>
    </p:spTree>
    <p:extLst>
      <p:ext uri="{BB962C8B-B14F-4D97-AF65-F5344CB8AC3E}">
        <p14:creationId xmlns:p14="http://schemas.microsoft.com/office/powerpoint/2010/main" val="2326134779"/>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133</a:t>
            </a:fld>
            <a:endParaRPr lang="zh-CN" altLang="en-US"/>
          </a:p>
        </p:txBody>
      </p:sp>
    </p:spTree>
    <p:extLst>
      <p:ext uri="{BB962C8B-B14F-4D97-AF65-F5344CB8AC3E}">
        <p14:creationId xmlns:p14="http://schemas.microsoft.com/office/powerpoint/2010/main" val="3364826482"/>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134</a:t>
            </a:fld>
            <a:endParaRPr lang="zh-CN" altLang="en-US"/>
          </a:p>
        </p:txBody>
      </p:sp>
    </p:spTree>
    <p:extLst>
      <p:ext uri="{BB962C8B-B14F-4D97-AF65-F5344CB8AC3E}">
        <p14:creationId xmlns:p14="http://schemas.microsoft.com/office/powerpoint/2010/main" val="2733301100"/>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136</a:t>
            </a:fld>
            <a:endParaRPr lang="zh-CN" altLang="en-US"/>
          </a:p>
        </p:txBody>
      </p:sp>
    </p:spTree>
    <p:extLst>
      <p:ext uri="{BB962C8B-B14F-4D97-AF65-F5344CB8AC3E}">
        <p14:creationId xmlns:p14="http://schemas.microsoft.com/office/powerpoint/2010/main" val="1723139496"/>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137</a:t>
            </a:fld>
            <a:endParaRPr lang="zh-CN" altLang="en-US"/>
          </a:p>
        </p:txBody>
      </p:sp>
    </p:spTree>
    <p:extLst>
      <p:ext uri="{BB962C8B-B14F-4D97-AF65-F5344CB8AC3E}">
        <p14:creationId xmlns:p14="http://schemas.microsoft.com/office/powerpoint/2010/main" val="2272136442"/>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141</a:t>
            </a:fld>
            <a:endParaRPr lang="zh-CN" altLang="en-US"/>
          </a:p>
        </p:txBody>
      </p:sp>
    </p:spTree>
    <p:extLst>
      <p:ext uri="{BB962C8B-B14F-4D97-AF65-F5344CB8AC3E}">
        <p14:creationId xmlns:p14="http://schemas.microsoft.com/office/powerpoint/2010/main" val="3871193451"/>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142</a:t>
            </a:fld>
            <a:endParaRPr lang="zh-CN" altLang="en-US"/>
          </a:p>
        </p:txBody>
      </p:sp>
    </p:spTree>
    <p:extLst>
      <p:ext uri="{BB962C8B-B14F-4D97-AF65-F5344CB8AC3E}">
        <p14:creationId xmlns:p14="http://schemas.microsoft.com/office/powerpoint/2010/main" val="1018957327"/>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144</a:t>
            </a:fld>
            <a:endParaRPr lang="zh-CN" altLang="en-US"/>
          </a:p>
        </p:txBody>
      </p:sp>
    </p:spTree>
    <p:extLst>
      <p:ext uri="{BB962C8B-B14F-4D97-AF65-F5344CB8AC3E}">
        <p14:creationId xmlns:p14="http://schemas.microsoft.com/office/powerpoint/2010/main" val="2881147170"/>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145</a:t>
            </a:fld>
            <a:endParaRPr lang="zh-CN" altLang="en-US"/>
          </a:p>
        </p:txBody>
      </p:sp>
    </p:spTree>
    <p:extLst>
      <p:ext uri="{BB962C8B-B14F-4D97-AF65-F5344CB8AC3E}">
        <p14:creationId xmlns:p14="http://schemas.microsoft.com/office/powerpoint/2010/main" val="735189389"/>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146</a:t>
            </a:fld>
            <a:endParaRPr lang="zh-CN" altLang="en-US"/>
          </a:p>
        </p:txBody>
      </p:sp>
    </p:spTree>
    <p:extLst>
      <p:ext uri="{BB962C8B-B14F-4D97-AF65-F5344CB8AC3E}">
        <p14:creationId xmlns:p14="http://schemas.microsoft.com/office/powerpoint/2010/main" val="76772997"/>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147</a:t>
            </a:fld>
            <a:endParaRPr lang="zh-CN" altLang="en-US"/>
          </a:p>
        </p:txBody>
      </p:sp>
    </p:spTree>
    <p:extLst>
      <p:ext uri="{BB962C8B-B14F-4D97-AF65-F5344CB8AC3E}">
        <p14:creationId xmlns:p14="http://schemas.microsoft.com/office/powerpoint/2010/main" val="130734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版式2">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469F54-72BF-044A-89E7-CDAF75E947E3}"/>
              </a:ext>
            </a:extLst>
          </p:cNvPr>
          <p:cNvSpPr>
            <a:spLocks noGrp="1"/>
          </p:cNvSpPr>
          <p:nvPr>
            <p:ph type="title" hasCustomPrompt="1"/>
          </p:nvPr>
        </p:nvSpPr>
        <p:spPr>
          <a:xfrm>
            <a:off x="838200" y="2244725"/>
            <a:ext cx="10541000" cy="1158875"/>
          </a:xfrm>
          <a:prstGeom prst="rect">
            <a:avLst/>
          </a:prstGeom>
        </p:spPr>
        <p:txBody>
          <a:bodyPr anchor="ctr"/>
          <a:lstStyle>
            <a:lvl1pPr>
              <a:defRPr sz="7200" b="0" i="0">
                <a:solidFill>
                  <a:schemeClr val="tx1">
                    <a:lumMod val="85000"/>
                    <a:lumOff val="15000"/>
                  </a:schemeClr>
                </a:solidFill>
                <a:latin typeface="Alibaba PuHuiTi B" pitchFamily="18" charset="-122"/>
                <a:ea typeface="Alibaba PuHuiTi B" pitchFamily="18" charset="-122"/>
                <a:cs typeface="Alibaba PuHuiTi B" pitchFamily="18" charset="-122"/>
              </a:defRPr>
            </a:lvl1pPr>
          </a:lstStyle>
          <a:p>
            <a:r>
              <a:rPr kumimoji="1" lang="zh-CN" altLang="en-US" dirty="0"/>
              <a:t>主标题</a:t>
            </a:r>
          </a:p>
        </p:txBody>
      </p:sp>
      <p:sp>
        <p:nvSpPr>
          <p:cNvPr id="3" name="文本占位符 3">
            <a:extLst>
              <a:ext uri="{FF2B5EF4-FFF2-40B4-BE49-F238E27FC236}">
                <a16:creationId xmlns:a16="http://schemas.microsoft.com/office/drawing/2014/main" id="{FE68CD30-ECD6-A642-8C7F-BA42D1249DFD}"/>
              </a:ext>
            </a:extLst>
          </p:cNvPr>
          <p:cNvSpPr>
            <a:spLocks noGrp="1"/>
          </p:cNvSpPr>
          <p:nvPr>
            <p:ph type="body" sz="quarter" idx="10" hasCustomPrompt="1"/>
          </p:nvPr>
        </p:nvSpPr>
        <p:spPr>
          <a:xfrm>
            <a:off x="838200" y="3454401"/>
            <a:ext cx="10540999" cy="630237"/>
          </a:xfrm>
          <a:prstGeom prst="rect">
            <a:avLst/>
          </a:prstGeom>
        </p:spPr>
        <p:txBody>
          <a:bodyPr anchor="ctr"/>
          <a:lstStyle>
            <a:lvl1pPr algn="ctr">
              <a:buNone/>
              <a:defRPr sz="2400" b="0" i="0">
                <a:solidFill>
                  <a:schemeClr val="tx1">
                    <a:lumMod val="65000"/>
                    <a:lumOff val="35000"/>
                  </a:schemeClr>
                </a:solidFill>
                <a:latin typeface="Alibaba PuHuiTi R" pitchFamily="18" charset="-122"/>
                <a:ea typeface="Alibaba PuHuiTi R" pitchFamily="18" charset="-122"/>
                <a:cs typeface="Alibaba PuHuiTi R" pitchFamily="18" charset="-122"/>
              </a:defRPr>
            </a:lvl1pPr>
          </a:lstStyle>
          <a:p>
            <a:pPr lvl="0"/>
            <a:r>
              <a:rPr kumimoji="1" lang="zh-CN" altLang="en-US" dirty="0"/>
              <a:t>副标题内容，如若没有可以删除</a:t>
            </a:r>
          </a:p>
        </p:txBody>
      </p:sp>
    </p:spTree>
    <p:extLst>
      <p:ext uri="{BB962C8B-B14F-4D97-AF65-F5344CB8AC3E}">
        <p14:creationId xmlns:p14="http://schemas.microsoft.com/office/powerpoint/2010/main" val="5887210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二级标题+正文内容（项目符号）">
    <p:spTree>
      <p:nvGrpSpPr>
        <p:cNvPr id="1" name=""/>
        <p:cNvGrpSpPr/>
        <p:nvPr/>
      </p:nvGrpSpPr>
      <p:grpSpPr>
        <a:xfrm>
          <a:off x="0" y="0"/>
          <a:ext cx="0" cy="0"/>
          <a:chOff x="0" y="0"/>
          <a:chExt cx="0" cy="0"/>
        </a:xfrm>
      </p:grpSpPr>
      <p:sp>
        <p:nvSpPr>
          <p:cNvPr id="4" name="文本占位符 11">
            <a:extLst>
              <a:ext uri="{FF2B5EF4-FFF2-40B4-BE49-F238E27FC236}">
                <a16:creationId xmlns:a16="http://schemas.microsoft.com/office/drawing/2014/main" id="{052D8D2A-DC76-4246-B7A3-897EC5980424}"/>
              </a:ext>
            </a:extLst>
          </p:cNvPr>
          <p:cNvSpPr>
            <a:spLocks noGrp="1"/>
          </p:cNvSpPr>
          <p:nvPr>
            <p:ph type="body" sz="quarter" idx="11" hasCustomPrompt="1"/>
          </p:nvPr>
        </p:nvSpPr>
        <p:spPr>
          <a:xfrm>
            <a:off x="710881" y="1590102"/>
            <a:ext cx="10749598" cy="3850540"/>
          </a:xfrm>
          <a:prstGeom prst="rect">
            <a:avLst/>
          </a:prstGeom>
        </p:spPr>
        <p:txBody>
          <a:bodyPr/>
          <a:lstStyle>
            <a:lvl1pPr marL="360000" indent="-360000">
              <a:lnSpc>
                <a:spcPct val="150000"/>
              </a:lnSpc>
              <a:buClr>
                <a:srgbClr val="404040"/>
              </a:buClr>
              <a:buSzPct val="85000"/>
              <a:buFont typeface="Wingdings" pitchFamily="2" charset="2"/>
              <a:buChar char="l"/>
              <a:tabLst/>
              <a:defRPr lang="en-US" altLang="zh-CN" sz="1600" b="0" i="0" dirty="0">
                <a:solidFill>
                  <a:schemeClr val="tx1">
                    <a:lumMod val="85000"/>
                    <a:lumOff val="15000"/>
                  </a:schemeClr>
                </a:solidFill>
                <a:latin typeface="Alibaba PuHuiTi R" pitchFamily="18" charset="-122"/>
                <a:ea typeface="Alibaba PuHuiTi R" pitchFamily="18" charset="-122"/>
                <a:cs typeface="Alibaba PuHuiTi R" pitchFamily="18" charset="-122"/>
              </a:defRPr>
            </a:lvl1pPr>
            <a:lvl2pPr marL="719138" indent="-358775">
              <a:lnSpc>
                <a:spcPct val="150000"/>
              </a:lnSpc>
              <a:buFont typeface="Wingdings" pitchFamily="2" charset="2"/>
              <a:buChar char="l"/>
              <a:tabLst/>
              <a:defRPr lang="en-US" altLang="zh-CN" sz="1400" b="0" i="0" dirty="0">
                <a:latin typeface="Alibaba PuHuiTi R" pitchFamily="18" charset="-122"/>
                <a:ea typeface="Alibaba PuHuiTi R" pitchFamily="18" charset="-122"/>
                <a:cs typeface="Alibaba PuHuiTi R" pitchFamily="18" charset="-122"/>
              </a:defRPr>
            </a:lvl2pPr>
            <a:lvl3pPr marL="1079500" indent="-358775">
              <a:lnSpc>
                <a:spcPct val="150000"/>
              </a:lnSpc>
              <a:buFont typeface="Arial" panose="020B0604020202020204" pitchFamily="34" charset="0"/>
              <a:buChar char="•"/>
              <a:tabLst/>
              <a:defRPr lang="zh-CN" altLang="en-US" sz="1400" b="0" i="0" dirty="0"/>
            </a:lvl3pPr>
          </a:lstStyle>
          <a:p>
            <a:pPr marL="0" lvl="0" indent="0">
              <a:lnSpc>
                <a:spcPct val="150000"/>
              </a:lnSpc>
              <a:buNone/>
            </a:pPr>
            <a:r>
              <a:rPr lang="zh-CN" altLang="en-US" dirty="0"/>
              <a:t>此处以罗列的方式表达</a:t>
            </a:r>
            <a:r>
              <a:rPr lang="en-US" altLang="zh-CN" dirty="0"/>
              <a:t>XXX</a:t>
            </a:r>
            <a:r>
              <a:rPr lang="zh-CN" altLang="en-US" dirty="0"/>
              <a:t>技术特性</a:t>
            </a:r>
            <a:r>
              <a:rPr lang="en-US" altLang="zh-CN" dirty="0"/>
              <a:t>/</a:t>
            </a:r>
            <a:r>
              <a:rPr lang="zh-CN" altLang="en-US" dirty="0"/>
              <a:t>要点等</a:t>
            </a:r>
            <a:endParaRPr lang="en-US" altLang="zh-CN" dirty="0"/>
          </a:p>
          <a:p>
            <a:pPr lvl="1"/>
            <a:r>
              <a:rPr lang="zh-CN" altLang="en-US" dirty="0"/>
              <a:t>技术特性</a:t>
            </a:r>
            <a:r>
              <a:rPr lang="en-US" altLang="zh-CN" dirty="0"/>
              <a:t>1</a:t>
            </a:r>
          </a:p>
          <a:p>
            <a:pPr lvl="1"/>
            <a:r>
              <a:rPr lang="zh-CN" altLang="en-US" dirty="0"/>
              <a:t>技术特性</a:t>
            </a:r>
            <a:r>
              <a:rPr lang="en-US" altLang="zh-CN" dirty="0"/>
              <a:t>2</a:t>
            </a:r>
          </a:p>
          <a:p>
            <a:pPr lvl="2"/>
            <a:r>
              <a:rPr lang="zh-CN" altLang="en-US" dirty="0"/>
              <a:t>要点</a:t>
            </a:r>
            <a:r>
              <a:rPr lang="en-US" altLang="zh-CN" dirty="0"/>
              <a:t>1</a:t>
            </a:r>
          </a:p>
          <a:p>
            <a:pPr lvl="2"/>
            <a:r>
              <a:rPr lang="zh-CN" altLang="en-US" dirty="0"/>
              <a:t>要点</a:t>
            </a:r>
            <a:r>
              <a:rPr lang="en-US" altLang="zh-CN" dirty="0"/>
              <a:t>2</a:t>
            </a:r>
            <a:endParaRPr lang="zh-CN" altLang="en-US" dirty="0"/>
          </a:p>
        </p:txBody>
      </p:sp>
      <p:sp>
        <p:nvSpPr>
          <p:cNvPr id="5" name="标题 1">
            <a:extLst>
              <a:ext uri="{FF2B5EF4-FFF2-40B4-BE49-F238E27FC236}">
                <a16:creationId xmlns:a16="http://schemas.microsoft.com/office/drawing/2014/main" id="{49FCFB1A-E1EE-3245-9778-ABB7ACB14FA5}"/>
              </a:ext>
            </a:extLst>
          </p:cNvPr>
          <p:cNvSpPr>
            <a:spLocks noGrp="1"/>
          </p:cNvSpPr>
          <p:nvPr>
            <p:ph type="title" hasCustomPrompt="1"/>
          </p:nvPr>
        </p:nvSpPr>
        <p:spPr>
          <a:xfrm>
            <a:off x="710880" y="1002119"/>
            <a:ext cx="10749599" cy="517190"/>
          </a:xfrm>
          <a:prstGeom prst="rect">
            <a:avLst/>
          </a:prstGeom>
        </p:spPr>
        <p:txBody>
          <a:bodyPr anchor="ctr" anchorCtr="0"/>
          <a:lstStyle>
            <a:lvl1pPr>
              <a:defRPr lang="zh-CN" altLang="en-US" sz="2000" b="0" i="0" dirty="0">
                <a:solidFill>
                  <a:srgbClr val="AD2A26"/>
                </a:solidFill>
                <a:latin typeface="Alibaba PuHuiTi Medium" pitchFamily="18" charset="-122"/>
                <a:ea typeface="Alibaba PuHuiTi Medium" pitchFamily="18" charset="-122"/>
                <a:cs typeface="Alibaba PuHuiTi Medium" pitchFamily="18" charset="-122"/>
              </a:defRPr>
            </a:lvl1pPr>
          </a:lstStyle>
          <a:p>
            <a:pPr lvl="0"/>
            <a:r>
              <a:rPr lang="zh-CN" altLang="en-US" dirty="0"/>
              <a:t>正文一级标题</a:t>
            </a:r>
            <a:r>
              <a:rPr lang="en-US" altLang="zh-CN" dirty="0"/>
              <a:t>-</a:t>
            </a:r>
            <a:r>
              <a:rPr lang="zh-CN" altLang="en-US" dirty="0"/>
              <a:t>阿里巴巴普惠体</a:t>
            </a:r>
            <a:r>
              <a:rPr lang="en-US" altLang="zh-CN" dirty="0"/>
              <a:t>20</a:t>
            </a:r>
            <a:r>
              <a:rPr lang="zh-CN" altLang="en-US" dirty="0"/>
              <a:t>号</a:t>
            </a:r>
          </a:p>
        </p:txBody>
      </p:sp>
    </p:spTree>
    <p:extLst>
      <p:ext uri="{BB962C8B-B14F-4D97-AF65-F5344CB8AC3E}">
        <p14:creationId xmlns:p14="http://schemas.microsoft.com/office/powerpoint/2010/main" val="16399144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二级标题+正文内容（数字编号）">
    <p:spTree>
      <p:nvGrpSpPr>
        <p:cNvPr id="1" name=""/>
        <p:cNvGrpSpPr/>
        <p:nvPr/>
      </p:nvGrpSpPr>
      <p:grpSpPr>
        <a:xfrm>
          <a:off x="0" y="0"/>
          <a:ext cx="0" cy="0"/>
          <a:chOff x="0" y="0"/>
          <a:chExt cx="0" cy="0"/>
        </a:xfrm>
      </p:grpSpPr>
      <p:sp>
        <p:nvSpPr>
          <p:cNvPr id="4" name="文本占位符 11">
            <a:extLst>
              <a:ext uri="{FF2B5EF4-FFF2-40B4-BE49-F238E27FC236}">
                <a16:creationId xmlns:a16="http://schemas.microsoft.com/office/drawing/2014/main" id="{052D8D2A-DC76-4246-B7A3-897EC5980424}"/>
              </a:ext>
            </a:extLst>
          </p:cNvPr>
          <p:cNvSpPr>
            <a:spLocks noGrp="1"/>
          </p:cNvSpPr>
          <p:nvPr>
            <p:ph type="body" sz="quarter" idx="11" hasCustomPrompt="1"/>
          </p:nvPr>
        </p:nvSpPr>
        <p:spPr>
          <a:xfrm>
            <a:off x="710879" y="1603185"/>
            <a:ext cx="10719120" cy="3819718"/>
          </a:xfrm>
          <a:prstGeom prst="rect">
            <a:avLst/>
          </a:prstGeom>
        </p:spPr>
        <p:txBody>
          <a:bodyPr/>
          <a:lstStyle>
            <a:lvl1pPr marL="360000" indent="-360000">
              <a:lnSpc>
                <a:spcPct val="150000"/>
              </a:lnSpc>
              <a:buClr>
                <a:srgbClr val="404040"/>
              </a:buClr>
              <a:buSzPct val="85000"/>
              <a:buFont typeface="+mj-lt"/>
              <a:buAutoNum type="arabicPeriod"/>
              <a:tabLst/>
              <a:defRPr lang="en-US" altLang="zh-CN"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nSpc>
                <a:spcPct val="150000"/>
              </a:lnSpc>
              <a:buFont typeface="+mj-lt"/>
              <a:buAutoNum type="arabicPeriod"/>
              <a:tabLst/>
              <a:defRPr lang="en-US" altLang="zh-CN" sz="1400" b="0" i="0" dirty="0">
                <a:latin typeface="Alibaba PuHuiTi R" pitchFamily="18" charset="-122"/>
                <a:ea typeface="Alibaba PuHuiTi R" pitchFamily="18" charset="-122"/>
                <a:cs typeface="Alibaba PuHuiTi R" pitchFamily="18" charset="-122"/>
              </a:defRPr>
            </a:lvl2pPr>
            <a:lvl3pPr marL="1079500" indent="-358775">
              <a:lnSpc>
                <a:spcPct val="150000"/>
              </a:lnSpc>
              <a:buFont typeface="+mj-ea"/>
              <a:buAutoNum type="circleNumDbPlain"/>
              <a:tabLst/>
              <a:defRPr lang="zh-CN" altLang="en-US" sz="1400" b="0" i="0" dirty="0"/>
            </a:lvl3pPr>
          </a:lstStyle>
          <a:p>
            <a:pPr marL="0" lvl="0" indent="0">
              <a:lnSpc>
                <a:spcPct val="150000"/>
              </a:lnSpc>
              <a:buNone/>
            </a:pPr>
            <a:r>
              <a:rPr lang="zh-CN" altLang="en-US" dirty="0"/>
              <a:t>此处以罗列的方式表达</a:t>
            </a:r>
            <a:r>
              <a:rPr lang="en-US" altLang="zh-CN" dirty="0"/>
              <a:t>XXX</a:t>
            </a:r>
            <a:r>
              <a:rPr lang="zh-CN" altLang="en-US" dirty="0"/>
              <a:t>技术特性</a:t>
            </a:r>
            <a:r>
              <a:rPr lang="en-US" altLang="zh-CN" dirty="0"/>
              <a:t>/</a:t>
            </a:r>
            <a:r>
              <a:rPr lang="zh-CN" altLang="en-US" dirty="0"/>
              <a:t>要点等</a:t>
            </a:r>
            <a:endParaRPr lang="en-US" altLang="zh-CN" dirty="0"/>
          </a:p>
          <a:p>
            <a:pPr lvl="1"/>
            <a:r>
              <a:rPr lang="zh-CN" altLang="en-US" dirty="0"/>
              <a:t>技术特性</a:t>
            </a:r>
            <a:r>
              <a:rPr lang="en-US" altLang="zh-CN" dirty="0"/>
              <a:t>1</a:t>
            </a:r>
          </a:p>
          <a:p>
            <a:pPr lvl="1"/>
            <a:r>
              <a:rPr lang="zh-CN" altLang="en-US" dirty="0"/>
              <a:t>技术特性</a:t>
            </a:r>
            <a:r>
              <a:rPr lang="en-US" altLang="zh-CN" dirty="0"/>
              <a:t>2</a:t>
            </a:r>
          </a:p>
          <a:p>
            <a:pPr lvl="2"/>
            <a:r>
              <a:rPr lang="zh-CN" altLang="en-US" dirty="0"/>
              <a:t>要点</a:t>
            </a:r>
            <a:r>
              <a:rPr lang="en-US" altLang="zh-CN" dirty="0"/>
              <a:t>1</a:t>
            </a:r>
          </a:p>
          <a:p>
            <a:pPr lvl="2"/>
            <a:r>
              <a:rPr lang="zh-CN" altLang="en-US" dirty="0"/>
              <a:t>要点</a:t>
            </a:r>
            <a:r>
              <a:rPr lang="en-US" altLang="zh-CN" dirty="0"/>
              <a:t>2</a:t>
            </a:r>
            <a:endParaRPr lang="zh-CN" altLang="en-US" dirty="0"/>
          </a:p>
        </p:txBody>
      </p:sp>
      <p:sp>
        <p:nvSpPr>
          <p:cNvPr id="5" name="标题 1">
            <a:extLst>
              <a:ext uri="{FF2B5EF4-FFF2-40B4-BE49-F238E27FC236}">
                <a16:creationId xmlns:a16="http://schemas.microsoft.com/office/drawing/2014/main" id="{64C54839-92D5-0E4E-B9C2-203FF53C3229}"/>
              </a:ext>
            </a:extLst>
          </p:cNvPr>
          <p:cNvSpPr>
            <a:spLocks noGrp="1"/>
          </p:cNvSpPr>
          <p:nvPr>
            <p:ph type="title" hasCustomPrompt="1"/>
          </p:nvPr>
        </p:nvSpPr>
        <p:spPr>
          <a:xfrm>
            <a:off x="710880" y="1002233"/>
            <a:ext cx="10719119" cy="517190"/>
          </a:xfrm>
          <a:prstGeom prst="rect">
            <a:avLst/>
          </a:prstGeom>
        </p:spPr>
        <p:txBody>
          <a:bodyPr anchor="ctr" anchorCtr="0"/>
          <a:lstStyle>
            <a:lvl1pPr>
              <a:defRPr lang="zh-CN" altLang="en-US" sz="2000" b="0" i="0" dirty="0">
                <a:solidFill>
                  <a:srgbClr val="AD2A26"/>
                </a:solidFill>
                <a:latin typeface="Alibaba PuHuiTi Medium" pitchFamily="18" charset="-122"/>
                <a:ea typeface="Alibaba PuHuiTi Medium" pitchFamily="18" charset="-122"/>
                <a:cs typeface="Alibaba PuHuiTi Medium" pitchFamily="18" charset="-122"/>
              </a:defRPr>
            </a:lvl1pPr>
          </a:lstStyle>
          <a:p>
            <a:pPr lvl="0"/>
            <a:r>
              <a:rPr lang="zh-CN" altLang="en-US" dirty="0"/>
              <a:t>正文一级标题</a:t>
            </a:r>
            <a:r>
              <a:rPr lang="en-US" altLang="zh-CN" dirty="0"/>
              <a:t>-</a:t>
            </a:r>
            <a:r>
              <a:rPr lang="zh-CN" altLang="en-US" dirty="0"/>
              <a:t>阿里巴巴普惠体</a:t>
            </a:r>
            <a:r>
              <a:rPr lang="en-US" altLang="zh-CN" dirty="0"/>
              <a:t>20</a:t>
            </a:r>
            <a:r>
              <a:rPr lang="zh-CN" altLang="en-US" dirty="0"/>
              <a:t>号</a:t>
            </a:r>
          </a:p>
        </p:txBody>
      </p:sp>
    </p:spTree>
    <p:extLst>
      <p:ext uri="{BB962C8B-B14F-4D97-AF65-F5344CB8AC3E}">
        <p14:creationId xmlns:p14="http://schemas.microsoft.com/office/powerpoint/2010/main" val="286276754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二级标题">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E4D92416-D30F-8049-AD27-C955EC07F253}"/>
              </a:ext>
            </a:extLst>
          </p:cNvPr>
          <p:cNvSpPr>
            <a:spLocks noGrp="1"/>
          </p:cNvSpPr>
          <p:nvPr>
            <p:ph type="title" hasCustomPrompt="1"/>
          </p:nvPr>
        </p:nvSpPr>
        <p:spPr>
          <a:xfrm>
            <a:off x="710880" y="1002232"/>
            <a:ext cx="10748056" cy="517190"/>
          </a:xfrm>
          <a:prstGeom prst="rect">
            <a:avLst/>
          </a:prstGeom>
        </p:spPr>
        <p:txBody>
          <a:bodyPr anchor="ctr" anchorCtr="0"/>
          <a:lstStyle>
            <a:lvl1pPr>
              <a:defRPr lang="zh-CN" altLang="en-US" sz="2000" b="0" i="0" dirty="0">
                <a:solidFill>
                  <a:srgbClr val="AD2A26"/>
                </a:solidFill>
                <a:latin typeface="Alibaba PuHuiTi Medium" pitchFamily="18" charset="-122"/>
                <a:ea typeface="Alibaba PuHuiTi Medium" pitchFamily="18" charset="-122"/>
                <a:cs typeface="Alibaba PuHuiTi Medium" pitchFamily="18" charset="-122"/>
              </a:defRPr>
            </a:lvl1pPr>
          </a:lstStyle>
          <a:p>
            <a:pPr lvl="0"/>
            <a:r>
              <a:rPr lang="zh-CN" altLang="en-US" dirty="0"/>
              <a:t>正文一级标题</a:t>
            </a:r>
            <a:r>
              <a:rPr lang="en-US" altLang="zh-CN" dirty="0"/>
              <a:t>-</a:t>
            </a:r>
            <a:r>
              <a:rPr lang="zh-CN" altLang="en-US" dirty="0"/>
              <a:t>阿里巴巴普惠体</a:t>
            </a:r>
            <a:r>
              <a:rPr lang="en-US" altLang="zh-CN" dirty="0"/>
              <a:t>20</a:t>
            </a:r>
            <a:r>
              <a:rPr lang="zh-CN" altLang="en-US" dirty="0"/>
              <a:t>号</a:t>
            </a:r>
          </a:p>
        </p:txBody>
      </p:sp>
      <p:sp>
        <p:nvSpPr>
          <p:cNvPr id="6" name="文本占位符 11">
            <a:extLst>
              <a:ext uri="{FF2B5EF4-FFF2-40B4-BE49-F238E27FC236}">
                <a16:creationId xmlns:a16="http://schemas.microsoft.com/office/drawing/2014/main" id="{D8BA1B0F-468D-0446-AB7E-B23A83414DF2}"/>
              </a:ext>
            </a:extLst>
          </p:cNvPr>
          <p:cNvSpPr>
            <a:spLocks noGrp="1"/>
          </p:cNvSpPr>
          <p:nvPr>
            <p:ph type="body" sz="quarter" idx="11" hasCustomPrompt="1"/>
          </p:nvPr>
        </p:nvSpPr>
        <p:spPr>
          <a:xfrm>
            <a:off x="710880" y="1628517"/>
            <a:ext cx="10748057" cy="3922461"/>
          </a:xfrm>
          <a:prstGeom prst="rect">
            <a:avLst/>
          </a:prstGeom>
        </p:spPr>
        <p:txBody>
          <a:bodyPr/>
          <a:lstStyle>
            <a:lvl1pPr marL="360000" indent="-360000">
              <a:lnSpc>
                <a:spcPct val="150000"/>
              </a:lnSpc>
              <a:buClr>
                <a:srgbClr val="404040"/>
              </a:buClr>
              <a:buSzPct val="85000"/>
              <a:buFont typeface="Wingdings" pitchFamily="2" charset="2"/>
              <a:buChar char="l"/>
              <a:tabLst/>
              <a:defRPr lang="zh-CN" altLang="en-US" sz="16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1pPr>
            <a:lvl2pPr marL="719138" indent="-358775">
              <a:buFont typeface="Wingdings" pitchFamily="2" charset="2"/>
              <a:buChar char="l"/>
              <a:tabLst/>
              <a:defRPr lang="en-US" altLang="zh-CN" sz="14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2pPr>
            <a:lvl3pPr marL="1079500" indent="-358775">
              <a:buFont typeface="Wingdings" pitchFamily="2" charset="2"/>
              <a:buChar char="l"/>
              <a:tabLst/>
              <a:defRPr lang="zh-CN" altLang="en-US" sz="14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3pPr>
          </a:lstStyle>
          <a:p>
            <a:pPr lvl="0"/>
            <a:r>
              <a:rPr lang="zh-CN" altLang="en-US" dirty="0"/>
              <a:t>此处以罗列的方式表达</a:t>
            </a:r>
            <a:r>
              <a:rPr lang="en-US" altLang="zh-CN" dirty="0"/>
              <a:t>XXX</a:t>
            </a:r>
            <a:r>
              <a:rPr lang="zh-CN" altLang="en-US" dirty="0"/>
              <a:t>技术特性</a:t>
            </a:r>
            <a:r>
              <a:rPr lang="en-US" altLang="zh-CN" dirty="0"/>
              <a:t>/</a:t>
            </a:r>
            <a:r>
              <a:rPr lang="zh-CN" altLang="en-US" dirty="0"/>
              <a:t>要点等</a:t>
            </a:r>
            <a:endParaRPr lang="en-US" altLang="zh-CN" dirty="0"/>
          </a:p>
          <a:p>
            <a:pPr marL="720000" lvl="1" indent="-360000" algn="l" rtl="0" eaLnBrk="0" fontAlgn="base" hangingPunct="0">
              <a:lnSpc>
                <a:spcPct val="150000"/>
              </a:lnSpc>
              <a:spcBef>
                <a:spcPct val="20000"/>
              </a:spcBef>
              <a:spcAft>
                <a:spcPct val="0"/>
              </a:spcAft>
              <a:buClr>
                <a:srgbClr val="404040"/>
              </a:buClr>
              <a:buSzPct val="85000"/>
              <a:buFont typeface="Wingdings" pitchFamily="2" charset="2"/>
              <a:buChar char="p"/>
              <a:tabLst/>
            </a:pPr>
            <a:r>
              <a:rPr lang="zh-CN" altLang="en-US" dirty="0"/>
              <a:t>技术特性</a:t>
            </a:r>
            <a:r>
              <a:rPr lang="en-US" altLang="zh-CN" dirty="0"/>
              <a:t>1</a:t>
            </a:r>
          </a:p>
          <a:p>
            <a:pPr marL="720000" lvl="1" indent="-360000" algn="l" rtl="0" eaLnBrk="0" fontAlgn="base" hangingPunct="0">
              <a:lnSpc>
                <a:spcPct val="150000"/>
              </a:lnSpc>
              <a:spcBef>
                <a:spcPct val="20000"/>
              </a:spcBef>
              <a:spcAft>
                <a:spcPct val="0"/>
              </a:spcAft>
              <a:buClr>
                <a:srgbClr val="404040"/>
              </a:buClr>
              <a:buSzPct val="85000"/>
              <a:buFont typeface="Wingdings" pitchFamily="2" charset="2"/>
              <a:buChar char="p"/>
              <a:tabLst/>
            </a:pPr>
            <a:r>
              <a:rPr lang="zh-CN" altLang="en-US" dirty="0"/>
              <a:t>技术特性</a:t>
            </a:r>
            <a:r>
              <a:rPr lang="en-US" altLang="zh-CN" dirty="0"/>
              <a:t>2</a:t>
            </a:r>
          </a:p>
          <a:p>
            <a:pPr marL="1079500" lvl="2" indent="-358775" algn="l" rtl="0" eaLnBrk="0" fontAlgn="base" hangingPunct="0">
              <a:lnSpc>
                <a:spcPct val="150000"/>
              </a:lnSpc>
              <a:spcBef>
                <a:spcPct val="20000"/>
              </a:spcBef>
              <a:spcAft>
                <a:spcPct val="0"/>
              </a:spcAft>
              <a:buClr>
                <a:srgbClr val="404040"/>
              </a:buClr>
              <a:buSzPct val="85000"/>
              <a:tabLst/>
            </a:pPr>
            <a:r>
              <a:rPr lang="zh-CN" altLang="en-US" dirty="0"/>
              <a:t>要点</a:t>
            </a:r>
            <a:r>
              <a:rPr lang="en-US" altLang="zh-CN" dirty="0"/>
              <a:t>1</a:t>
            </a:r>
          </a:p>
          <a:p>
            <a:pPr marL="1079500" lvl="2" indent="-358775" algn="l" rtl="0" eaLnBrk="0" fontAlgn="base" hangingPunct="0">
              <a:lnSpc>
                <a:spcPct val="150000"/>
              </a:lnSpc>
              <a:spcBef>
                <a:spcPct val="20000"/>
              </a:spcBef>
              <a:spcAft>
                <a:spcPct val="0"/>
              </a:spcAft>
              <a:buClr>
                <a:srgbClr val="404040"/>
              </a:buClr>
              <a:buSzPct val="85000"/>
              <a:tabLst/>
            </a:pPr>
            <a:r>
              <a:rPr lang="zh-CN" altLang="en-US" dirty="0"/>
              <a:t>要点</a:t>
            </a:r>
            <a:r>
              <a:rPr lang="en-US" altLang="zh-CN" dirty="0"/>
              <a:t>2</a:t>
            </a:r>
            <a:endParaRPr lang="zh-CN" altLang="en-US" dirty="0"/>
          </a:p>
        </p:txBody>
      </p:sp>
    </p:spTree>
    <p:extLst>
      <p:ext uri="{BB962C8B-B14F-4D97-AF65-F5344CB8AC3E}">
        <p14:creationId xmlns:p14="http://schemas.microsoft.com/office/powerpoint/2010/main" val="203749740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正文内容（无编号）">
    <p:spTree>
      <p:nvGrpSpPr>
        <p:cNvPr id="1" name=""/>
        <p:cNvGrpSpPr/>
        <p:nvPr/>
      </p:nvGrpSpPr>
      <p:grpSpPr>
        <a:xfrm>
          <a:off x="0" y="0"/>
          <a:ext cx="0" cy="0"/>
          <a:chOff x="0" y="0"/>
          <a:chExt cx="0" cy="0"/>
        </a:xfrm>
      </p:grpSpPr>
      <p:sp>
        <p:nvSpPr>
          <p:cNvPr id="12" name="文本占位符 11">
            <a:extLst>
              <a:ext uri="{FF2B5EF4-FFF2-40B4-BE49-F238E27FC236}">
                <a16:creationId xmlns:a16="http://schemas.microsoft.com/office/drawing/2014/main" id="{0F12D90F-BB49-421D-A9D1-C25C2A378E5A}"/>
              </a:ext>
            </a:extLst>
          </p:cNvPr>
          <p:cNvSpPr>
            <a:spLocks noGrp="1"/>
          </p:cNvSpPr>
          <p:nvPr>
            <p:ph type="body" sz="quarter" idx="11" hasCustomPrompt="1"/>
          </p:nvPr>
        </p:nvSpPr>
        <p:spPr>
          <a:xfrm>
            <a:off x="710880" y="1612212"/>
            <a:ext cx="9845675" cy="4547802"/>
          </a:xfrm>
          <a:prstGeom prst="rect">
            <a:avLst/>
          </a:prstGeom>
        </p:spPr>
        <p:txBody>
          <a:bodyPr/>
          <a:lstStyle>
            <a:lvl1pPr marL="0" indent="0">
              <a:lnSpc>
                <a:spcPct val="150000"/>
              </a:lnSpc>
              <a:buNone/>
              <a:defRPr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此为正文内容，字体不可改，阿里巴巴普惠体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p>
        </p:txBody>
      </p:sp>
      <p:sp>
        <p:nvSpPr>
          <p:cNvPr id="4" name="标题 1">
            <a:extLst>
              <a:ext uri="{FF2B5EF4-FFF2-40B4-BE49-F238E27FC236}">
                <a16:creationId xmlns:a16="http://schemas.microsoft.com/office/drawing/2014/main" id="{9947CB16-8D08-5242-A2E0-936DC1D438F6}"/>
              </a:ext>
            </a:extLst>
          </p:cNvPr>
          <p:cNvSpPr>
            <a:spLocks noGrp="1"/>
          </p:cNvSpPr>
          <p:nvPr>
            <p:ph type="title" hasCustomPrompt="1"/>
          </p:nvPr>
        </p:nvSpPr>
        <p:spPr>
          <a:xfrm>
            <a:off x="710880" y="1000749"/>
            <a:ext cx="9845675" cy="517190"/>
          </a:xfrm>
          <a:prstGeom prst="rect">
            <a:avLst/>
          </a:prstGeom>
        </p:spPr>
        <p:txBody>
          <a:bodyPr anchor="ctr" anchorCtr="0"/>
          <a:lstStyle>
            <a:lvl1pPr>
              <a:defRPr lang="zh-CN" altLang="en-US" sz="2000" b="0" i="0" dirty="0">
                <a:solidFill>
                  <a:srgbClr val="AD2A26"/>
                </a:solidFill>
                <a:latin typeface="Alibaba PuHuiTi Medium" pitchFamily="18" charset="-122"/>
                <a:ea typeface="Alibaba PuHuiTi Medium" pitchFamily="18" charset="-122"/>
                <a:cs typeface="Alibaba PuHuiTi Medium" pitchFamily="18" charset="-122"/>
              </a:defRPr>
            </a:lvl1pPr>
          </a:lstStyle>
          <a:p>
            <a:pPr lvl="0"/>
            <a:r>
              <a:rPr lang="zh-CN" altLang="en-US" dirty="0"/>
              <a:t>正文一级标题</a:t>
            </a:r>
            <a:r>
              <a:rPr lang="en-US" altLang="zh-CN" dirty="0"/>
              <a:t>-</a:t>
            </a:r>
            <a:r>
              <a:rPr lang="zh-CN" altLang="en-US" dirty="0"/>
              <a:t>阿里巴巴普惠体</a:t>
            </a:r>
            <a:r>
              <a:rPr lang="en-US" altLang="zh-CN" dirty="0"/>
              <a:t>20</a:t>
            </a:r>
            <a:r>
              <a:rPr lang="zh-CN" altLang="en-US" dirty="0"/>
              <a:t>号</a:t>
            </a:r>
          </a:p>
        </p:txBody>
      </p:sp>
    </p:spTree>
    <p:extLst>
      <p:ext uri="{BB962C8B-B14F-4D97-AF65-F5344CB8AC3E}">
        <p14:creationId xmlns:p14="http://schemas.microsoft.com/office/powerpoint/2010/main" val="290880695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正文内容（数字符号）">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B678CE99-982F-E747-B6C5-B29DECDE3890}"/>
              </a:ext>
            </a:extLst>
          </p:cNvPr>
          <p:cNvSpPr>
            <a:spLocks noGrp="1"/>
          </p:cNvSpPr>
          <p:nvPr>
            <p:ph type="title" hasCustomPrompt="1"/>
          </p:nvPr>
        </p:nvSpPr>
        <p:spPr>
          <a:xfrm>
            <a:off x="710880" y="1002232"/>
            <a:ext cx="10719119" cy="517190"/>
          </a:xfrm>
          <a:prstGeom prst="rect">
            <a:avLst/>
          </a:prstGeom>
        </p:spPr>
        <p:txBody>
          <a:bodyPr anchor="ctr" anchorCtr="0"/>
          <a:lstStyle>
            <a:lvl1pPr>
              <a:defRPr lang="zh-CN" altLang="en-US" sz="2000" b="0" i="0" dirty="0">
                <a:solidFill>
                  <a:srgbClr val="AD2A26"/>
                </a:solidFill>
                <a:latin typeface="Alibaba PuHuiTi Medium" pitchFamily="18" charset="-122"/>
                <a:ea typeface="Alibaba PuHuiTi Medium" pitchFamily="18" charset="-122"/>
                <a:cs typeface="Alibaba PuHuiTi Medium" pitchFamily="18" charset="-122"/>
              </a:defRPr>
            </a:lvl1pPr>
          </a:lstStyle>
          <a:p>
            <a:pPr lvl="0"/>
            <a:r>
              <a:rPr lang="zh-CN" altLang="en-US" dirty="0"/>
              <a:t>正文一级标题</a:t>
            </a:r>
            <a:r>
              <a:rPr lang="en-US" altLang="zh-CN" dirty="0"/>
              <a:t>-</a:t>
            </a:r>
            <a:r>
              <a:rPr lang="zh-CN" altLang="en-US" dirty="0"/>
              <a:t>阿里巴巴普惠体</a:t>
            </a:r>
            <a:r>
              <a:rPr lang="en-US" altLang="zh-CN" dirty="0"/>
              <a:t>20</a:t>
            </a:r>
            <a:r>
              <a:rPr lang="zh-CN" altLang="en-US" dirty="0"/>
              <a:t>号</a:t>
            </a:r>
          </a:p>
        </p:txBody>
      </p:sp>
      <p:sp>
        <p:nvSpPr>
          <p:cNvPr id="3" name="文本占位符 11">
            <a:extLst>
              <a:ext uri="{FF2B5EF4-FFF2-40B4-BE49-F238E27FC236}">
                <a16:creationId xmlns:a16="http://schemas.microsoft.com/office/drawing/2014/main" id="{88D105DB-24C1-B042-AF5E-89B957331250}"/>
              </a:ext>
            </a:extLst>
          </p:cNvPr>
          <p:cNvSpPr>
            <a:spLocks noGrp="1"/>
          </p:cNvSpPr>
          <p:nvPr>
            <p:ph type="body" sz="quarter" idx="11" hasCustomPrompt="1"/>
          </p:nvPr>
        </p:nvSpPr>
        <p:spPr>
          <a:xfrm>
            <a:off x="710879" y="1598036"/>
            <a:ext cx="10719120" cy="4219575"/>
          </a:xfrm>
          <a:prstGeom prst="rect">
            <a:avLst/>
          </a:prstGeom>
        </p:spPr>
        <p:txBody>
          <a:bodyPr/>
          <a:lstStyle>
            <a:lvl1pPr marL="360000" indent="-360000">
              <a:lnSpc>
                <a:spcPct val="150000"/>
              </a:lnSpc>
              <a:buClr>
                <a:srgbClr val="404040"/>
              </a:buClr>
              <a:buSzPct val="85000"/>
              <a:buFont typeface="+mj-lt"/>
              <a:buAutoNum type="arabicPeriod"/>
              <a:tabLst/>
              <a:defRPr lang="en-US" altLang="zh-CN"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nSpc>
                <a:spcPct val="150000"/>
              </a:lnSpc>
              <a:buFont typeface="+mj-lt"/>
              <a:buAutoNum type="arabicPeriod"/>
              <a:tabLst/>
              <a:defRPr lang="en-US" altLang="zh-CN" sz="1400" b="0" i="0" dirty="0">
                <a:latin typeface="Alibaba PuHuiTi R" pitchFamily="18" charset="-122"/>
                <a:ea typeface="Alibaba PuHuiTi R" pitchFamily="18" charset="-122"/>
                <a:cs typeface="Alibaba PuHuiTi R" pitchFamily="18" charset="-122"/>
              </a:defRPr>
            </a:lvl2pPr>
            <a:lvl3pPr marL="1079500" indent="-358775">
              <a:lnSpc>
                <a:spcPct val="150000"/>
              </a:lnSpc>
              <a:buFont typeface="+mj-ea"/>
              <a:buAutoNum type="circleNumDbPlain"/>
              <a:tabLst/>
              <a:defRPr lang="zh-CN" altLang="en-US" sz="1400" b="0" i="0" dirty="0"/>
            </a:lvl3pPr>
          </a:lstStyle>
          <a:p>
            <a:pPr marL="0" lvl="0" indent="0">
              <a:lnSpc>
                <a:spcPct val="150000"/>
              </a:lnSpc>
              <a:buNone/>
            </a:pPr>
            <a:r>
              <a:rPr lang="zh-CN" altLang="en-US" dirty="0"/>
              <a:t>此处以罗列的方式表达</a:t>
            </a:r>
            <a:r>
              <a:rPr lang="en-US" altLang="zh-CN" dirty="0"/>
              <a:t>XXX</a:t>
            </a:r>
            <a:r>
              <a:rPr lang="zh-CN" altLang="en-US" dirty="0"/>
              <a:t>技术特性</a:t>
            </a:r>
            <a:r>
              <a:rPr lang="en-US" altLang="zh-CN" dirty="0"/>
              <a:t>/</a:t>
            </a:r>
            <a:r>
              <a:rPr lang="zh-CN" altLang="en-US" dirty="0"/>
              <a:t>要点等</a:t>
            </a:r>
            <a:endParaRPr lang="en-US" altLang="zh-CN" dirty="0"/>
          </a:p>
          <a:p>
            <a:pPr lvl="1"/>
            <a:r>
              <a:rPr lang="zh-CN" altLang="en-US" dirty="0"/>
              <a:t>技术特性</a:t>
            </a:r>
            <a:r>
              <a:rPr lang="en-US" altLang="zh-CN" dirty="0"/>
              <a:t>1</a:t>
            </a:r>
          </a:p>
          <a:p>
            <a:pPr lvl="1"/>
            <a:r>
              <a:rPr lang="zh-CN" altLang="en-US" dirty="0"/>
              <a:t>技术特性</a:t>
            </a:r>
            <a:r>
              <a:rPr lang="en-US" altLang="zh-CN" dirty="0"/>
              <a:t>2</a:t>
            </a:r>
          </a:p>
          <a:p>
            <a:pPr lvl="2"/>
            <a:r>
              <a:rPr lang="zh-CN" altLang="en-US" dirty="0"/>
              <a:t>要点</a:t>
            </a:r>
            <a:r>
              <a:rPr lang="en-US" altLang="zh-CN" dirty="0"/>
              <a:t>1</a:t>
            </a:r>
          </a:p>
          <a:p>
            <a:pPr lvl="2"/>
            <a:r>
              <a:rPr lang="zh-CN" altLang="en-US" dirty="0"/>
              <a:t>要点</a:t>
            </a:r>
            <a:r>
              <a:rPr lang="en-US" altLang="zh-CN" dirty="0"/>
              <a:t>2</a:t>
            </a:r>
            <a:endParaRPr lang="zh-CN" altLang="en-US" dirty="0"/>
          </a:p>
        </p:txBody>
      </p:sp>
    </p:spTree>
    <p:extLst>
      <p:ext uri="{BB962C8B-B14F-4D97-AF65-F5344CB8AC3E}">
        <p14:creationId xmlns:p14="http://schemas.microsoft.com/office/powerpoint/2010/main" val="115887116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正文内容+项目编号">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9020C514-817B-504E-A325-60842B59AB40}"/>
              </a:ext>
            </a:extLst>
          </p:cNvPr>
          <p:cNvSpPr>
            <a:spLocks noGrp="1"/>
          </p:cNvSpPr>
          <p:nvPr>
            <p:ph type="title" hasCustomPrompt="1"/>
          </p:nvPr>
        </p:nvSpPr>
        <p:spPr>
          <a:xfrm>
            <a:off x="710880" y="1002233"/>
            <a:ext cx="10748057" cy="517190"/>
          </a:xfrm>
          <a:prstGeom prst="rect">
            <a:avLst/>
          </a:prstGeom>
        </p:spPr>
        <p:txBody>
          <a:bodyPr anchor="ctr" anchorCtr="0"/>
          <a:lstStyle>
            <a:lvl1pPr>
              <a:defRPr lang="zh-CN" altLang="en-US" sz="2000" b="0" i="0" dirty="0">
                <a:solidFill>
                  <a:srgbClr val="AD2A26"/>
                </a:solidFill>
                <a:latin typeface="Alibaba PuHuiTi Medium" pitchFamily="18" charset="-122"/>
                <a:ea typeface="Alibaba PuHuiTi Medium" pitchFamily="18" charset="-122"/>
                <a:cs typeface="Alibaba PuHuiTi Medium" pitchFamily="18" charset="-122"/>
              </a:defRPr>
            </a:lvl1pPr>
          </a:lstStyle>
          <a:p>
            <a:pPr lvl="0"/>
            <a:r>
              <a:rPr lang="zh-CN" altLang="en-US" dirty="0"/>
              <a:t>正文一级标题</a:t>
            </a:r>
            <a:r>
              <a:rPr lang="en-US" altLang="zh-CN" dirty="0"/>
              <a:t>-</a:t>
            </a:r>
            <a:r>
              <a:rPr lang="zh-CN" altLang="en-US" dirty="0"/>
              <a:t>阿里巴巴普惠体</a:t>
            </a:r>
            <a:r>
              <a:rPr lang="en-US" altLang="zh-CN" dirty="0"/>
              <a:t>20</a:t>
            </a:r>
            <a:r>
              <a:rPr lang="zh-CN" altLang="en-US" dirty="0"/>
              <a:t>号</a:t>
            </a:r>
          </a:p>
        </p:txBody>
      </p:sp>
      <p:sp>
        <p:nvSpPr>
          <p:cNvPr id="3" name="文本占位符 11">
            <a:extLst>
              <a:ext uri="{FF2B5EF4-FFF2-40B4-BE49-F238E27FC236}">
                <a16:creationId xmlns:a16="http://schemas.microsoft.com/office/drawing/2014/main" id="{9C0915B4-3DAF-C444-883E-818CAE39A5B1}"/>
              </a:ext>
            </a:extLst>
          </p:cNvPr>
          <p:cNvSpPr>
            <a:spLocks noGrp="1"/>
          </p:cNvSpPr>
          <p:nvPr>
            <p:ph type="body" sz="quarter" idx="11" hasCustomPrompt="1"/>
          </p:nvPr>
        </p:nvSpPr>
        <p:spPr>
          <a:xfrm>
            <a:off x="710880" y="1618707"/>
            <a:ext cx="10748057" cy="4219575"/>
          </a:xfrm>
          <a:prstGeom prst="rect">
            <a:avLst/>
          </a:prstGeom>
        </p:spPr>
        <p:txBody>
          <a:bodyPr/>
          <a:lstStyle>
            <a:lvl1pPr marL="360000" indent="-360000">
              <a:lnSpc>
                <a:spcPct val="150000"/>
              </a:lnSpc>
              <a:buClr>
                <a:srgbClr val="404040"/>
              </a:buClr>
              <a:buSzPct val="85000"/>
              <a:buFont typeface="Wingdings" pitchFamily="2" charset="2"/>
              <a:buChar char="l"/>
              <a:tabLst/>
              <a:defRPr lang="zh-CN" altLang="en-US" sz="16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1pPr>
            <a:lvl2pPr marL="719138" indent="-358775">
              <a:buFont typeface="Wingdings" pitchFamily="2" charset="2"/>
              <a:buChar char="l"/>
              <a:tabLst/>
              <a:defRPr lang="en-US" altLang="zh-CN" sz="14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2pPr>
            <a:lvl3pPr marL="1079500" indent="-358775">
              <a:buFont typeface="Wingdings" pitchFamily="2" charset="2"/>
              <a:buChar char="l"/>
              <a:tabLst/>
              <a:defRPr lang="zh-CN" altLang="en-US" sz="14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3pPr>
          </a:lstStyle>
          <a:p>
            <a:pPr lvl="0"/>
            <a:r>
              <a:rPr lang="zh-CN" altLang="en-US" dirty="0"/>
              <a:t>此处以罗列的方式表达</a:t>
            </a:r>
            <a:r>
              <a:rPr lang="en-US" altLang="zh-CN" dirty="0"/>
              <a:t>XXX</a:t>
            </a:r>
            <a:r>
              <a:rPr lang="zh-CN" altLang="en-US" dirty="0"/>
              <a:t>技术特性</a:t>
            </a:r>
            <a:r>
              <a:rPr lang="en-US" altLang="zh-CN" dirty="0"/>
              <a:t>/</a:t>
            </a:r>
            <a:r>
              <a:rPr lang="zh-CN" altLang="en-US" dirty="0"/>
              <a:t>要点等</a:t>
            </a:r>
            <a:endParaRPr lang="en-US" altLang="zh-CN" dirty="0"/>
          </a:p>
          <a:p>
            <a:pPr marL="720000" lvl="1" indent="-360000" algn="l" rtl="0" eaLnBrk="0" fontAlgn="base" hangingPunct="0">
              <a:lnSpc>
                <a:spcPct val="150000"/>
              </a:lnSpc>
              <a:spcBef>
                <a:spcPct val="20000"/>
              </a:spcBef>
              <a:spcAft>
                <a:spcPct val="0"/>
              </a:spcAft>
              <a:buClr>
                <a:srgbClr val="404040"/>
              </a:buClr>
              <a:buSzPct val="85000"/>
              <a:buFont typeface="Wingdings" pitchFamily="2" charset="2"/>
              <a:buChar char="p"/>
              <a:tabLst/>
            </a:pPr>
            <a:r>
              <a:rPr lang="zh-CN" altLang="en-US" dirty="0"/>
              <a:t>技术特性</a:t>
            </a:r>
            <a:r>
              <a:rPr lang="en-US" altLang="zh-CN" dirty="0"/>
              <a:t>1</a:t>
            </a:r>
          </a:p>
          <a:p>
            <a:pPr marL="720000" lvl="1" indent="-360000" algn="l" rtl="0" eaLnBrk="0" fontAlgn="base" hangingPunct="0">
              <a:lnSpc>
                <a:spcPct val="150000"/>
              </a:lnSpc>
              <a:spcBef>
                <a:spcPct val="20000"/>
              </a:spcBef>
              <a:spcAft>
                <a:spcPct val="0"/>
              </a:spcAft>
              <a:buClr>
                <a:srgbClr val="404040"/>
              </a:buClr>
              <a:buSzPct val="85000"/>
              <a:buFont typeface="Wingdings" pitchFamily="2" charset="2"/>
              <a:buChar char="p"/>
              <a:tabLst/>
            </a:pPr>
            <a:r>
              <a:rPr lang="zh-CN" altLang="en-US" dirty="0"/>
              <a:t>技术特性</a:t>
            </a:r>
            <a:r>
              <a:rPr lang="en-US" altLang="zh-CN" dirty="0"/>
              <a:t>2</a:t>
            </a:r>
          </a:p>
          <a:p>
            <a:pPr marL="1079500" lvl="2" indent="-358775" algn="l" rtl="0" eaLnBrk="0" fontAlgn="base" hangingPunct="0">
              <a:lnSpc>
                <a:spcPct val="150000"/>
              </a:lnSpc>
              <a:spcBef>
                <a:spcPct val="20000"/>
              </a:spcBef>
              <a:spcAft>
                <a:spcPct val="0"/>
              </a:spcAft>
              <a:buClr>
                <a:srgbClr val="404040"/>
              </a:buClr>
              <a:buSzPct val="85000"/>
              <a:tabLst/>
            </a:pPr>
            <a:r>
              <a:rPr lang="zh-CN" altLang="en-US" dirty="0"/>
              <a:t>要点</a:t>
            </a:r>
            <a:r>
              <a:rPr lang="en-US" altLang="zh-CN" dirty="0"/>
              <a:t>1</a:t>
            </a:r>
          </a:p>
          <a:p>
            <a:pPr marL="1079500" lvl="2" indent="-358775" algn="l" rtl="0" eaLnBrk="0" fontAlgn="base" hangingPunct="0">
              <a:lnSpc>
                <a:spcPct val="150000"/>
              </a:lnSpc>
              <a:spcBef>
                <a:spcPct val="20000"/>
              </a:spcBef>
              <a:spcAft>
                <a:spcPct val="0"/>
              </a:spcAft>
              <a:buClr>
                <a:srgbClr val="404040"/>
              </a:buClr>
              <a:buSzPct val="85000"/>
              <a:tabLst/>
            </a:pPr>
            <a:r>
              <a:rPr lang="zh-CN" altLang="en-US" dirty="0"/>
              <a:t>要点</a:t>
            </a:r>
            <a:r>
              <a:rPr lang="en-US" altLang="zh-CN" dirty="0"/>
              <a:t>2</a:t>
            </a:r>
            <a:endParaRPr lang="zh-CN" altLang="en-US" dirty="0"/>
          </a:p>
        </p:txBody>
      </p:sp>
    </p:spTree>
    <p:extLst>
      <p:ext uri="{BB962C8B-B14F-4D97-AF65-F5344CB8AC3E}">
        <p14:creationId xmlns:p14="http://schemas.microsoft.com/office/powerpoint/2010/main" val="235716352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自由发挥">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9020C514-817B-504E-A325-60842B59AB40}"/>
              </a:ext>
            </a:extLst>
          </p:cNvPr>
          <p:cNvSpPr>
            <a:spLocks noGrp="1"/>
          </p:cNvSpPr>
          <p:nvPr>
            <p:ph type="title" hasCustomPrompt="1"/>
          </p:nvPr>
        </p:nvSpPr>
        <p:spPr>
          <a:xfrm>
            <a:off x="710880" y="1002232"/>
            <a:ext cx="10744805" cy="517190"/>
          </a:xfrm>
          <a:prstGeom prst="rect">
            <a:avLst/>
          </a:prstGeom>
        </p:spPr>
        <p:txBody>
          <a:bodyPr anchor="ctr" anchorCtr="0"/>
          <a:lstStyle>
            <a:lvl1pPr>
              <a:defRPr lang="zh-CN" altLang="en-US" sz="2000" b="0" i="0" dirty="0">
                <a:solidFill>
                  <a:srgbClr val="AD2A26"/>
                </a:solidFill>
                <a:latin typeface="Alibaba PuHuiTi Medium" pitchFamily="18" charset="-122"/>
                <a:ea typeface="Alibaba PuHuiTi Medium" pitchFamily="18" charset="-122"/>
                <a:cs typeface="Alibaba PuHuiTi Medium" pitchFamily="18" charset="-122"/>
              </a:defRPr>
            </a:lvl1pPr>
          </a:lstStyle>
          <a:p>
            <a:pPr lvl="0"/>
            <a:r>
              <a:rPr lang="zh-CN" altLang="en-US" dirty="0"/>
              <a:t>正文一级标题</a:t>
            </a:r>
            <a:r>
              <a:rPr lang="en-US" altLang="zh-CN" dirty="0"/>
              <a:t>-</a:t>
            </a:r>
            <a:r>
              <a:rPr lang="zh-CN" altLang="en-US" dirty="0"/>
              <a:t>阿里巴巴普惠体</a:t>
            </a:r>
            <a:r>
              <a:rPr lang="en-US" altLang="zh-CN" dirty="0"/>
              <a:t>20</a:t>
            </a:r>
            <a:r>
              <a:rPr lang="zh-CN" altLang="en-US" dirty="0"/>
              <a:t>号</a:t>
            </a:r>
          </a:p>
        </p:txBody>
      </p:sp>
    </p:spTree>
    <p:extLst>
      <p:ext uri="{BB962C8B-B14F-4D97-AF65-F5344CB8AC3E}">
        <p14:creationId xmlns:p14="http://schemas.microsoft.com/office/powerpoint/2010/main" val="118248313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案例">
    <p:spTree>
      <p:nvGrpSpPr>
        <p:cNvPr id="1" name=""/>
        <p:cNvGrpSpPr/>
        <p:nvPr/>
      </p:nvGrpSpPr>
      <p:grpSpPr>
        <a:xfrm>
          <a:off x="0" y="0"/>
          <a:ext cx="0" cy="0"/>
          <a:chOff x="0" y="0"/>
          <a:chExt cx="0" cy="0"/>
        </a:xfrm>
      </p:grpSpPr>
      <p:grpSp>
        <p:nvGrpSpPr>
          <p:cNvPr id="6" name="组合 5">
            <a:extLst>
              <a:ext uri="{FF2B5EF4-FFF2-40B4-BE49-F238E27FC236}">
                <a16:creationId xmlns:a16="http://schemas.microsoft.com/office/drawing/2014/main" id="{EDBCAEF0-27E1-194C-B5F4-08826E264FF7}"/>
              </a:ext>
            </a:extLst>
          </p:cNvPr>
          <p:cNvGrpSpPr/>
          <p:nvPr userDrawn="1"/>
        </p:nvGrpSpPr>
        <p:grpSpPr>
          <a:xfrm>
            <a:off x="806306" y="1056254"/>
            <a:ext cx="1228476" cy="528956"/>
            <a:chOff x="852891" y="1026849"/>
            <a:chExt cx="1228476" cy="528956"/>
          </a:xfrm>
        </p:grpSpPr>
        <p:sp>
          <p:nvSpPr>
            <p:cNvPr id="7" name="矩形 6">
              <a:extLst>
                <a:ext uri="{FF2B5EF4-FFF2-40B4-BE49-F238E27FC236}">
                  <a16:creationId xmlns:a16="http://schemas.microsoft.com/office/drawing/2014/main" id="{7F233A09-E322-CB4D-81FE-B2170A097F20}"/>
                </a:ext>
              </a:extLst>
            </p:cNvPr>
            <p:cNvSpPr/>
            <p:nvPr/>
          </p:nvSpPr>
          <p:spPr>
            <a:xfrm>
              <a:off x="1047050" y="1144435"/>
              <a:ext cx="1000826" cy="376390"/>
            </a:xfrm>
            <a:prstGeom prst="rect">
              <a:avLst/>
            </a:prstGeom>
            <a:noFill/>
            <a:ln w="127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六边形 7">
              <a:extLst>
                <a:ext uri="{FF2B5EF4-FFF2-40B4-BE49-F238E27FC236}">
                  <a16:creationId xmlns:a16="http://schemas.microsoft.com/office/drawing/2014/main" id="{58F0AF60-824F-A447-B933-34D6D8A0DBD6}"/>
                </a:ext>
              </a:extLst>
            </p:cNvPr>
            <p:cNvSpPr/>
            <p:nvPr/>
          </p:nvSpPr>
          <p:spPr>
            <a:xfrm rot="5400000">
              <a:off x="821086" y="1126435"/>
              <a:ext cx="461175" cy="397565"/>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TextBox 2">
              <a:extLst>
                <a:ext uri="{FF2B5EF4-FFF2-40B4-BE49-F238E27FC236}">
                  <a16:creationId xmlns:a16="http://schemas.microsoft.com/office/drawing/2014/main" id="{A22AFB91-263F-054D-81BE-7D38A372C096}"/>
                </a:ext>
              </a:extLst>
            </p:cNvPr>
            <p:cNvSpPr txBox="1">
              <a:spLocks noChangeArrowheads="1"/>
            </p:cNvSpPr>
            <p:nvPr/>
          </p:nvSpPr>
          <p:spPr bwMode="auto">
            <a:xfrm>
              <a:off x="1306172" y="1026849"/>
              <a:ext cx="775195" cy="510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nSpc>
                  <a:spcPct val="150000"/>
                </a:lnSpc>
                <a:defRPr sz="2000">
                  <a:solidFill>
                    <a:srgbClr val="B60206"/>
                  </a:solidFill>
                  <a:latin typeface="Alibaba PuHuiTi M" pitchFamily="18" charset="-122"/>
                  <a:ea typeface="Alibaba PuHuiTi M" pitchFamily="18" charset="-122"/>
                  <a:cs typeface="Alibaba PuHuiTi M" pitchFamily="18"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latin typeface="Calibri" panose="020F0502020204030204" pitchFamily="34" charset="0"/>
                  <a:ea typeface="宋体" panose="02010600030101010101" pitchFamily="2" charset="-122"/>
                </a:defRPr>
              </a:lvl9pPr>
            </a:lstStyle>
            <a:p>
              <a:r>
                <a:rPr lang="zh-CN" altLang="en-US" dirty="0">
                  <a:solidFill>
                    <a:srgbClr val="AD2B26"/>
                  </a:solidFill>
                  <a:latin typeface="Alibaba PuHuiTi B" pitchFamily="18" charset="-122"/>
                  <a:ea typeface="Alibaba PuHuiTi B" pitchFamily="18" charset="-122"/>
                  <a:cs typeface="Alibaba PuHuiTi B" pitchFamily="18" charset="-122"/>
                </a:rPr>
                <a:t>案例</a:t>
              </a:r>
            </a:p>
          </p:txBody>
        </p:sp>
      </p:grpSp>
      <p:sp>
        <p:nvSpPr>
          <p:cNvPr id="11" name="文本占位符 9">
            <a:extLst>
              <a:ext uri="{FF2B5EF4-FFF2-40B4-BE49-F238E27FC236}">
                <a16:creationId xmlns:a16="http://schemas.microsoft.com/office/drawing/2014/main" id="{D44EE2D5-15F6-2E42-8B3D-F0F3139D0AA7}"/>
              </a:ext>
            </a:extLst>
          </p:cNvPr>
          <p:cNvSpPr>
            <a:spLocks noGrp="1"/>
          </p:cNvSpPr>
          <p:nvPr>
            <p:ph type="body" sz="quarter" idx="10" hasCustomPrompt="1"/>
          </p:nvPr>
        </p:nvSpPr>
        <p:spPr>
          <a:xfrm>
            <a:off x="2195450" y="1103440"/>
            <a:ext cx="9214230" cy="517190"/>
          </a:xfrm>
          <a:prstGeom prst="rect">
            <a:avLst/>
          </a:prstGeom>
        </p:spPr>
        <p:txBody>
          <a:bodyPr anchor="ctr" anchorCtr="0"/>
          <a:lstStyle>
            <a:lvl1pPr marL="0" indent="0">
              <a:buNone/>
              <a:defRPr lang="zh-CN" altLang="en-US" sz="2000" b="0" i="0" dirty="0">
                <a:solidFill>
                  <a:srgbClr val="AD2A26"/>
                </a:solidFill>
                <a:latin typeface="Alibaba PuHuiTi Medium" pitchFamily="18" charset="-122"/>
                <a:ea typeface="Alibaba PuHuiTi Medium" pitchFamily="18" charset="-122"/>
                <a:cs typeface="Alibaba PuHuiTi Medium" pitchFamily="18" charset="-122"/>
              </a:defRPr>
            </a:lvl1pPr>
          </a:lstStyle>
          <a:p>
            <a:pPr lvl="0">
              <a:spcBef>
                <a:spcPct val="0"/>
              </a:spcBef>
            </a:pPr>
            <a:r>
              <a:rPr lang="zh-CN" altLang="en-US" dirty="0"/>
              <a:t>案例标题</a:t>
            </a:r>
            <a:r>
              <a:rPr lang="en-US" altLang="zh-CN" dirty="0"/>
              <a:t>-</a:t>
            </a:r>
            <a:r>
              <a:rPr lang="zh-CN" altLang="en-US" dirty="0"/>
              <a:t>阿里巴巴普惠体</a:t>
            </a:r>
            <a:r>
              <a:rPr lang="en-US" altLang="zh-CN" dirty="0"/>
              <a:t>20</a:t>
            </a:r>
            <a:r>
              <a:rPr lang="zh-CN" altLang="en-US" dirty="0"/>
              <a:t>号</a:t>
            </a:r>
          </a:p>
        </p:txBody>
      </p:sp>
      <p:sp>
        <p:nvSpPr>
          <p:cNvPr id="12" name="文本占位符 11">
            <a:extLst>
              <a:ext uri="{FF2B5EF4-FFF2-40B4-BE49-F238E27FC236}">
                <a16:creationId xmlns:a16="http://schemas.microsoft.com/office/drawing/2014/main" id="{F5EA2F1C-E1D5-B44C-AB78-F1D96E0D74BA}"/>
              </a:ext>
            </a:extLst>
          </p:cNvPr>
          <p:cNvSpPr>
            <a:spLocks noGrp="1"/>
          </p:cNvSpPr>
          <p:nvPr>
            <p:ph type="body" sz="quarter" idx="11" hasCustomPrompt="1"/>
          </p:nvPr>
        </p:nvSpPr>
        <p:spPr>
          <a:xfrm>
            <a:off x="2195450" y="1743280"/>
            <a:ext cx="9214230" cy="3762373"/>
          </a:xfrm>
          <a:prstGeom prst="rect">
            <a:avLst/>
          </a:prstGeom>
        </p:spPr>
        <p:txBody>
          <a:bodyPr/>
          <a:lstStyle>
            <a:lvl1pPr marL="0" indent="0">
              <a:lnSpc>
                <a:spcPct val="150000"/>
              </a:lnSpc>
              <a:buNone/>
              <a:defRPr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此为案例内容，字体不可改，阿里巴巴普惠体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p>
        </p:txBody>
      </p:sp>
      <p:pic>
        <p:nvPicPr>
          <p:cNvPr id="13" name="图形 12">
            <a:extLst>
              <a:ext uri="{FF2B5EF4-FFF2-40B4-BE49-F238E27FC236}">
                <a16:creationId xmlns:a16="http://schemas.microsoft.com/office/drawing/2014/main" id="{455DD043-453D-F04F-965C-A5E686829A6B}"/>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899623" y="1246948"/>
            <a:ext cx="201682" cy="201682"/>
          </a:xfrm>
          <a:prstGeom prst="rect">
            <a:avLst/>
          </a:prstGeom>
        </p:spPr>
      </p:pic>
    </p:spTree>
    <p:extLst>
      <p:ext uri="{BB962C8B-B14F-4D97-AF65-F5344CB8AC3E}">
        <p14:creationId xmlns:p14="http://schemas.microsoft.com/office/powerpoint/2010/main" val="280633039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步骤">
    <p:spTree>
      <p:nvGrpSpPr>
        <p:cNvPr id="1" name=""/>
        <p:cNvGrpSpPr/>
        <p:nvPr/>
      </p:nvGrpSpPr>
      <p:grpSpPr>
        <a:xfrm>
          <a:off x="0" y="0"/>
          <a:ext cx="0" cy="0"/>
          <a:chOff x="0" y="0"/>
          <a:chExt cx="0" cy="0"/>
        </a:xfrm>
      </p:grpSpPr>
      <p:grpSp>
        <p:nvGrpSpPr>
          <p:cNvPr id="6" name="组合 5">
            <a:extLst>
              <a:ext uri="{FF2B5EF4-FFF2-40B4-BE49-F238E27FC236}">
                <a16:creationId xmlns:a16="http://schemas.microsoft.com/office/drawing/2014/main" id="{EDBCAEF0-27E1-194C-B5F4-08826E264FF7}"/>
              </a:ext>
            </a:extLst>
          </p:cNvPr>
          <p:cNvGrpSpPr/>
          <p:nvPr userDrawn="1"/>
        </p:nvGrpSpPr>
        <p:grpSpPr>
          <a:xfrm>
            <a:off x="806306" y="1060146"/>
            <a:ext cx="1228476" cy="528956"/>
            <a:chOff x="852891" y="1026849"/>
            <a:chExt cx="1228476" cy="528956"/>
          </a:xfrm>
        </p:grpSpPr>
        <p:sp>
          <p:nvSpPr>
            <p:cNvPr id="7" name="矩形 6">
              <a:extLst>
                <a:ext uri="{FF2B5EF4-FFF2-40B4-BE49-F238E27FC236}">
                  <a16:creationId xmlns:a16="http://schemas.microsoft.com/office/drawing/2014/main" id="{7F233A09-E322-CB4D-81FE-B2170A097F20}"/>
                </a:ext>
              </a:extLst>
            </p:cNvPr>
            <p:cNvSpPr/>
            <p:nvPr/>
          </p:nvSpPr>
          <p:spPr>
            <a:xfrm>
              <a:off x="1047050" y="1144435"/>
              <a:ext cx="1000826" cy="376390"/>
            </a:xfrm>
            <a:prstGeom prst="rect">
              <a:avLst/>
            </a:prstGeom>
            <a:noFill/>
            <a:ln w="127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六边形 7">
              <a:extLst>
                <a:ext uri="{FF2B5EF4-FFF2-40B4-BE49-F238E27FC236}">
                  <a16:creationId xmlns:a16="http://schemas.microsoft.com/office/drawing/2014/main" id="{58F0AF60-824F-A447-B933-34D6D8A0DBD6}"/>
                </a:ext>
              </a:extLst>
            </p:cNvPr>
            <p:cNvSpPr/>
            <p:nvPr/>
          </p:nvSpPr>
          <p:spPr>
            <a:xfrm rot="5400000">
              <a:off x="821086" y="1126435"/>
              <a:ext cx="461175" cy="397565"/>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TextBox 2">
              <a:extLst>
                <a:ext uri="{FF2B5EF4-FFF2-40B4-BE49-F238E27FC236}">
                  <a16:creationId xmlns:a16="http://schemas.microsoft.com/office/drawing/2014/main" id="{A22AFB91-263F-054D-81BE-7D38A372C096}"/>
                </a:ext>
              </a:extLst>
            </p:cNvPr>
            <p:cNvSpPr txBox="1">
              <a:spLocks noChangeArrowheads="1"/>
            </p:cNvSpPr>
            <p:nvPr/>
          </p:nvSpPr>
          <p:spPr bwMode="auto">
            <a:xfrm>
              <a:off x="1306172" y="1026849"/>
              <a:ext cx="775195" cy="510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nSpc>
                  <a:spcPct val="150000"/>
                </a:lnSpc>
                <a:defRPr sz="2000">
                  <a:solidFill>
                    <a:srgbClr val="B60206"/>
                  </a:solidFill>
                  <a:latin typeface="Alibaba PuHuiTi M" pitchFamily="18" charset="-122"/>
                  <a:ea typeface="Alibaba PuHuiTi M" pitchFamily="18" charset="-122"/>
                  <a:cs typeface="Alibaba PuHuiTi M" pitchFamily="18"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latin typeface="Calibri" panose="020F0502020204030204" pitchFamily="34" charset="0"/>
                  <a:ea typeface="宋体" panose="02010600030101010101" pitchFamily="2" charset="-122"/>
                </a:defRPr>
              </a:lvl9pPr>
            </a:lstStyle>
            <a:p>
              <a:r>
                <a:rPr lang="zh-CN" altLang="en-US" dirty="0" smtClean="0">
                  <a:solidFill>
                    <a:srgbClr val="AD2B26"/>
                  </a:solidFill>
                  <a:latin typeface="Alibaba PuHuiTi B" pitchFamily="18" charset="-122"/>
                  <a:ea typeface="Alibaba PuHuiTi B" pitchFamily="18" charset="-122"/>
                  <a:cs typeface="Alibaba PuHuiTi B" pitchFamily="18" charset="-122"/>
                </a:rPr>
                <a:t>步骤</a:t>
              </a:r>
              <a:endParaRPr lang="zh-CN" altLang="en-US" dirty="0">
                <a:solidFill>
                  <a:srgbClr val="AD2B26"/>
                </a:solidFill>
                <a:latin typeface="Alibaba PuHuiTi B" pitchFamily="18" charset="-122"/>
                <a:ea typeface="Alibaba PuHuiTi B" pitchFamily="18" charset="-122"/>
                <a:cs typeface="Alibaba PuHuiTi B" pitchFamily="18" charset="-122"/>
              </a:endParaRPr>
            </a:p>
          </p:txBody>
        </p:sp>
      </p:grpSp>
      <p:sp>
        <p:nvSpPr>
          <p:cNvPr id="11" name="文本占位符 9">
            <a:extLst>
              <a:ext uri="{FF2B5EF4-FFF2-40B4-BE49-F238E27FC236}">
                <a16:creationId xmlns:a16="http://schemas.microsoft.com/office/drawing/2014/main" id="{D44EE2D5-15F6-2E42-8B3D-F0F3139D0AA7}"/>
              </a:ext>
            </a:extLst>
          </p:cNvPr>
          <p:cNvSpPr>
            <a:spLocks noGrp="1"/>
          </p:cNvSpPr>
          <p:nvPr>
            <p:ph type="body" sz="quarter" idx="10" hasCustomPrompt="1"/>
          </p:nvPr>
        </p:nvSpPr>
        <p:spPr>
          <a:xfrm>
            <a:off x="2195450" y="1107332"/>
            <a:ext cx="9214230" cy="517190"/>
          </a:xfrm>
          <a:prstGeom prst="rect">
            <a:avLst/>
          </a:prstGeom>
        </p:spPr>
        <p:txBody>
          <a:bodyPr anchor="ctr" anchorCtr="0"/>
          <a:lstStyle>
            <a:lvl1pPr>
              <a:defRPr lang="zh-CN" altLang="en-US" sz="2000" b="0" i="0" dirty="0">
                <a:solidFill>
                  <a:srgbClr val="AD2A26"/>
                </a:solidFill>
                <a:latin typeface="Alibaba PuHuiTi Medium" pitchFamily="18" charset="-122"/>
                <a:ea typeface="Alibaba PuHuiTi Medium" pitchFamily="18" charset="-122"/>
                <a:cs typeface="Alibaba PuHuiTi Medium" pitchFamily="18" charset="-122"/>
              </a:defRPr>
            </a:lvl1pPr>
          </a:lstStyle>
          <a:p>
            <a:pPr marL="0" lvl="0" indent="0">
              <a:spcBef>
                <a:spcPct val="0"/>
              </a:spcBef>
              <a:buNone/>
            </a:pPr>
            <a:r>
              <a:rPr lang="zh-CN" altLang="en-US" dirty="0"/>
              <a:t>步骤标题</a:t>
            </a:r>
            <a:r>
              <a:rPr lang="en-US" altLang="zh-CN" dirty="0"/>
              <a:t>-</a:t>
            </a:r>
            <a:r>
              <a:rPr lang="zh-CN" altLang="en-US" dirty="0"/>
              <a:t>阿里巴巴普惠体</a:t>
            </a:r>
            <a:r>
              <a:rPr lang="en-US" altLang="zh-CN" dirty="0"/>
              <a:t>20</a:t>
            </a:r>
            <a:r>
              <a:rPr lang="zh-CN" altLang="en-US" dirty="0"/>
              <a:t>号</a:t>
            </a:r>
          </a:p>
        </p:txBody>
      </p:sp>
      <p:sp>
        <p:nvSpPr>
          <p:cNvPr id="12" name="文本占位符 11">
            <a:extLst>
              <a:ext uri="{FF2B5EF4-FFF2-40B4-BE49-F238E27FC236}">
                <a16:creationId xmlns:a16="http://schemas.microsoft.com/office/drawing/2014/main" id="{F5EA2F1C-E1D5-B44C-AB78-F1D96E0D74BA}"/>
              </a:ext>
            </a:extLst>
          </p:cNvPr>
          <p:cNvSpPr>
            <a:spLocks noGrp="1"/>
          </p:cNvSpPr>
          <p:nvPr>
            <p:ph type="body" sz="quarter" idx="11" hasCustomPrompt="1"/>
          </p:nvPr>
        </p:nvSpPr>
        <p:spPr>
          <a:xfrm>
            <a:off x="2195450" y="1747172"/>
            <a:ext cx="9214230" cy="4219575"/>
          </a:xfrm>
          <a:prstGeom prst="rect">
            <a:avLst/>
          </a:prstGeom>
        </p:spPr>
        <p:txBody>
          <a:bodyPr/>
          <a:lstStyle>
            <a:lvl1pPr marL="0" indent="0">
              <a:lnSpc>
                <a:spcPct val="150000"/>
              </a:lnSpc>
              <a:buNone/>
              <a:defRPr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此为案例内容，字体不可改，阿里巴巴普惠体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p>
        </p:txBody>
      </p:sp>
      <p:pic>
        <p:nvPicPr>
          <p:cNvPr id="13" name="图形 12">
            <a:extLst>
              <a:ext uri="{FF2B5EF4-FFF2-40B4-BE49-F238E27FC236}">
                <a16:creationId xmlns:a16="http://schemas.microsoft.com/office/drawing/2014/main" id="{A6C6B16B-7FC0-904C-B475-F9CF5C74E363}"/>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899623" y="1250840"/>
            <a:ext cx="201682" cy="201682"/>
          </a:xfrm>
          <a:prstGeom prst="rect">
            <a:avLst/>
          </a:prstGeom>
        </p:spPr>
      </p:pic>
    </p:spTree>
    <p:extLst>
      <p:ext uri="{BB962C8B-B14F-4D97-AF65-F5344CB8AC3E}">
        <p14:creationId xmlns:p14="http://schemas.microsoft.com/office/powerpoint/2010/main" val="2455844129"/>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练习">
    <p:spTree>
      <p:nvGrpSpPr>
        <p:cNvPr id="1" name=""/>
        <p:cNvGrpSpPr/>
        <p:nvPr/>
      </p:nvGrpSpPr>
      <p:grpSpPr>
        <a:xfrm>
          <a:off x="0" y="0"/>
          <a:ext cx="0" cy="0"/>
          <a:chOff x="0" y="0"/>
          <a:chExt cx="0" cy="0"/>
        </a:xfrm>
      </p:grpSpPr>
      <p:grpSp>
        <p:nvGrpSpPr>
          <p:cNvPr id="6" name="组合 5">
            <a:extLst>
              <a:ext uri="{FF2B5EF4-FFF2-40B4-BE49-F238E27FC236}">
                <a16:creationId xmlns:a16="http://schemas.microsoft.com/office/drawing/2014/main" id="{EDBCAEF0-27E1-194C-B5F4-08826E264FF7}"/>
              </a:ext>
            </a:extLst>
          </p:cNvPr>
          <p:cNvGrpSpPr/>
          <p:nvPr userDrawn="1"/>
        </p:nvGrpSpPr>
        <p:grpSpPr>
          <a:xfrm>
            <a:off x="806306" y="1054782"/>
            <a:ext cx="1228476" cy="528956"/>
            <a:chOff x="852891" y="1026849"/>
            <a:chExt cx="1228476" cy="528956"/>
          </a:xfrm>
        </p:grpSpPr>
        <p:sp>
          <p:nvSpPr>
            <p:cNvPr id="7" name="矩形 6">
              <a:extLst>
                <a:ext uri="{FF2B5EF4-FFF2-40B4-BE49-F238E27FC236}">
                  <a16:creationId xmlns:a16="http://schemas.microsoft.com/office/drawing/2014/main" id="{7F233A09-E322-CB4D-81FE-B2170A097F20}"/>
                </a:ext>
              </a:extLst>
            </p:cNvPr>
            <p:cNvSpPr/>
            <p:nvPr/>
          </p:nvSpPr>
          <p:spPr>
            <a:xfrm>
              <a:off x="1047050" y="1144435"/>
              <a:ext cx="1000826" cy="376390"/>
            </a:xfrm>
            <a:prstGeom prst="rect">
              <a:avLst/>
            </a:prstGeom>
            <a:noFill/>
            <a:ln w="127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六边形 7">
              <a:extLst>
                <a:ext uri="{FF2B5EF4-FFF2-40B4-BE49-F238E27FC236}">
                  <a16:creationId xmlns:a16="http://schemas.microsoft.com/office/drawing/2014/main" id="{58F0AF60-824F-A447-B933-34D6D8A0DBD6}"/>
                </a:ext>
              </a:extLst>
            </p:cNvPr>
            <p:cNvSpPr/>
            <p:nvPr/>
          </p:nvSpPr>
          <p:spPr>
            <a:xfrm rot="5400000">
              <a:off x="821086" y="1126435"/>
              <a:ext cx="461175" cy="397565"/>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TextBox 2">
              <a:extLst>
                <a:ext uri="{FF2B5EF4-FFF2-40B4-BE49-F238E27FC236}">
                  <a16:creationId xmlns:a16="http://schemas.microsoft.com/office/drawing/2014/main" id="{A22AFB91-263F-054D-81BE-7D38A372C096}"/>
                </a:ext>
              </a:extLst>
            </p:cNvPr>
            <p:cNvSpPr txBox="1">
              <a:spLocks noChangeArrowheads="1"/>
            </p:cNvSpPr>
            <p:nvPr/>
          </p:nvSpPr>
          <p:spPr bwMode="auto">
            <a:xfrm>
              <a:off x="1306172" y="1026849"/>
              <a:ext cx="775195" cy="510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nSpc>
                  <a:spcPct val="150000"/>
                </a:lnSpc>
                <a:defRPr sz="2000">
                  <a:solidFill>
                    <a:srgbClr val="B60206"/>
                  </a:solidFill>
                  <a:latin typeface="Alibaba PuHuiTi M" pitchFamily="18" charset="-122"/>
                  <a:ea typeface="Alibaba PuHuiTi M" pitchFamily="18" charset="-122"/>
                  <a:cs typeface="Alibaba PuHuiTi M" pitchFamily="18"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latin typeface="Calibri" panose="020F0502020204030204" pitchFamily="34" charset="0"/>
                  <a:ea typeface="宋体" panose="02010600030101010101" pitchFamily="2" charset="-122"/>
                </a:defRPr>
              </a:lvl9pPr>
            </a:lstStyle>
            <a:p>
              <a:r>
                <a:rPr lang="zh-CN" altLang="en-US" dirty="0">
                  <a:solidFill>
                    <a:srgbClr val="AD2B26"/>
                  </a:solidFill>
                  <a:latin typeface="Alibaba PuHuiTi B" pitchFamily="18" charset="-122"/>
                  <a:ea typeface="Alibaba PuHuiTi B" pitchFamily="18" charset="-122"/>
                  <a:cs typeface="Alibaba PuHuiTi B" pitchFamily="18" charset="-122"/>
                </a:rPr>
                <a:t>练习</a:t>
              </a:r>
            </a:p>
          </p:txBody>
        </p:sp>
      </p:grpSp>
      <p:sp>
        <p:nvSpPr>
          <p:cNvPr id="11" name="文本占位符 9">
            <a:extLst>
              <a:ext uri="{FF2B5EF4-FFF2-40B4-BE49-F238E27FC236}">
                <a16:creationId xmlns:a16="http://schemas.microsoft.com/office/drawing/2014/main" id="{D44EE2D5-15F6-2E42-8B3D-F0F3139D0AA7}"/>
              </a:ext>
            </a:extLst>
          </p:cNvPr>
          <p:cNvSpPr>
            <a:spLocks noGrp="1"/>
          </p:cNvSpPr>
          <p:nvPr>
            <p:ph type="body" sz="quarter" idx="10" hasCustomPrompt="1"/>
          </p:nvPr>
        </p:nvSpPr>
        <p:spPr>
          <a:xfrm>
            <a:off x="2195450" y="1101968"/>
            <a:ext cx="9214230" cy="517190"/>
          </a:xfrm>
          <a:prstGeom prst="rect">
            <a:avLst/>
          </a:prstGeom>
        </p:spPr>
        <p:txBody>
          <a:bodyPr anchor="ctr" anchorCtr="0"/>
          <a:lstStyle>
            <a:lvl1pPr>
              <a:defRPr lang="zh-CN" altLang="en-US" sz="2000" b="0" i="0" dirty="0">
                <a:solidFill>
                  <a:srgbClr val="AD2A26"/>
                </a:solidFill>
                <a:latin typeface="Alibaba PuHuiTi Medium" pitchFamily="18" charset="-122"/>
                <a:ea typeface="Alibaba PuHuiTi Medium" pitchFamily="18" charset="-122"/>
                <a:cs typeface="Alibaba PuHuiTi Medium" pitchFamily="18" charset="-122"/>
              </a:defRPr>
            </a:lvl1pPr>
          </a:lstStyle>
          <a:p>
            <a:pPr marL="0" lvl="0" indent="0">
              <a:spcBef>
                <a:spcPct val="0"/>
              </a:spcBef>
              <a:buNone/>
            </a:pPr>
            <a:r>
              <a:rPr lang="zh-CN" altLang="en-US" dirty="0"/>
              <a:t>练习标题</a:t>
            </a:r>
            <a:r>
              <a:rPr lang="en-US" altLang="zh-CN" dirty="0"/>
              <a:t>-</a:t>
            </a:r>
            <a:r>
              <a:rPr lang="zh-CN" altLang="en-US" dirty="0"/>
              <a:t>阿里巴巴普惠体</a:t>
            </a:r>
            <a:r>
              <a:rPr lang="en-US" altLang="zh-CN" dirty="0"/>
              <a:t>20</a:t>
            </a:r>
            <a:r>
              <a:rPr lang="zh-CN" altLang="en-US" dirty="0"/>
              <a:t>号</a:t>
            </a:r>
          </a:p>
        </p:txBody>
      </p:sp>
      <p:sp>
        <p:nvSpPr>
          <p:cNvPr id="12" name="文本占位符 11">
            <a:extLst>
              <a:ext uri="{FF2B5EF4-FFF2-40B4-BE49-F238E27FC236}">
                <a16:creationId xmlns:a16="http://schemas.microsoft.com/office/drawing/2014/main" id="{F5EA2F1C-E1D5-B44C-AB78-F1D96E0D74BA}"/>
              </a:ext>
            </a:extLst>
          </p:cNvPr>
          <p:cNvSpPr>
            <a:spLocks noGrp="1"/>
          </p:cNvSpPr>
          <p:nvPr>
            <p:ph type="body" sz="quarter" idx="11" hasCustomPrompt="1"/>
          </p:nvPr>
        </p:nvSpPr>
        <p:spPr>
          <a:xfrm>
            <a:off x="2195450" y="1741808"/>
            <a:ext cx="9214230" cy="4219575"/>
          </a:xfrm>
          <a:prstGeom prst="rect">
            <a:avLst/>
          </a:prstGeom>
        </p:spPr>
        <p:txBody>
          <a:bodyPr/>
          <a:lstStyle>
            <a:lvl1pPr marL="0" indent="0">
              <a:lnSpc>
                <a:spcPct val="150000"/>
              </a:lnSpc>
              <a:buNone/>
              <a:defRPr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此为练习内容，字体不可改，阿里巴巴普惠体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p>
        </p:txBody>
      </p:sp>
      <p:pic>
        <p:nvPicPr>
          <p:cNvPr id="13" name="图形 12">
            <a:extLst>
              <a:ext uri="{FF2B5EF4-FFF2-40B4-BE49-F238E27FC236}">
                <a16:creationId xmlns:a16="http://schemas.microsoft.com/office/drawing/2014/main" id="{1FD7787D-704C-E74D-B53E-A392EAB4805E}"/>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899623" y="1245476"/>
            <a:ext cx="201682" cy="201682"/>
          </a:xfrm>
          <a:prstGeom prst="rect">
            <a:avLst/>
          </a:prstGeom>
        </p:spPr>
      </p:pic>
    </p:spTree>
    <p:extLst>
      <p:ext uri="{BB962C8B-B14F-4D97-AF65-F5344CB8AC3E}">
        <p14:creationId xmlns:p14="http://schemas.microsoft.com/office/powerpoint/2010/main" val="14145838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总结页">
    <p:spTree>
      <p:nvGrpSpPr>
        <p:cNvPr id="1" name=""/>
        <p:cNvGrpSpPr/>
        <p:nvPr/>
      </p:nvGrpSpPr>
      <p:grpSpPr>
        <a:xfrm>
          <a:off x="0" y="0"/>
          <a:ext cx="0" cy="0"/>
          <a:chOff x="0" y="0"/>
          <a:chExt cx="0" cy="0"/>
        </a:xfrm>
      </p:grpSpPr>
      <p:sp>
        <p:nvSpPr>
          <p:cNvPr id="8" name="文本占位符 3">
            <a:extLst>
              <a:ext uri="{FF2B5EF4-FFF2-40B4-BE49-F238E27FC236}">
                <a16:creationId xmlns:a16="http://schemas.microsoft.com/office/drawing/2014/main" id="{34600FE5-8DCA-46AA-AB57-2E40352BF074}"/>
              </a:ext>
            </a:extLst>
          </p:cNvPr>
          <p:cNvSpPr>
            <a:spLocks noGrp="1"/>
          </p:cNvSpPr>
          <p:nvPr>
            <p:ph type="body" sz="quarter" idx="10" hasCustomPrompt="1"/>
          </p:nvPr>
        </p:nvSpPr>
        <p:spPr>
          <a:xfrm>
            <a:off x="5126584" y="1463040"/>
            <a:ext cx="5760538" cy="4511040"/>
          </a:xfrm>
          <a:prstGeom prst="rect">
            <a:avLst/>
          </a:prstGeom>
        </p:spPr>
        <p:txBody>
          <a:bodyPr anchor="ctr"/>
          <a:lstStyle>
            <a:lvl1pPr marL="342900" marR="0" indent="-342900" algn="l" defTabSz="914400" rtl="0" eaLnBrk="0" fontAlgn="base" latinLnBrk="0" hangingPunct="0">
              <a:lnSpc>
                <a:spcPct val="200000"/>
              </a:lnSpc>
              <a:spcBef>
                <a:spcPct val="20000"/>
              </a:spcBef>
              <a:spcAft>
                <a:spcPct val="0"/>
              </a:spcAft>
              <a:buClrTx/>
              <a:buSzTx/>
              <a:buFont typeface="+mj-lt"/>
              <a:buAutoNum type="arabicPeriod"/>
              <a:tabLst/>
              <a:defRPr sz="1800">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609585" indent="0">
              <a:buNone/>
              <a:defRPr/>
            </a:lvl2pPr>
            <a:lvl3pPr marL="1219170" indent="0">
              <a:buNone/>
              <a:defRPr/>
            </a:lvl3pPr>
            <a:lvl4pPr marL="1828755" indent="0">
              <a:buNone/>
              <a:defRPr/>
            </a:lvl4pPr>
          </a:lstStyle>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endParaRPr lang="zh-CN" altLang="en-US" dirty="0"/>
          </a:p>
        </p:txBody>
      </p:sp>
      <p:sp>
        <p:nvSpPr>
          <p:cNvPr id="10" name="标题占位符 1">
            <a:extLst>
              <a:ext uri="{FF2B5EF4-FFF2-40B4-BE49-F238E27FC236}">
                <a16:creationId xmlns:a16="http://schemas.microsoft.com/office/drawing/2014/main" id="{EBBF2F2F-D96E-4638-A53F-CD7237FF5C1E}"/>
              </a:ext>
            </a:extLst>
          </p:cNvPr>
          <p:cNvSpPr txBox="1">
            <a:spLocks noChangeArrowheads="1"/>
          </p:cNvSpPr>
          <p:nvPr userDrawn="1"/>
        </p:nvSpPr>
        <p:spPr bwMode="auto">
          <a:xfrm>
            <a:off x="0" y="2889250"/>
            <a:ext cx="5105400" cy="107950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2pPr>
            <a:lvl3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3pPr>
            <a:lvl4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4pPr>
            <a:lvl5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5pPr>
            <a:lvl6pPr marL="3429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6pPr>
            <a:lvl7pPr marL="6858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7pPr>
            <a:lvl8pPr marL="10287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8pPr>
            <a:lvl9pPr marL="13716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9pPr>
          </a:lstStyle>
          <a:p>
            <a:pPr algn="ctr">
              <a:defRPr/>
            </a:pPr>
            <a:r>
              <a:rPr lang="zh-CN" altLang="en-US" sz="4800" kern="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总结</a:t>
            </a:r>
            <a:endParaRPr lang="zh-TW" altLang="zh-CN" sz="4800" kern="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grpSp>
        <p:nvGrpSpPr>
          <p:cNvPr id="9" name="组合 8"/>
          <p:cNvGrpSpPr/>
          <p:nvPr userDrawn="1"/>
        </p:nvGrpSpPr>
        <p:grpSpPr>
          <a:xfrm>
            <a:off x="710880" y="1928702"/>
            <a:ext cx="3587349" cy="3036721"/>
            <a:chOff x="864135" y="2246295"/>
            <a:chExt cx="3587349" cy="3036721"/>
          </a:xfrm>
        </p:grpSpPr>
        <p:sp>
          <p:nvSpPr>
            <p:cNvPr id="12" name="椭圆 11"/>
            <p:cNvSpPr/>
            <p:nvPr userDrawn="1"/>
          </p:nvSpPr>
          <p:spPr>
            <a:xfrm>
              <a:off x="1348310" y="4694927"/>
              <a:ext cx="588089" cy="588089"/>
            </a:xfrm>
            <a:prstGeom prst="ellipse">
              <a:avLst/>
            </a:prstGeom>
            <a:noFill/>
            <a:ln w="1270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userDrawn="1"/>
          </p:nvSpPr>
          <p:spPr>
            <a:xfrm>
              <a:off x="2962055" y="4101828"/>
              <a:ext cx="926888" cy="926888"/>
            </a:xfrm>
            <a:prstGeom prst="ellipse">
              <a:avLst/>
            </a:prstGeom>
            <a:solidFill>
              <a:srgbClr val="515151">
                <a:alpha val="6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userDrawn="1"/>
          </p:nvSpPr>
          <p:spPr>
            <a:xfrm>
              <a:off x="2860808" y="2695667"/>
              <a:ext cx="1590676" cy="1590676"/>
            </a:xfrm>
            <a:prstGeom prst="ellipse">
              <a:avLst/>
            </a:prstGeom>
            <a:noFill/>
            <a:ln w="12700">
              <a:solidFill>
                <a:srgbClr val="51515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userDrawn="1"/>
          </p:nvSpPr>
          <p:spPr>
            <a:xfrm>
              <a:off x="1642355" y="2871191"/>
              <a:ext cx="1924945" cy="1895739"/>
            </a:xfrm>
            <a:prstGeom prst="ellipse">
              <a:avLst/>
            </a:prstGeom>
            <a:solidFill>
              <a:schemeClr val="bg1"/>
            </a:solidFill>
            <a:ln w="1143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椭圆 15"/>
            <p:cNvSpPr/>
            <p:nvPr userDrawn="1"/>
          </p:nvSpPr>
          <p:spPr>
            <a:xfrm>
              <a:off x="864135" y="2246295"/>
              <a:ext cx="804338" cy="804338"/>
            </a:xfrm>
            <a:prstGeom prst="ellipse">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userDrawn="1"/>
          </p:nvSpPr>
          <p:spPr>
            <a:xfrm>
              <a:off x="3257550" y="2352674"/>
              <a:ext cx="314325" cy="314325"/>
            </a:xfrm>
            <a:prstGeom prst="ellipse">
              <a:avLst/>
            </a:prstGeom>
            <a:solidFill>
              <a:srgbClr val="495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标题占位符 1">
              <a:extLst>
                <a:ext uri="{FF2B5EF4-FFF2-40B4-BE49-F238E27FC236}">
                  <a16:creationId xmlns:a16="http://schemas.microsoft.com/office/drawing/2014/main" id="{EBBF2F2F-D96E-4638-A53F-CD7237FF5C1E}"/>
                </a:ext>
              </a:extLst>
            </p:cNvPr>
            <p:cNvSpPr txBox="1">
              <a:spLocks noChangeArrowheads="1"/>
            </p:cNvSpPr>
            <p:nvPr userDrawn="1"/>
          </p:nvSpPr>
          <p:spPr bwMode="auto">
            <a:xfrm>
              <a:off x="1822066" y="3328761"/>
              <a:ext cx="1567542" cy="107950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2pPr>
              <a:lvl3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3pPr>
              <a:lvl4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4pPr>
              <a:lvl5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5pPr>
              <a:lvl6pPr marL="3429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6pPr>
              <a:lvl7pPr marL="6858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7pPr>
              <a:lvl8pPr marL="10287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8pPr>
              <a:lvl9pPr marL="13716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9pPr>
            </a:lstStyle>
            <a:p>
              <a:pPr algn="ctr"/>
              <a:r>
                <a:rPr lang="zh-CN" altLang="en-US" sz="4000" dirty="0">
                  <a:latin typeface="阿里巴巴普惠体" panose="00020600040101010101" pitchFamily="18" charset="-122"/>
                  <a:ea typeface="阿里巴巴普惠体" panose="00020600040101010101" pitchFamily="18" charset="-122"/>
                  <a:cs typeface="阿里巴巴普惠体" panose="00020600040101010101" pitchFamily="18" charset="-122"/>
                </a:rPr>
                <a:t>总结</a:t>
              </a:r>
            </a:p>
          </p:txBody>
        </p:sp>
      </p:grpSp>
      <p:sp>
        <p:nvSpPr>
          <p:cNvPr id="21" name="标题 1">
            <a:extLst>
              <a:ext uri="{FF2B5EF4-FFF2-40B4-BE49-F238E27FC236}">
                <a16:creationId xmlns:a16="http://schemas.microsoft.com/office/drawing/2014/main" id="{B0EF16AB-AE8A-5D46-82EA-397E62F9359F}"/>
              </a:ext>
            </a:extLst>
          </p:cNvPr>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spTree>
    <p:extLst>
      <p:ext uri="{BB962C8B-B14F-4D97-AF65-F5344CB8AC3E}">
        <p14:creationId xmlns:p14="http://schemas.microsoft.com/office/powerpoint/2010/main" val="3278227333"/>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思考页">
    <p:spTree>
      <p:nvGrpSpPr>
        <p:cNvPr id="1" name=""/>
        <p:cNvGrpSpPr/>
        <p:nvPr/>
      </p:nvGrpSpPr>
      <p:grpSpPr>
        <a:xfrm>
          <a:off x="0" y="0"/>
          <a:ext cx="0" cy="0"/>
          <a:chOff x="0" y="0"/>
          <a:chExt cx="0" cy="0"/>
        </a:xfrm>
      </p:grpSpPr>
      <p:sp>
        <p:nvSpPr>
          <p:cNvPr id="28" name="六边形 27">
            <a:extLst>
              <a:ext uri="{FF2B5EF4-FFF2-40B4-BE49-F238E27FC236}">
                <a16:creationId xmlns:a16="http://schemas.microsoft.com/office/drawing/2014/main" id="{380B9059-6AA7-9E4F-BC56-F30289A262EA}"/>
              </a:ext>
            </a:extLst>
          </p:cNvPr>
          <p:cNvSpPr/>
          <p:nvPr userDrawn="1"/>
        </p:nvSpPr>
        <p:spPr>
          <a:xfrm rot="5400000">
            <a:off x="941355" y="3506918"/>
            <a:ext cx="1225219" cy="1056223"/>
          </a:xfrm>
          <a:prstGeom prst="hexagon">
            <a:avLst/>
          </a:prstGeom>
          <a:noFill/>
          <a:ln w="12700">
            <a:solidFill>
              <a:srgbClr val="51515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23" name="六边形 22">
            <a:extLst>
              <a:ext uri="{FF2B5EF4-FFF2-40B4-BE49-F238E27FC236}">
                <a16:creationId xmlns:a16="http://schemas.microsoft.com/office/drawing/2014/main" id="{D71D36F9-1B1C-094A-A062-19A46A7AB388}"/>
              </a:ext>
            </a:extLst>
          </p:cNvPr>
          <p:cNvSpPr/>
          <p:nvPr userDrawn="1"/>
        </p:nvSpPr>
        <p:spPr>
          <a:xfrm rot="5400000">
            <a:off x="1484022" y="2527438"/>
            <a:ext cx="1944550" cy="1676336"/>
          </a:xfrm>
          <a:prstGeom prst="hexagon">
            <a:avLst/>
          </a:prstGeom>
          <a:solidFill>
            <a:schemeClr val="bg1"/>
          </a:solidFill>
          <a:ln w="1143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文本占位符 3">
            <a:extLst>
              <a:ext uri="{FF2B5EF4-FFF2-40B4-BE49-F238E27FC236}">
                <a16:creationId xmlns:a16="http://schemas.microsoft.com/office/drawing/2014/main" id="{34600FE5-8DCA-46AA-AB57-2E40352BF074}"/>
              </a:ext>
            </a:extLst>
          </p:cNvPr>
          <p:cNvSpPr>
            <a:spLocks noGrp="1"/>
          </p:cNvSpPr>
          <p:nvPr>
            <p:ph type="body" sz="quarter" idx="10" hasCustomPrompt="1"/>
          </p:nvPr>
        </p:nvSpPr>
        <p:spPr>
          <a:xfrm>
            <a:off x="5126584" y="1436556"/>
            <a:ext cx="5760538" cy="4710244"/>
          </a:xfrm>
          <a:prstGeom prst="rect">
            <a:avLst/>
          </a:prstGeom>
        </p:spPr>
        <p:txBody>
          <a:bodyPr anchor="ctr"/>
          <a:lstStyle>
            <a:lvl1pPr marL="342900" marR="0" indent="-342900" algn="l" defTabSz="914400" rtl="0" eaLnBrk="0" fontAlgn="base" latinLnBrk="0" hangingPunct="0">
              <a:lnSpc>
                <a:spcPct val="200000"/>
              </a:lnSpc>
              <a:spcBef>
                <a:spcPct val="20000"/>
              </a:spcBef>
              <a:spcAft>
                <a:spcPct val="0"/>
              </a:spcAft>
              <a:buClrTx/>
              <a:buSzTx/>
              <a:buFont typeface="+mj-lt"/>
              <a:buAutoNum type="arabicPeriod"/>
              <a:tabLst/>
              <a:defRPr sz="18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609585" indent="0">
              <a:buNone/>
              <a:defRPr/>
            </a:lvl2pPr>
            <a:lvl3pPr marL="1219170" indent="0">
              <a:buNone/>
              <a:defRPr/>
            </a:lvl3pPr>
            <a:lvl4pPr marL="1828755" indent="0">
              <a:buNone/>
              <a:defRPr/>
            </a:lvl4pPr>
          </a:lstStyle>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endParaRPr lang="zh-CN" altLang="en-US" dirty="0"/>
          </a:p>
        </p:txBody>
      </p:sp>
      <p:sp>
        <p:nvSpPr>
          <p:cNvPr id="17" name="标题占位符 1">
            <a:extLst>
              <a:ext uri="{FF2B5EF4-FFF2-40B4-BE49-F238E27FC236}">
                <a16:creationId xmlns:a16="http://schemas.microsoft.com/office/drawing/2014/main" id="{EBBF2F2F-D96E-4638-A53F-CD7237FF5C1E}"/>
              </a:ext>
            </a:extLst>
          </p:cNvPr>
          <p:cNvSpPr txBox="1">
            <a:spLocks noChangeArrowheads="1"/>
          </p:cNvSpPr>
          <p:nvPr userDrawn="1"/>
        </p:nvSpPr>
        <p:spPr bwMode="auto">
          <a:xfrm>
            <a:off x="1695420" y="2882670"/>
            <a:ext cx="1567542" cy="107950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2pPr>
            <a:lvl3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3pPr>
            <a:lvl4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4pPr>
            <a:lvl5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5pPr>
            <a:lvl6pPr marL="3429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6pPr>
            <a:lvl7pPr marL="6858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7pPr>
            <a:lvl8pPr marL="10287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8pPr>
            <a:lvl9pPr marL="13716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9pPr>
          </a:lstStyle>
          <a:p>
            <a:pPr algn="ctr"/>
            <a:r>
              <a:rPr lang="zh-CN" altLang="en-US" sz="4000" dirty="0">
                <a:latin typeface="阿里巴巴普惠体" panose="00020600040101010101" pitchFamily="18" charset="-122"/>
                <a:ea typeface="阿里巴巴普惠体" panose="00020600040101010101" pitchFamily="18" charset="-122"/>
                <a:cs typeface="阿里巴巴普惠体" panose="00020600040101010101" pitchFamily="18" charset="-122"/>
              </a:rPr>
              <a:t>思考</a:t>
            </a:r>
          </a:p>
        </p:txBody>
      </p:sp>
      <p:sp>
        <p:nvSpPr>
          <p:cNvPr id="24" name="六边形 23">
            <a:extLst>
              <a:ext uri="{FF2B5EF4-FFF2-40B4-BE49-F238E27FC236}">
                <a16:creationId xmlns:a16="http://schemas.microsoft.com/office/drawing/2014/main" id="{745B08E3-3066-3844-87E9-46D7426765C6}"/>
              </a:ext>
            </a:extLst>
          </p:cNvPr>
          <p:cNvSpPr/>
          <p:nvPr userDrawn="1"/>
        </p:nvSpPr>
        <p:spPr>
          <a:xfrm rot="5400000">
            <a:off x="3294074" y="2149103"/>
            <a:ext cx="566610" cy="488457"/>
          </a:xfrm>
          <a:prstGeom prst="hexagon">
            <a:avLst/>
          </a:prstGeom>
          <a:solidFill>
            <a:srgbClr val="AD2B26"/>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 name="六边形 24">
            <a:extLst>
              <a:ext uri="{FF2B5EF4-FFF2-40B4-BE49-F238E27FC236}">
                <a16:creationId xmlns:a16="http://schemas.microsoft.com/office/drawing/2014/main" id="{B7A42CA5-7885-7642-B20D-B92B35099CBC}"/>
              </a:ext>
            </a:extLst>
          </p:cNvPr>
          <p:cNvSpPr/>
          <p:nvPr userDrawn="1"/>
        </p:nvSpPr>
        <p:spPr>
          <a:xfrm rot="5400000">
            <a:off x="1198356" y="4126436"/>
            <a:ext cx="298934" cy="257702"/>
          </a:xfrm>
          <a:prstGeom prst="hexagon">
            <a:avLst/>
          </a:prstGeom>
          <a:solidFill>
            <a:srgbClr val="495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26" name="六边形 25">
            <a:extLst>
              <a:ext uri="{FF2B5EF4-FFF2-40B4-BE49-F238E27FC236}">
                <a16:creationId xmlns:a16="http://schemas.microsoft.com/office/drawing/2014/main" id="{DE7B2235-1C6B-6B44-BC4F-1EC9BD8B9D8D}"/>
              </a:ext>
            </a:extLst>
          </p:cNvPr>
          <p:cNvSpPr/>
          <p:nvPr userDrawn="1"/>
        </p:nvSpPr>
        <p:spPr>
          <a:xfrm rot="5400000">
            <a:off x="3642476" y="4385265"/>
            <a:ext cx="566612" cy="488459"/>
          </a:xfrm>
          <a:prstGeom prst="hexagon">
            <a:avLst/>
          </a:prstGeom>
          <a:noFill/>
          <a:ln w="1905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0" name="六边形 29">
            <a:extLst>
              <a:ext uri="{FF2B5EF4-FFF2-40B4-BE49-F238E27FC236}">
                <a16:creationId xmlns:a16="http://schemas.microsoft.com/office/drawing/2014/main" id="{5BF818FD-51C6-E54A-9D53-783E1313F19E}"/>
              </a:ext>
            </a:extLst>
          </p:cNvPr>
          <p:cNvSpPr/>
          <p:nvPr userDrawn="1"/>
        </p:nvSpPr>
        <p:spPr>
          <a:xfrm rot="5400000">
            <a:off x="1190641" y="1715050"/>
            <a:ext cx="854974" cy="737047"/>
          </a:xfrm>
          <a:prstGeom prst="hexagon">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Tree>
    <p:extLst>
      <p:ext uri="{BB962C8B-B14F-4D97-AF65-F5344CB8AC3E}">
        <p14:creationId xmlns:p14="http://schemas.microsoft.com/office/powerpoint/2010/main" val="23611379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总结页">
    <p:spTree>
      <p:nvGrpSpPr>
        <p:cNvPr id="1" name=""/>
        <p:cNvGrpSpPr/>
        <p:nvPr/>
      </p:nvGrpSpPr>
      <p:grpSpPr>
        <a:xfrm>
          <a:off x="0" y="0"/>
          <a:ext cx="0" cy="0"/>
          <a:chOff x="0" y="0"/>
          <a:chExt cx="0" cy="0"/>
        </a:xfrm>
      </p:grpSpPr>
      <p:sp>
        <p:nvSpPr>
          <p:cNvPr id="8" name="文本占位符 3">
            <a:extLst>
              <a:ext uri="{FF2B5EF4-FFF2-40B4-BE49-F238E27FC236}">
                <a16:creationId xmlns:a16="http://schemas.microsoft.com/office/drawing/2014/main" id="{34600FE5-8DCA-46AA-AB57-2E40352BF074}"/>
              </a:ext>
            </a:extLst>
          </p:cNvPr>
          <p:cNvSpPr>
            <a:spLocks noGrp="1"/>
          </p:cNvSpPr>
          <p:nvPr>
            <p:ph type="body" sz="quarter" idx="10" hasCustomPrompt="1"/>
          </p:nvPr>
        </p:nvSpPr>
        <p:spPr>
          <a:xfrm>
            <a:off x="5126584" y="1463040"/>
            <a:ext cx="5760538" cy="4511040"/>
          </a:xfrm>
          <a:prstGeom prst="rect">
            <a:avLst/>
          </a:prstGeom>
        </p:spPr>
        <p:txBody>
          <a:bodyPr anchor="ctr"/>
          <a:lstStyle>
            <a:lvl1pPr marL="342900" marR="0" indent="-342900" algn="l" defTabSz="914400" rtl="0" eaLnBrk="0" fontAlgn="base" latinLnBrk="0" hangingPunct="0">
              <a:lnSpc>
                <a:spcPct val="200000"/>
              </a:lnSpc>
              <a:spcBef>
                <a:spcPct val="20000"/>
              </a:spcBef>
              <a:spcAft>
                <a:spcPct val="0"/>
              </a:spcAft>
              <a:buClrTx/>
              <a:buSzTx/>
              <a:buFont typeface="+mj-lt"/>
              <a:buAutoNum type="arabicPeriod"/>
              <a:tabLst/>
              <a:defRPr sz="1800">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609585" indent="0">
              <a:buNone/>
              <a:defRPr/>
            </a:lvl2pPr>
            <a:lvl3pPr marL="1219170" indent="0">
              <a:buNone/>
              <a:defRPr/>
            </a:lvl3pPr>
            <a:lvl4pPr marL="1828755" indent="0">
              <a:buNone/>
              <a:defRPr/>
            </a:lvl4pPr>
          </a:lstStyle>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endParaRPr lang="zh-CN" altLang="en-US" dirty="0"/>
          </a:p>
        </p:txBody>
      </p:sp>
      <p:sp>
        <p:nvSpPr>
          <p:cNvPr id="10" name="标题占位符 1">
            <a:extLst>
              <a:ext uri="{FF2B5EF4-FFF2-40B4-BE49-F238E27FC236}">
                <a16:creationId xmlns:a16="http://schemas.microsoft.com/office/drawing/2014/main" id="{EBBF2F2F-D96E-4638-A53F-CD7237FF5C1E}"/>
              </a:ext>
            </a:extLst>
          </p:cNvPr>
          <p:cNvSpPr txBox="1">
            <a:spLocks noChangeArrowheads="1"/>
          </p:cNvSpPr>
          <p:nvPr userDrawn="1"/>
        </p:nvSpPr>
        <p:spPr bwMode="auto">
          <a:xfrm>
            <a:off x="0" y="2889250"/>
            <a:ext cx="5105400" cy="107950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2pPr>
            <a:lvl3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3pPr>
            <a:lvl4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4pPr>
            <a:lvl5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5pPr>
            <a:lvl6pPr marL="3429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6pPr>
            <a:lvl7pPr marL="6858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7pPr>
            <a:lvl8pPr marL="10287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8pPr>
            <a:lvl9pPr marL="13716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9pPr>
          </a:lstStyle>
          <a:p>
            <a:pPr algn="ctr">
              <a:defRPr/>
            </a:pPr>
            <a:r>
              <a:rPr lang="zh-CN" altLang="en-US" sz="4800" kern="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总结</a:t>
            </a:r>
            <a:endParaRPr lang="zh-TW" altLang="zh-CN" sz="4800" kern="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grpSp>
        <p:nvGrpSpPr>
          <p:cNvPr id="9" name="组合 8"/>
          <p:cNvGrpSpPr/>
          <p:nvPr userDrawn="1"/>
        </p:nvGrpSpPr>
        <p:grpSpPr>
          <a:xfrm>
            <a:off x="710880" y="1813092"/>
            <a:ext cx="3587349" cy="3036721"/>
            <a:chOff x="864135" y="2246295"/>
            <a:chExt cx="3587349" cy="3036721"/>
          </a:xfrm>
        </p:grpSpPr>
        <p:sp>
          <p:nvSpPr>
            <p:cNvPr id="12" name="椭圆 11"/>
            <p:cNvSpPr/>
            <p:nvPr userDrawn="1"/>
          </p:nvSpPr>
          <p:spPr>
            <a:xfrm>
              <a:off x="1348310" y="4694927"/>
              <a:ext cx="588089" cy="588089"/>
            </a:xfrm>
            <a:prstGeom prst="ellipse">
              <a:avLst/>
            </a:prstGeom>
            <a:noFill/>
            <a:ln w="1270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userDrawn="1"/>
          </p:nvSpPr>
          <p:spPr>
            <a:xfrm>
              <a:off x="2962055" y="4101828"/>
              <a:ext cx="926888" cy="926888"/>
            </a:xfrm>
            <a:prstGeom prst="ellipse">
              <a:avLst/>
            </a:prstGeom>
            <a:solidFill>
              <a:srgbClr val="515151">
                <a:alpha val="6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userDrawn="1"/>
          </p:nvSpPr>
          <p:spPr>
            <a:xfrm>
              <a:off x="2860808" y="2695667"/>
              <a:ext cx="1590676" cy="1590676"/>
            </a:xfrm>
            <a:prstGeom prst="ellipse">
              <a:avLst/>
            </a:prstGeom>
            <a:noFill/>
            <a:ln w="12700">
              <a:solidFill>
                <a:srgbClr val="51515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userDrawn="1"/>
          </p:nvSpPr>
          <p:spPr>
            <a:xfrm>
              <a:off x="1642355" y="2871191"/>
              <a:ext cx="1924945" cy="1895739"/>
            </a:xfrm>
            <a:prstGeom prst="ellipse">
              <a:avLst/>
            </a:prstGeom>
            <a:solidFill>
              <a:schemeClr val="bg1"/>
            </a:solidFill>
            <a:ln w="1143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椭圆 15"/>
            <p:cNvSpPr/>
            <p:nvPr userDrawn="1"/>
          </p:nvSpPr>
          <p:spPr>
            <a:xfrm>
              <a:off x="864135" y="2246295"/>
              <a:ext cx="804338" cy="804338"/>
            </a:xfrm>
            <a:prstGeom prst="ellipse">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userDrawn="1"/>
          </p:nvSpPr>
          <p:spPr>
            <a:xfrm>
              <a:off x="3257550" y="2352674"/>
              <a:ext cx="314325" cy="314325"/>
            </a:xfrm>
            <a:prstGeom prst="ellipse">
              <a:avLst/>
            </a:prstGeom>
            <a:solidFill>
              <a:srgbClr val="495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标题占位符 1">
              <a:extLst>
                <a:ext uri="{FF2B5EF4-FFF2-40B4-BE49-F238E27FC236}">
                  <a16:creationId xmlns:a16="http://schemas.microsoft.com/office/drawing/2014/main" id="{EBBF2F2F-D96E-4638-A53F-CD7237FF5C1E}"/>
                </a:ext>
              </a:extLst>
            </p:cNvPr>
            <p:cNvSpPr txBox="1">
              <a:spLocks noChangeArrowheads="1"/>
            </p:cNvSpPr>
            <p:nvPr userDrawn="1"/>
          </p:nvSpPr>
          <p:spPr bwMode="auto">
            <a:xfrm>
              <a:off x="1822066" y="3328761"/>
              <a:ext cx="1567542" cy="107950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2pPr>
              <a:lvl3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3pPr>
              <a:lvl4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4pPr>
              <a:lvl5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5pPr>
              <a:lvl6pPr marL="3429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6pPr>
              <a:lvl7pPr marL="6858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7pPr>
              <a:lvl8pPr marL="10287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8pPr>
              <a:lvl9pPr marL="13716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9pPr>
            </a:lstStyle>
            <a:p>
              <a:pPr algn="ctr"/>
              <a:r>
                <a:rPr lang="zh-CN" altLang="en-US" sz="4000" dirty="0">
                  <a:latin typeface="阿里巴巴普惠体" panose="00020600040101010101" pitchFamily="18" charset="-122"/>
                  <a:ea typeface="阿里巴巴普惠体" panose="00020600040101010101" pitchFamily="18" charset="-122"/>
                  <a:cs typeface="阿里巴巴普惠体" panose="00020600040101010101" pitchFamily="18" charset="-122"/>
                </a:rPr>
                <a:t>总结</a:t>
              </a:r>
            </a:p>
          </p:txBody>
        </p:sp>
      </p:grpSp>
    </p:spTree>
    <p:extLst>
      <p:ext uri="{BB962C8B-B14F-4D97-AF65-F5344CB8AC3E}">
        <p14:creationId xmlns:p14="http://schemas.microsoft.com/office/powerpoint/2010/main" val="417009434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思路">
    <p:spTree>
      <p:nvGrpSpPr>
        <p:cNvPr id="1" name=""/>
        <p:cNvGrpSpPr/>
        <p:nvPr/>
      </p:nvGrpSpPr>
      <p:grpSpPr>
        <a:xfrm>
          <a:off x="0" y="0"/>
          <a:ext cx="0" cy="0"/>
          <a:chOff x="0" y="0"/>
          <a:chExt cx="0" cy="0"/>
        </a:xfrm>
      </p:grpSpPr>
      <p:sp>
        <p:nvSpPr>
          <p:cNvPr id="8" name="文本占位符 3">
            <a:extLst>
              <a:ext uri="{FF2B5EF4-FFF2-40B4-BE49-F238E27FC236}">
                <a16:creationId xmlns:a16="http://schemas.microsoft.com/office/drawing/2014/main" id="{34600FE5-8DCA-46AA-AB57-2E40352BF074}"/>
              </a:ext>
            </a:extLst>
          </p:cNvPr>
          <p:cNvSpPr>
            <a:spLocks noGrp="1"/>
          </p:cNvSpPr>
          <p:nvPr>
            <p:ph type="body" sz="quarter" idx="10" hasCustomPrompt="1"/>
          </p:nvPr>
        </p:nvSpPr>
        <p:spPr>
          <a:xfrm>
            <a:off x="5126584" y="1463040"/>
            <a:ext cx="5760538" cy="4511040"/>
          </a:xfrm>
          <a:prstGeom prst="rect">
            <a:avLst/>
          </a:prstGeom>
        </p:spPr>
        <p:txBody>
          <a:bodyPr anchor="ctr"/>
          <a:lstStyle>
            <a:lvl1pPr marL="342900" marR="0" indent="-342900" algn="l" defTabSz="914400" rtl="0" eaLnBrk="0" fontAlgn="base" latinLnBrk="0" hangingPunct="0">
              <a:lnSpc>
                <a:spcPct val="200000"/>
              </a:lnSpc>
              <a:spcBef>
                <a:spcPct val="20000"/>
              </a:spcBef>
              <a:spcAft>
                <a:spcPct val="0"/>
              </a:spcAft>
              <a:buClrTx/>
              <a:buSzTx/>
              <a:buFont typeface="+mj-lt"/>
              <a:buAutoNum type="arabicPeriod"/>
              <a:tabLst/>
              <a:defRPr sz="1800">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609585" indent="0">
              <a:buNone/>
              <a:defRPr/>
            </a:lvl2pPr>
            <a:lvl3pPr marL="1219170" indent="0">
              <a:buNone/>
              <a:defRPr/>
            </a:lvl3pPr>
            <a:lvl4pPr marL="1828755" indent="0">
              <a:buNone/>
              <a:defRPr/>
            </a:lvl4pPr>
          </a:lstStyle>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endParaRPr lang="zh-CN" altLang="en-US" dirty="0"/>
          </a:p>
        </p:txBody>
      </p:sp>
      <p:sp>
        <p:nvSpPr>
          <p:cNvPr id="10" name="标题占位符 1">
            <a:extLst>
              <a:ext uri="{FF2B5EF4-FFF2-40B4-BE49-F238E27FC236}">
                <a16:creationId xmlns:a16="http://schemas.microsoft.com/office/drawing/2014/main" id="{EBBF2F2F-D96E-4638-A53F-CD7237FF5C1E}"/>
              </a:ext>
            </a:extLst>
          </p:cNvPr>
          <p:cNvSpPr txBox="1">
            <a:spLocks noChangeArrowheads="1"/>
          </p:cNvSpPr>
          <p:nvPr userDrawn="1"/>
        </p:nvSpPr>
        <p:spPr bwMode="auto">
          <a:xfrm>
            <a:off x="0" y="2889250"/>
            <a:ext cx="5105400" cy="107950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2pPr>
            <a:lvl3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3pPr>
            <a:lvl4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4pPr>
            <a:lvl5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5pPr>
            <a:lvl6pPr marL="3429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6pPr>
            <a:lvl7pPr marL="6858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7pPr>
            <a:lvl8pPr marL="10287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8pPr>
            <a:lvl9pPr marL="13716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9pPr>
          </a:lstStyle>
          <a:p>
            <a:pPr algn="ctr">
              <a:defRPr/>
            </a:pPr>
            <a:r>
              <a:rPr lang="zh-CN" altLang="en-US" sz="4800" kern="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总结</a:t>
            </a:r>
            <a:endParaRPr lang="zh-TW" altLang="zh-CN" sz="4800" kern="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15" name="泪珠形 14">
            <a:extLst>
              <a:ext uri="{FF2B5EF4-FFF2-40B4-BE49-F238E27FC236}">
                <a16:creationId xmlns:a16="http://schemas.microsoft.com/office/drawing/2014/main" id="{0EFAFC56-5B16-1644-BDCA-117D21E2806E}"/>
              </a:ext>
            </a:extLst>
          </p:cNvPr>
          <p:cNvSpPr/>
          <p:nvPr userDrawn="1"/>
        </p:nvSpPr>
        <p:spPr>
          <a:xfrm>
            <a:off x="1013943" y="3138371"/>
            <a:ext cx="1399001" cy="1399001"/>
          </a:xfrm>
          <a:prstGeom prst="teardrop">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20" name="泪珠形 19">
            <a:extLst>
              <a:ext uri="{FF2B5EF4-FFF2-40B4-BE49-F238E27FC236}">
                <a16:creationId xmlns:a16="http://schemas.microsoft.com/office/drawing/2014/main" id="{02C17FF1-E140-B64F-AF1C-FE17A937E731}"/>
              </a:ext>
            </a:extLst>
          </p:cNvPr>
          <p:cNvSpPr/>
          <p:nvPr userDrawn="1"/>
        </p:nvSpPr>
        <p:spPr>
          <a:xfrm>
            <a:off x="1645363" y="2308178"/>
            <a:ext cx="2017950" cy="2017950"/>
          </a:xfrm>
          <a:prstGeom prst="teardrop">
            <a:avLst/>
          </a:prstGeom>
          <a:solidFill>
            <a:schemeClr val="bg1"/>
          </a:solidFill>
          <a:ln w="114300">
            <a:solidFill>
              <a:srgbClr val="B6020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22" name="标题占位符 1">
            <a:extLst>
              <a:ext uri="{FF2B5EF4-FFF2-40B4-BE49-F238E27FC236}">
                <a16:creationId xmlns:a16="http://schemas.microsoft.com/office/drawing/2014/main" id="{F639FB5D-6047-3448-A319-F4FD2BA72BB3}"/>
              </a:ext>
            </a:extLst>
          </p:cNvPr>
          <p:cNvSpPr txBox="1">
            <a:spLocks noChangeArrowheads="1"/>
          </p:cNvSpPr>
          <p:nvPr userDrawn="1"/>
        </p:nvSpPr>
        <p:spPr bwMode="auto">
          <a:xfrm>
            <a:off x="1938193" y="2553627"/>
            <a:ext cx="1567542" cy="154657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2pPr>
            <a:lvl3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3pPr>
            <a:lvl4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4pPr>
            <a:lvl5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5pPr>
            <a:lvl6pPr marL="3429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6pPr>
            <a:lvl7pPr marL="6858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7pPr>
            <a:lvl8pPr marL="10287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8pPr>
            <a:lvl9pPr marL="13716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9pPr>
          </a:lstStyle>
          <a:p>
            <a:pPr algn="ctr"/>
            <a:r>
              <a:rPr lang="zh-CN" altLang="en-US" sz="3600" dirty="0">
                <a:latin typeface="阿里巴巴普惠体" panose="00020600040101010101" pitchFamily="18" charset="-122"/>
                <a:ea typeface="阿里巴巴普惠体" panose="00020600040101010101" pitchFamily="18" charset="-122"/>
                <a:cs typeface="阿里巴巴普惠体" panose="00020600040101010101" pitchFamily="18" charset="-122"/>
              </a:rPr>
              <a:t>思路</a:t>
            </a:r>
            <a:endParaRPr lang="en-US" altLang="zh-CN" sz="360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23" name="泪珠形 22">
            <a:extLst>
              <a:ext uri="{FF2B5EF4-FFF2-40B4-BE49-F238E27FC236}">
                <a16:creationId xmlns:a16="http://schemas.microsoft.com/office/drawing/2014/main" id="{0C1BFADD-1066-B04B-BD99-C7E20F0FA73E}"/>
              </a:ext>
            </a:extLst>
          </p:cNvPr>
          <p:cNvSpPr/>
          <p:nvPr userDrawn="1"/>
        </p:nvSpPr>
        <p:spPr>
          <a:xfrm>
            <a:off x="3663313" y="3963112"/>
            <a:ext cx="439924" cy="439924"/>
          </a:xfrm>
          <a:prstGeom prst="teardrop">
            <a:avLst/>
          </a:prstGeom>
          <a:solidFill>
            <a:srgbClr val="515151">
              <a:alpha val="6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24" name="泪珠形 23">
            <a:extLst>
              <a:ext uri="{FF2B5EF4-FFF2-40B4-BE49-F238E27FC236}">
                <a16:creationId xmlns:a16="http://schemas.microsoft.com/office/drawing/2014/main" id="{20149FF9-71F5-FB43-A7A0-BB0C90CB4486}"/>
              </a:ext>
            </a:extLst>
          </p:cNvPr>
          <p:cNvSpPr/>
          <p:nvPr userDrawn="1"/>
        </p:nvSpPr>
        <p:spPr>
          <a:xfrm>
            <a:off x="2152487" y="1924996"/>
            <a:ext cx="260457" cy="260457"/>
          </a:xfrm>
          <a:prstGeom prst="teardrop">
            <a:avLst/>
          </a:prstGeom>
          <a:solidFill>
            <a:srgbClr val="495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25" name="泪珠形 24">
            <a:extLst>
              <a:ext uri="{FF2B5EF4-FFF2-40B4-BE49-F238E27FC236}">
                <a16:creationId xmlns:a16="http://schemas.microsoft.com/office/drawing/2014/main" id="{098F3E8C-7A22-A34B-817A-438DDA0CAC1C}"/>
              </a:ext>
            </a:extLst>
          </p:cNvPr>
          <p:cNvSpPr/>
          <p:nvPr userDrawn="1"/>
        </p:nvSpPr>
        <p:spPr>
          <a:xfrm>
            <a:off x="844996" y="3255023"/>
            <a:ext cx="562210" cy="562210"/>
          </a:xfrm>
          <a:prstGeom prst="teardrop">
            <a:avLst/>
          </a:prstGeom>
          <a:noFill/>
          <a:ln w="12700">
            <a:solidFill>
              <a:srgbClr val="DE0014"/>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Tree>
    <p:extLst>
      <p:ext uri="{BB962C8B-B14F-4D97-AF65-F5344CB8AC3E}">
        <p14:creationId xmlns:p14="http://schemas.microsoft.com/office/powerpoint/2010/main" val="182068753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今日作业">
    <p:spTree>
      <p:nvGrpSpPr>
        <p:cNvPr id="1" name=""/>
        <p:cNvGrpSpPr/>
        <p:nvPr/>
      </p:nvGrpSpPr>
      <p:grpSpPr>
        <a:xfrm>
          <a:off x="0" y="0"/>
          <a:ext cx="0" cy="0"/>
          <a:chOff x="0" y="0"/>
          <a:chExt cx="0" cy="0"/>
        </a:xfrm>
      </p:grpSpPr>
      <p:sp>
        <p:nvSpPr>
          <p:cNvPr id="43" name="矩形 42">
            <a:extLst>
              <a:ext uri="{FF2B5EF4-FFF2-40B4-BE49-F238E27FC236}">
                <a16:creationId xmlns:a16="http://schemas.microsoft.com/office/drawing/2014/main" id="{4AB6E3BD-F819-724D-9482-568CE7A3A1F8}"/>
              </a:ext>
            </a:extLst>
          </p:cNvPr>
          <p:cNvSpPr/>
          <p:nvPr userDrawn="1"/>
        </p:nvSpPr>
        <p:spPr>
          <a:xfrm rot="2700000">
            <a:off x="3564412" y="2953096"/>
            <a:ext cx="936368" cy="936368"/>
          </a:xfrm>
          <a:prstGeom prst="rect">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39" name="矩形 38">
            <a:extLst>
              <a:ext uri="{FF2B5EF4-FFF2-40B4-BE49-F238E27FC236}">
                <a16:creationId xmlns:a16="http://schemas.microsoft.com/office/drawing/2014/main" id="{19BD6F73-BC4E-714F-81EB-5276C9B1460A}"/>
              </a:ext>
            </a:extLst>
          </p:cNvPr>
          <p:cNvSpPr/>
          <p:nvPr userDrawn="1"/>
        </p:nvSpPr>
        <p:spPr>
          <a:xfrm rot="2700000">
            <a:off x="3711024" y="3896183"/>
            <a:ext cx="643144" cy="643144"/>
          </a:xfrm>
          <a:prstGeom prst="rect">
            <a:avLst/>
          </a:prstGeom>
          <a:noFill/>
          <a:ln w="12700">
            <a:solidFill>
              <a:srgbClr val="51515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1" name="矩形 40">
            <a:extLst>
              <a:ext uri="{FF2B5EF4-FFF2-40B4-BE49-F238E27FC236}">
                <a16:creationId xmlns:a16="http://schemas.microsoft.com/office/drawing/2014/main" id="{93788A09-8D86-D048-B1A9-A02E86D4E252}"/>
              </a:ext>
            </a:extLst>
          </p:cNvPr>
          <p:cNvSpPr/>
          <p:nvPr userDrawn="1"/>
        </p:nvSpPr>
        <p:spPr>
          <a:xfrm rot="2700000">
            <a:off x="1595908" y="2003998"/>
            <a:ext cx="219635" cy="219635"/>
          </a:xfrm>
          <a:prstGeom prst="rect">
            <a:avLst/>
          </a:prstGeom>
          <a:solidFill>
            <a:srgbClr val="495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2" name="矩形 41">
            <a:extLst>
              <a:ext uri="{FF2B5EF4-FFF2-40B4-BE49-F238E27FC236}">
                <a16:creationId xmlns:a16="http://schemas.microsoft.com/office/drawing/2014/main" id="{B9328185-789E-DD42-AA27-851035E2E6BA}"/>
              </a:ext>
            </a:extLst>
          </p:cNvPr>
          <p:cNvSpPr/>
          <p:nvPr userDrawn="1"/>
        </p:nvSpPr>
        <p:spPr>
          <a:xfrm rot="2700000">
            <a:off x="1559312" y="4111232"/>
            <a:ext cx="494750" cy="494750"/>
          </a:xfrm>
          <a:prstGeom prst="rect">
            <a:avLst/>
          </a:prstGeom>
          <a:solidFill>
            <a:srgbClr val="515151">
              <a:alpha val="6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4" name="矩形 43">
            <a:extLst>
              <a:ext uri="{FF2B5EF4-FFF2-40B4-BE49-F238E27FC236}">
                <a16:creationId xmlns:a16="http://schemas.microsoft.com/office/drawing/2014/main" id="{5F2080FE-05C6-2340-B7D7-FCDE4D780420}"/>
              </a:ext>
            </a:extLst>
          </p:cNvPr>
          <p:cNvSpPr/>
          <p:nvPr userDrawn="1"/>
        </p:nvSpPr>
        <p:spPr>
          <a:xfrm rot="2700000">
            <a:off x="986540" y="2025081"/>
            <a:ext cx="361655" cy="361655"/>
          </a:xfrm>
          <a:prstGeom prst="rect">
            <a:avLst/>
          </a:prstGeom>
          <a:noFill/>
          <a:ln w="12700">
            <a:solidFill>
              <a:srgbClr val="51515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0" name="矩形 39">
            <a:extLst>
              <a:ext uri="{FF2B5EF4-FFF2-40B4-BE49-F238E27FC236}">
                <a16:creationId xmlns:a16="http://schemas.microsoft.com/office/drawing/2014/main" id="{990C36A6-06C1-0647-8725-306AE7D5DB42}"/>
              </a:ext>
            </a:extLst>
          </p:cNvPr>
          <p:cNvSpPr/>
          <p:nvPr userDrawn="1"/>
        </p:nvSpPr>
        <p:spPr>
          <a:xfrm rot="2700000">
            <a:off x="1815645" y="2401118"/>
            <a:ext cx="1828800" cy="1828800"/>
          </a:xfrm>
          <a:prstGeom prst="rect">
            <a:avLst/>
          </a:prstGeom>
          <a:solidFill>
            <a:schemeClr val="bg1"/>
          </a:solidFill>
          <a:ln w="1143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8" name="文本占位符 3">
            <a:extLst>
              <a:ext uri="{FF2B5EF4-FFF2-40B4-BE49-F238E27FC236}">
                <a16:creationId xmlns:a16="http://schemas.microsoft.com/office/drawing/2014/main" id="{34600FE5-8DCA-46AA-AB57-2E40352BF074}"/>
              </a:ext>
            </a:extLst>
          </p:cNvPr>
          <p:cNvSpPr>
            <a:spLocks noGrp="1"/>
          </p:cNvSpPr>
          <p:nvPr>
            <p:ph type="body" sz="quarter" idx="10" hasCustomPrompt="1"/>
          </p:nvPr>
        </p:nvSpPr>
        <p:spPr>
          <a:xfrm>
            <a:off x="5126584" y="1371600"/>
            <a:ext cx="5760538" cy="4673600"/>
          </a:xfrm>
          <a:prstGeom prst="rect">
            <a:avLst/>
          </a:prstGeom>
        </p:spPr>
        <p:txBody>
          <a:bodyPr anchor="ctr"/>
          <a:lstStyle>
            <a:lvl1pPr marL="342900" marR="0" indent="-342900" algn="l" defTabSz="914400" rtl="0" eaLnBrk="0" fontAlgn="base" latinLnBrk="0" hangingPunct="0">
              <a:lnSpc>
                <a:spcPct val="200000"/>
              </a:lnSpc>
              <a:spcBef>
                <a:spcPct val="20000"/>
              </a:spcBef>
              <a:spcAft>
                <a:spcPct val="0"/>
              </a:spcAft>
              <a:buClrTx/>
              <a:buSzTx/>
              <a:buFont typeface="+mj-lt"/>
              <a:buAutoNum type="arabicPeriod"/>
              <a:tabLst/>
              <a:defRPr sz="1800">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609585" indent="0">
              <a:buNone/>
              <a:defRPr/>
            </a:lvl2pPr>
            <a:lvl3pPr marL="1219170" indent="0">
              <a:buNone/>
              <a:defRPr/>
            </a:lvl3pPr>
            <a:lvl4pPr marL="1828755" indent="0">
              <a:buNone/>
              <a:defRPr/>
            </a:lvl4pPr>
          </a:lstStyle>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endParaRPr lang="zh-CN" altLang="en-US" dirty="0"/>
          </a:p>
        </p:txBody>
      </p:sp>
      <p:sp>
        <p:nvSpPr>
          <p:cNvPr id="33" name="标题占位符 1">
            <a:extLst>
              <a:ext uri="{FF2B5EF4-FFF2-40B4-BE49-F238E27FC236}">
                <a16:creationId xmlns:a16="http://schemas.microsoft.com/office/drawing/2014/main" id="{C9A22D05-8FDB-7546-BB47-01F708903CCD}"/>
              </a:ext>
            </a:extLst>
          </p:cNvPr>
          <p:cNvSpPr txBox="1">
            <a:spLocks noChangeArrowheads="1"/>
          </p:cNvSpPr>
          <p:nvPr userDrawn="1"/>
        </p:nvSpPr>
        <p:spPr bwMode="auto">
          <a:xfrm>
            <a:off x="1938193" y="2543117"/>
            <a:ext cx="1567542" cy="154657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2pPr>
            <a:lvl3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3pPr>
            <a:lvl4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4pPr>
            <a:lvl5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5pPr>
            <a:lvl6pPr marL="3429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6pPr>
            <a:lvl7pPr marL="6858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7pPr>
            <a:lvl8pPr marL="10287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8pPr>
            <a:lvl9pPr marL="13716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9pPr>
          </a:lstStyle>
          <a:p>
            <a:pPr algn="ctr"/>
            <a:r>
              <a:rPr lang="zh-CN" altLang="en-US" sz="3600" dirty="0">
                <a:latin typeface="阿里巴巴普惠体" panose="00020600040101010101" pitchFamily="18" charset="-122"/>
                <a:ea typeface="阿里巴巴普惠体" panose="00020600040101010101" pitchFamily="18" charset="-122"/>
                <a:cs typeface="阿里巴巴普惠体" panose="00020600040101010101" pitchFamily="18" charset="-122"/>
              </a:rPr>
              <a:t>今日</a:t>
            </a:r>
            <a:endParaRPr lang="en-US" altLang="zh-CN" sz="360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algn="ctr"/>
            <a:r>
              <a:rPr lang="zh-CN" altLang="en-US" sz="3600" dirty="0">
                <a:latin typeface="阿里巴巴普惠体" panose="00020600040101010101" pitchFamily="18" charset="-122"/>
                <a:ea typeface="阿里巴巴普惠体" panose="00020600040101010101" pitchFamily="18" charset="-122"/>
                <a:cs typeface="阿里巴巴普惠体" panose="00020600040101010101" pitchFamily="18" charset="-122"/>
              </a:rPr>
              <a:t>作业</a:t>
            </a:r>
          </a:p>
        </p:txBody>
      </p:sp>
      <p:sp>
        <p:nvSpPr>
          <p:cNvPr id="45" name="矩形 44">
            <a:extLst>
              <a:ext uri="{FF2B5EF4-FFF2-40B4-BE49-F238E27FC236}">
                <a16:creationId xmlns:a16="http://schemas.microsoft.com/office/drawing/2014/main" id="{9C7A4DAB-DC8A-9A43-A443-C9AE1D1E2698}"/>
              </a:ext>
            </a:extLst>
          </p:cNvPr>
          <p:cNvSpPr/>
          <p:nvPr userDrawn="1"/>
        </p:nvSpPr>
        <p:spPr>
          <a:xfrm rot="2700000">
            <a:off x="4273426" y="2329809"/>
            <a:ext cx="263657" cy="263657"/>
          </a:xfrm>
          <a:prstGeom prst="rect">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Tree>
    <p:extLst>
      <p:ext uri="{BB962C8B-B14F-4D97-AF65-F5344CB8AC3E}">
        <p14:creationId xmlns:p14="http://schemas.microsoft.com/office/powerpoint/2010/main" val="403392248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_二级标题">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E4D92416-D30F-8049-AD27-C955EC07F253}"/>
              </a:ext>
            </a:extLst>
          </p:cNvPr>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sp>
        <p:nvSpPr>
          <p:cNvPr id="5" name="文本占位符 9">
            <a:extLst>
              <a:ext uri="{FF2B5EF4-FFF2-40B4-BE49-F238E27FC236}">
                <a16:creationId xmlns:a16="http://schemas.microsoft.com/office/drawing/2014/main" id="{FB933948-E99B-AD48-8B41-DEA66BC8FB53}"/>
              </a:ext>
            </a:extLst>
          </p:cNvPr>
          <p:cNvSpPr>
            <a:spLocks noGrp="1"/>
          </p:cNvSpPr>
          <p:nvPr>
            <p:ph type="body" sz="quarter" idx="10" hasCustomPrompt="1"/>
          </p:nvPr>
        </p:nvSpPr>
        <p:spPr>
          <a:xfrm>
            <a:off x="710880" y="940081"/>
            <a:ext cx="10748056" cy="517190"/>
          </a:xfrm>
          <a:prstGeom prst="rect">
            <a:avLst/>
          </a:prstGeom>
        </p:spPr>
        <p:txBody>
          <a:bodyPr anchor="ctr" anchorCtr="0"/>
          <a:lstStyle>
            <a:lvl1pPr marL="0" indent="0">
              <a:buNone/>
              <a:defRPr sz="1800" b="1">
                <a:solidFill>
                  <a:srgbClr val="404040"/>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正文二级标题</a:t>
            </a:r>
            <a:r>
              <a:rPr lang="en-US" altLang="zh-CN" dirty="0"/>
              <a:t>-</a:t>
            </a:r>
            <a:r>
              <a:rPr lang="zh-CN" altLang="en-US" dirty="0"/>
              <a:t>阿里巴巴普惠体</a:t>
            </a:r>
            <a:r>
              <a:rPr lang="en-US" altLang="zh-CN" dirty="0"/>
              <a:t>18</a:t>
            </a:r>
            <a:r>
              <a:rPr lang="zh-CN" altLang="en-US" dirty="0"/>
              <a:t>号</a:t>
            </a:r>
          </a:p>
        </p:txBody>
      </p:sp>
      <p:sp>
        <p:nvSpPr>
          <p:cNvPr id="6" name="文本占位符 11">
            <a:extLst>
              <a:ext uri="{FF2B5EF4-FFF2-40B4-BE49-F238E27FC236}">
                <a16:creationId xmlns:a16="http://schemas.microsoft.com/office/drawing/2014/main" id="{D8BA1B0F-468D-0446-AB7E-B23A83414DF2}"/>
              </a:ext>
            </a:extLst>
          </p:cNvPr>
          <p:cNvSpPr>
            <a:spLocks noGrp="1"/>
          </p:cNvSpPr>
          <p:nvPr>
            <p:ph type="body" sz="quarter" idx="11" hasCustomPrompt="1"/>
          </p:nvPr>
        </p:nvSpPr>
        <p:spPr>
          <a:xfrm>
            <a:off x="710880" y="1646133"/>
            <a:ext cx="10748057" cy="4219575"/>
          </a:xfrm>
          <a:prstGeom prst="rect">
            <a:avLst/>
          </a:prstGeom>
        </p:spPr>
        <p:txBody>
          <a:bodyPr/>
          <a:lstStyle>
            <a:lvl1pPr marL="360000" indent="-360000">
              <a:lnSpc>
                <a:spcPct val="150000"/>
              </a:lnSpc>
              <a:buClr>
                <a:srgbClr val="404040"/>
              </a:buClr>
              <a:buSzPct val="85000"/>
              <a:buFont typeface="Wingdings" pitchFamily="2" charset="2"/>
              <a:buChar char="l"/>
              <a:tabLst/>
              <a:defRPr lang="zh-CN" altLang="en-US" sz="16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1pPr>
            <a:lvl2pPr marL="719138" indent="-358775">
              <a:buFont typeface="Wingdings" pitchFamily="2" charset="2"/>
              <a:buChar char="l"/>
              <a:tabLst/>
              <a:defRPr lang="en-US" altLang="zh-CN" sz="14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2pPr>
            <a:lvl3pPr marL="1079500" indent="-358775">
              <a:buFont typeface="Wingdings" pitchFamily="2" charset="2"/>
              <a:buChar char="l"/>
              <a:tabLst/>
              <a:defRPr lang="zh-CN" altLang="en-US" sz="14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3pPr>
          </a:lstStyle>
          <a:p>
            <a:pPr lvl="0"/>
            <a:r>
              <a:rPr lang="zh-CN" altLang="en-US" dirty="0"/>
              <a:t>此处以罗列的方式表达</a:t>
            </a:r>
            <a:r>
              <a:rPr lang="en-US" altLang="zh-CN" dirty="0"/>
              <a:t>XXX</a:t>
            </a:r>
            <a:r>
              <a:rPr lang="zh-CN" altLang="en-US" dirty="0"/>
              <a:t>技术特性</a:t>
            </a:r>
            <a:r>
              <a:rPr lang="en-US" altLang="zh-CN" dirty="0"/>
              <a:t>/</a:t>
            </a:r>
            <a:r>
              <a:rPr lang="zh-CN" altLang="en-US" dirty="0"/>
              <a:t>要点等</a:t>
            </a:r>
            <a:endParaRPr lang="en-US" altLang="zh-CN" dirty="0"/>
          </a:p>
          <a:p>
            <a:pPr marL="720000" lvl="1" indent="-360000" algn="l" rtl="0" eaLnBrk="0" fontAlgn="base" hangingPunct="0">
              <a:lnSpc>
                <a:spcPct val="150000"/>
              </a:lnSpc>
              <a:spcBef>
                <a:spcPct val="20000"/>
              </a:spcBef>
              <a:spcAft>
                <a:spcPct val="0"/>
              </a:spcAft>
              <a:buClr>
                <a:srgbClr val="404040"/>
              </a:buClr>
              <a:buSzPct val="85000"/>
              <a:buFont typeface="Wingdings" pitchFamily="2" charset="2"/>
              <a:buChar char="p"/>
              <a:tabLst/>
            </a:pPr>
            <a:r>
              <a:rPr lang="zh-CN" altLang="en-US" dirty="0"/>
              <a:t>技术特性</a:t>
            </a:r>
            <a:r>
              <a:rPr lang="en-US" altLang="zh-CN" dirty="0"/>
              <a:t>1</a:t>
            </a:r>
          </a:p>
          <a:p>
            <a:pPr marL="720000" lvl="1" indent="-360000" algn="l" rtl="0" eaLnBrk="0" fontAlgn="base" hangingPunct="0">
              <a:lnSpc>
                <a:spcPct val="150000"/>
              </a:lnSpc>
              <a:spcBef>
                <a:spcPct val="20000"/>
              </a:spcBef>
              <a:spcAft>
                <a:spcPct val="0"/>
              </a:spcAft>
              <a:buClr>
                <a:srgbClr val="404040"/>
              </a:buClr>
              <a:buSzPct val="85000"/>
              <a:buFont typeface="Wingdings" pitchFamily="2" charset="2"/>
              <a:buChar char="p"/>
              <a:tabLst/>
            </a:pPr>
            <a:r>
              <a:rPr lang="zh-CN" altLang="en-US" dirty="0"/>
              <a:t>技术特性</a:t>
            </a:r>
            <a:r>
              <a:rPr lang="en-US" altLang="zh-CN" dirty="0"/>
              <a:t>2</a:t>
            </a:r>
          </a:p>
          <a:p>
            <a:pPr marL="1079500" lvl="2" indent="-358775" algn="l" rtl="0" eaLnBrk="0" fontAlgn="base" hangingPunct="0">
              <a:lnSpc>
                <a:spcPct val="150000"/>
              </a:lnSpc>
              <a:spcBef>
                <a:spcPct val="20000"/>
              </a:spcBef>
              <a:spcAft>
                <a:spcPct val="0"/>
              </a:spcAft>
              <a:buClr>
                <a:srgbClr val="404040"/>
              </a:buClr>
              <a:buSzPct val="85000"/>
              <a:tabLst/>
            </a:pPr>
            <a:r>
              <a:rPr lang="zh-CN" altLang="en-US" dirty="0"/>
              <a:t>要点</a:t>
            </a:r>
            <a:r>
              <a:rPr lang="en-US" altLang="zh-CN" dirty="0"/>
              <a:t>1</a:t>
            </a:r>
          </a:p>
          <a:p>
            <a:pPr marL="1079500" lvl="2" indent="-358775" algn="l" rtl="0" eaLnBrk="0" fontAlgn="base" hangingPunct="0">
              <a:lnSpc>
                <a:spcPct val="150000"/>
              </a:lnSpc>
              <a:spcBef>
                <a:spcPct val="20000"/>
              </a:spcBef>
              <a:spcAft>
                <a:spcPct val="0"/>
              </a:spcAft>
              <a:buClr>
                <a:srgbClr val="404040"/>
              </a:buClr>
              <a:buSzPct val="85000"/>
              <a:tabLst/>
            </a:pPr>
            <a:r>
              <a:rPr lang="zh-CN" altLang="en-US" dirty="0"/>
              <a:t>要点</a:t>
            </a:r>
            <a:r>
              <a:rPr lang="en-US" altLang="zh-CN" dirty="0"/>
              <a:t>2</a:t>
            </a:r>
            <a:endParaRPr lang="zh-CN" altLang="en-US" dirty="0"/>
          </a:p>
        </p:txBody>
      </p:sp>
    </p:spTree>
    <p:extLst>
      <p:ext uri="{BB962C8B-B14F-4D97-AF65-F5344CB8AC3E}">
        <p14:creationId xmlns:p14="http://schemas.microsoft.com/office/powerpoint/2010/main" val="219172018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目录版式">
    <p:spTree>
      <p:nvGrpSpPr>
        <p:cNvPr id="1" name=""/>
        <p:cNvGrpSpPr/>
        <p:nvPr/>
      </p:nvGrpSpPr>
      <p:grpSpPr>
        <a:xfrm>
          <a:off x="0" y="0"/>
          <a:ext cx="0" cy="0"/>
          <a:chOff x="0" y="0"/>
          <a:chExt cx="0" cy="0"/>
        </a:xfrm>
      </p:grpSpPr>
      <p:sp>
        <p:nvSpPr>
          <p:cNvPr id="8" name="文本占位符 7">
            <a:extLst>
              <a:ext uri="{FF2B5EF4-FFF2-40B4-BE49-F238E27FC236}">
                <a16:creationId xmlns:a16="http://schemas.microsoft.com/office/drawing/2014/main" id="{81B62E64-63F1-3949-8E18-11A80E8D9F0D}"/>
              </a:ext>
            </a:extLst>
          </p:cNvPr>
          <p:cNvSpPr>
            <a:spLocks noGrp="1"/>
          </p:cNvSpPr>
          <p:nvPr>
            <p:ph type="body" sz="quarter" idx="10"/>
          </p:nvPr>
        </p:nvSpPr>
        <p:spPr>
          <a:xfrm>
            <a:off x="5019358" y="1006475"/>
            <a:ext cx="5973761" cy="4256405"/>
          </a:xfrm>
          <a:prstGeom prst="rect">
            <a:avLst/>
          </a:prstGeom>
        </p:spPr>
        <p:txBody>
          <a:bodyPr anchor="ctr"/>
          <a:lstStyle>
            <a:lvl1pPr marL="457189" marR="0" indent="-457189" algn="l" defTabSz="914400" rtl="0" eaLnBrk="0" fontAlgn="base" latinLnBrk="0" hangingPunct="0">
              <a:lnSpc>
                <a:spcPct val="200000"/>
              </a:lnSpc>
              <a:spcBef>
                <a:spcPct val="20000"/>
              </a:spcBef>
              <a:spcAft>
                <a:spcPct val="0"/>
              </a:spcAft>
              <a:buClrTx/>
              <a:buSzTx/>
              <a:buFont typeface="Wingdings" pitchFamily="2" charset="2"/>
              <a:buChar char="u"/>
              <a:tabLst/>
              <a:defRPr sz="1800">
                <a:solidFill>
                  <a:schemeClr val="tx1">
                    <a:lumMod val="75000"/>
                    <a:lumOff val="25000"/>
                  </a:schemeClr>
                </a:solidFill>
              </a:defRPr>
            </a:lvl1pPr>
          </a:lstStyle>
          <a:p>
            <a:pPr lvl="0"/>
            <a:r>
              <a:rPr kumimoji="1" lang="zh-CN" altLang="en-US" dirty="0"/>
              <a:t>单击此处编辑母版文本样式</a:t>
            </a:r>
            <a:endParaRPr kumimoji="1" lang="en-US" altLang="zh-CN" dirty="0"/>
          </a:p>
          <a:p>
            <a:pPr lvl="0"/>
            <a:r>
              <a:rPr kumimoji="1" lang="zh-CN" altLang="en-US" dirty="0"/>
              <a:t>根据实际内容可调整文字高低的位置</a:t>
            </a:r>
            <a:endParaRPr kumimoji="1" lang="en-US" altLang="zh-CN" dirty="0"/>
          </a:p>
          <a:p>
            <a:pPr marL="457189" marR="0" lvl="0" indent="-457189" algn="l" defTabSz="914400" rtl="0" eaLnBrk="0" fontAlgn="base" latinLnBrk="0" hangingPunct="0">
              <a:lnSpc>
                <a:spcPct val="200000"/>
              </a:lnSpc>
              <a:spcBef>
                <a:spcPct val="20000"/>
              </a:spcBef>
              <a:spcAft>
                <a:spcPct val="0"/>
              </a:spcAft>
              <a:buClrTx/>
              <a:buSzTx/>
              <a:buFont typeface="Wingdings" pitchFamily="2" charset="2"/>
              <a:buChar char="u"/>
              <a:tabLst/>
              <a:defRPr/>
            </a:pPr>
            <a:r>
              <a:rPr kumimoji="1" lang="zh-CN" altLang="en-US" dirty="0"/>
              <a:t>此内容上下居中对齐，可根据实际情况微调位置和字体大小</a:t>
            </a:r>
          </a:p>
          <a:p>
            <a:pPr lvl="0"/>
            <a:endParaRPr kumimoji="1" lang="zh-CN" altLang="en-US" dirty="0"/>
          </a:p>
        </p:txBody>
      </p:sp>
    </p:spTree>
    <p:extLst>
      <p:ext uri="{BB962C8B-B14F-4D97-AF65-F5344CB8AC3E}">
        <p14:creationId xmlns:p14="http://schemas.microsoft.com/office/powerpoint/2010/main" val="374899474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练习">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9020C514-817B-504E-A325-60842B59AB40}"/>
              </a:ext>
            </a:extLst>
          </p:cNvPr>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b="1"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grpSp>
        <p:nvGrpSpPr>
          <p:cNvPr id="6" name="组合 5">
            <a:extLst>
              <a:ext uri="{FF2B5EF4-FFF2-40B4-BE49-F238E27FC236}">
                <a16:creationId xmlns:a16="http://schemas.microsoft.com/office/drawing/2014/main" id="{EDBCAEF0-27E1-194C-B5F4-08826E264FF7}"/>
              </a:ext>
            </a:extLst>
          </p:cNvPr>
          <p:cNvGrpSpPr/>
          <p:nvPr userDrawn="1"/>
        </p:nvGrpSpPr>
        <p:grpSpPr>
          <a:xfrm>
            <a:off x="806306" y="968974"/>
            <a:ext cx="1228476" cy="528956"/>
            <a:chOff x="852891" y="1026849"/>
            <a:chExt cx="1228476" cy="528956"/>
          </a:xfrm>
        </p:grpSpPr>
        <p:sp>
          <p:nvSpPr>
            <p:cNvPr id="7" name="矩形 6">
              <a:extLst>
                <a:ext uri="{FF2B5EF4-FFF2-40B4-BE49-F238E27FC236}">
                  <a16:creationId xmlns:a16="http://schemas.microsoft.com/office/drawing/2014/main" id="{7F233A09-E322-CB4D-81FE-B2170A097F20}"/>
                </a:ext>
              </a:extLst>
            </p:cNvPr>
            <p:cNvSpPr/>
            <p:nvPr/>
          </p:nvSpPr>
          <p:spPr>
            <a:xfrm>
              <a:off x="1047050" y="1144435"/>
              <a:ext cx="1000826" cy="376390"/>
            </a:xfrm>
            <a:prstGeom prst="rect">
              <a:avLst/>
            </a:prstGeom>
            <a:noFill/>
            <a:ln w="127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六边形 7">
              <a:extLst>
                <a:ext uri="{FF2B5EF4-FFF2-40B4-BE49-F238E27FC236}">
                  <a16:creationId xmlns:a16="http://schemas.microsoft.com/office/drawing/2014/main" id="{58F0AF60-824F-A447-B933-34D6D8A0DBD6}"/>
                </a:ext>
              </a:extLst>
            </p:cNvPr>
            <p:cNvSpPr/>
            <p:nvPr/>
          </p:nvSpPr>
          <p:spPr>
            <a:xfrm rot="5400000">
              <a:off x="821086" y="1126435"/>
              <a:ext cx="461175" cy="397565"/>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9" name="图形 8">
              <a:extLst>
                <a:ext uri="{FF2B5EF4-FFF2-40B4-BE49-F238E27FC236}">
                  <a16:creationId xmlns:a16="http://schemas.microsoft.com/office/drawing/2014/main" id="{C4064CF0-C79B-2F4A-839D-A269386675FE}"/>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946208" y="1217543"/>
              <a:ext cx="201682" cy="201682"/>
            </a:xfrm>
            <a:prstGeom prst="rect">
              <a:avLst/>
            </a:prstGeom>
          </p:spPr>
        </p:pic>
        <p:sp>
          <p:nvSpPr>
            <p:cNvPr id="10" name="TextBox 2">
              <a:extLst>
                <a:ext uri="{FF2B5EF4-FFF2-40B4-BE49-F238E27FC236}">
                  <a16:creationId xmlns:a16="http://schemas.microsoft.com/office/drawing/2014/main" id="{A22AFB91-263F-054D-81BE-7D38A372C096}"/>
                </a:ext>
              </a:extLst>
            </p:cNvPr>
            <p:cNvSpPr txBox="1">
              <a:spLocks noChangeArrowheads="1"/>
            </p:cNvSpPr>
            <p:nvPr/>
          </p:nvSpPr>
          <p:spPr bwMode="auto">
            <a:xfrm>
              <a:off x="1306172" y="1026849"/>
              <a:ext cx="775195" cy="510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nSpc>
                  <a:spcPct val="150000"/>
                </a:lnSpc>
                <a:defRPr sz="2000">
                  <a:solidFill>
                    <a:srgbClr val="B60206"/>
                  </a:solidFill>
                  <a:latin typeface="Alibaba PuHuiTi M" pitchFamily="18" charset="-122"/>
                  <a:ea typeface="Alibaba PuHuiTi M" pitchFamily="18" charset="-122"/>
                  <a:cs typeface="Alibaba PuHuiTi M" pitchFamily="18"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latin typeface="Calibri" panose="020F0502020204030204" pitchFamily="34" charset="0"/>
                  <a:ea typeface="宋体" panose="02010600030101010101" pitchFamily="2" charset="-122"/>
                </a:defRPr>
              </a:lvl9pPr>
            </a:lstStyle>
            <a:p>
              <a:r>
                <a:rPr lang="zh-CN" altLang="en-US">
                  <a:solidFill>
                    <a:srgbClr val="AD2B26"/>
                  </a:solidFill>
                  <a:latin typeface="Alibaba PuHuiTi B" pitchFamily="18" charset="-122"/>
                  <a:ea typeface="Alibaba PuHuiTi B" pitchFamily="18" charset="-122"/>
                  <a:cs typeface="Alibaba PuHuiTi B" pitchFamily="18" charset="-122"/>
                </a:rPr>
                <a:t>练习</a:t>
              </a:r>
            </a:p>
          </p:txBody>
        </p:sp>
      </p:grpSp>
      <p:sp>
        <p:nvSpPr>
          <p:cNvPr id="11" name="文本占位符 9">
            <a:extLst>
              <a:ext uri="{FF2B5EF4-FFF2-40B4-BE49-F238E27FC236}">
                <a16:creationId xmlns:a16="http://schemas.microsoft.com/office/drawing/2014/main" id="{D44EE2D5-15F6-2E42-8B3D-F0F3139D0AA7}"/>
              </a:ext>
            </a:extLst>
          </p:cNvPr>
          <p:cNvSpPr>
            <a:spLocks noGrp="1"/>
          </p:cNvSpPr>
          <p:nvPr>
            <p:ph type="body" sz="quarter" idx="10" hasCustomPrompt="1"/>
          </p:nvPr>
        </p:nvSpPr>
        <p:spPr>
          <a:xfrm>
            <a:off x="2195450" y="1016160"/>
            <a:ext cx="9214230" cy="517190"/>
          </a:xfrm>
          <a:prstGeom prst="rect">
            <a:avLst/>
          </a:prstGeom>
        </p:spPr>
        <p:txBody>
          <a:bodyPr anchor="ctr" anchorCtr="0"/>
          <a:lstStyle>
            <a:lvl1pPr marL="0" indent="0">
              <a:buNone/>
              <a:defRPr lang="zh-CN" altLang="en-US" sz="2400" kern="1200" dirty="0">
                <a:solidFill>
                  <a:srgbClr val="AD2B26"/>
                </a:solidFill>
                <a:latin typeface="Alibaba PuHuiTi M" pitchFamily="18" charset="-122"/>
                <a:ea typeface="Alibaba PuHuiTi M" pitchFamily="18" charset="-122"/>
                <a:cs typeface="Alibaba PuHuiTi M" pitchFamily="18" charset="-122"/>
              </a:defRPr>
            </a:lvl1pPr>
          </a:lstStyle>
          <a:p>
            <a:pPr marL="0" lvl="0" indent="0">
              <a:buNone/>
            </a:pPr>
            <a:r>
              <a:rPr lang="zh-CN" altLang="en-US" dirty="0"/>
              <a:t>练习标题</a:t>
            </a:r>
            <a:r>
              <a:rPr lang="en-US" altLang="zh-CN" dirty="0"/>
              <a:t>-</a:t>
            </a:r>
            <a:r>
              <a:rPr lang="zh-CN" altLang="en-US" dirty="0"/>
              <a:t>阿里巴巴普惠体</a:t>
            </a:r>
            <a:r>
              <a:rPr lang="en-US" altLang="zh-CN" dirty="0"/>
              <a:t>18</a:t>
            </a:r>
            <a:r>
              <a:rPr lang="zh-CN" altLang="en-US" dirty="0"/>
              <a:t>号</a:t>
            </a:r>
          </a:p>
        </p:txBody>
      </p:sp>
      <p:sp>
        <p:nvSpPr>
          <p:cNvPr id="12" name="文本占位符 11">
            <a:extLst>
              <a:ext uri="{FF2B5EF4-FFF2-40B4-BE49-F238E27FC236}">
                <a16:creationId xmlns:a16="http://schemas.microsoft.com/office/drawing/2014/main" id="{F5EA2F1C-E1D5-B44C-AB78-F1D96E0D74BA}"/>
              </a:ext>
            </a:extLst>
          </p:cNvPr>
          <p:cNvSpPr>
            <a:spLocks noGrp="1"/>
          </p:cNvSpPr>
          <p:nvPr>
            <p:ph type="body" sz="quarter" idx="11" hasCustomPrompt="1"/>
          </p:nvPr>
        </p:nvSpPr>
        <p:spPr>
          <a:xfrm>
            <a:off x="2195450" y="1656000"/>
            <a:ext cx="9214230" cy="4219575"/>
          </a:xfrm>
          <a:prstGeom prst="rect">
            <a:avLst/>
          </a:prstGeom>
        </p:spPr>
        <p:txBody>
          <a:bodyPr/>
          <a:lstStyle>
            <a:lvl1pPr marL="0" indent="0">
              <a:lnSpc>
                <a:spcPct val="150000"/>
              </a:lnSpc>
              <a:buNone/>
              <a:defRPr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此为练习内容，字体不可改，阿里巴巴普惠体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p>
        </p:txBody>
      </p:sp>
    </p:spTree>
    <p:extLst>
      <p:ext uri="{BB962C8B-B14F-4D97-AF65-F5344CB8AC3E}">
        <p14:creationId xmlns:p14="http://schemas.microsoft.com/office/powerpoint/2010/main" val="341882991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_总结页">
    <p:spTree>
      <p:nvGrpSpPr>
        <p:cNvPr id="1" name=""/>
        <p:cNvGrpSpPr/>
        <p:nvPr/>
      </p:nvGrpSpPr>
      <p:grpSpPr>
        <a:xfrm>
          <a:off x="0" y="0"/>
          <a:ext cx="0" cy="0"/>
          <a:chOff x="0" y="0"/>
          <a:chExt cx="0" cy="0"/>
        </a:xfrm>
      </p:grpSpPr>
      <p:sp>
        <p:nvSpPr>
          <p:cNvPr id="8" name="文本占位符 3">
            <a:extLst>
              <a:ext uri="{FF2B5EF4-FFF2-40B4-BE49-F238E27FC236}">
                <a16:creationId xmlns:a16="http://schemas.microsoft.com/office/drawing/2014/main" id="{34600FE5-8DCA-46AA-AB57-2E40352BF074}"/>
              </a:ext>
            </a:extLst>
          </p:cNvPr>
          <p:cNvSpPr>
            <a:spLocks noGrp="1"/>
          </p:cNvSpPr>
          <p:nvPr>
            <p:ph type="body" sz="quarter" idx="10" hasCustomPrompt="1"/>
          </p:nvPr>
        </p:nvSpPr>
        <p:spPr>
          <a:xfrm>
            <a:off x="5126584" y="1463040"/>
            <a:ext cx="5760538" cy="4511040"/>
          </a:xfrm>
          <a:prstGeom prst="rect">
            <a:avLst/>
          </a:prstGeom>
        </p:spPr>
        <p:txBody>
          <a:bodyPr anchor="ctr"/>
          <a:lstStyle>
            <a:lvl1pPr marL="342900" marR="0" indent="-342900" algn="l" defTabSz="914400" rtl="0" eaLnBrk="0" fontAlgn="base" latinLnBrk="0" hangingPunct="0">
              <a:lnSpc>
                <a:spcPct val="200000"/>
              </a:lnSpc>
              <a:spcBef>
                <a:spcPct val="20000"/>
              </a:spcBef>
              <a:spcAft>
                <a:spcPct val="0"/>
              </a:spcAft>
              <a:buClrTx/>
              <a:buSzTx/>
              <a:buFont typeface="+mj-lt"/>
              <a:buAutoNum type="arabicPeriod"/>
              <a:tabLst/>
              <a:defRPr sz="1800">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609585" indent="0">
              <a:buNone/>
              <a:defRPr/>
            </a:lvl2pPr>
            <a:lvl3pPr marL="1219170" indent="0">
              <a:buNone/>
              <a:defRPr/>
            </a:lvl3pPr>
            <a:lvl4pPr marL="1828755" indent="0">
              <a:buNone/>
              <a:defRPr/>
            </a:lvl4pPr>
          </a:lstStyle>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endParaRPr lang="zh-CN" altLang="en-US" dirty="0"/>
          </a:p>
        </p:txBody>
      </p:sp>
      <p:sp>
        <p:nvSpPr>
          <p:cNvPr id="10" name="标题占位符 1">
            <a:extLst>
              <a:ext uri="{FF2B5EF4-FFF2-40B4-BE49-F238E27FC236}">
                <a16:creationId xmlns:a16="http://schemas.microsoft.com/office/drawing/2014/main" id="{EBBF2F2F-D96E-4638-A53F-CD7237FF5C1E}"/>
              </a:ext>
            </a:extLst>
          </p:cNvPr>
          <p:cNvSpPr txBox="1">
            <a:spLocks noChangeArrowheads="1"/>
          </p:cNvSpPr>
          <p:nvPr userDrawn="1"/>
        </p:nvSpPr>
        <p:spPr bwMode="auto">
          <a:xfrm>
            <a:off x="0" y="2889250"/>
            <a:ext cx="5105400" cy="107950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2pPr>
            <a:lvl3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3pPr>
            <a:lvl4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4pPr>
            <a:lvl5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5pPr>
            <a:lvl6pPr marL="3429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6pPr>
            <a:lvl7pPr marL="6858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7pPr>
            <a:lvl8pPr marL="10287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8pPr>
            <a:lvl9pPr marL="13716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9pPr>
          </a:lstStyle>
          <a:p>
            <a:pPr algn="ctr">
              <a:defRPr/>
            </a:pPr>
            <a:r>
              <a:rPr lang="zh-CN" altLang="en-US" sz="4800" kern="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总结</a:t>
            </a:r>
            <a:endParaRPr lang="zh-TW" altLang="zh-CN" sz="4800" kern="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grpSp>
        <p:nvGrpSpPr>
          <p:cNvPr id="9" name="组合 8"/>
          <p:cNvGrpSpPr/>
          <p:nvPr userDrawn="1"/>
        </p:nvGrpSpPr>
        <p:grpSpPr>
          <a:xfrm>
            <a:off x="710880" y="1928702"/>
            <a:ext cx="3587349" cy="3036721"/>
            <a:chOff x="864135" y="2246295"/>
            <a:chExt cx="3587349" cy="3036721"/>
          </a:xfrm>
        </p:grpSpPr>
        <p:sp>
          <p:nvSpPr>
            <p:cNvPr id="12" name="椭圆 11"/>
            <p:cNvSpPr/>
            <p:nvPr userDrawn="1"/>
          </p:nvSpPr>
          <p:spPr>
            <a:xfrm>
              <a:off x="1348310" y="4694927"/>
              <a:ext cx="588089" cy="588089"/>
            </a:xfrm>
            <a:prstGeom prst="ellipse">
              <a:avLst/>
            </a:prstGeom>
            <a:noFill/>
            <a:ln w="1270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userDrawn="1"/>
          </p:nvSpPr>
          <p:spPr>
            <a:xfrm>
              <a:off x="2962055" y="4101828"/>
              <a:ext cx="926888" cy="926888"/>
            </a:xfrm>
            <a:prstGeom prst="ellipse">
              <a:avLst/>
            </a:prstGeom>
            <a:solidFill>
              <a:srgbClr val="515151">
                <a:alpha val="6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userDrawn="1"/>
          </p:nvSpPr>
          <p:spPr>
            <a:xfrm>
              <a:off x="2860808" y="2695667"/>
              <a:ext cx="1590676" cy="1590676"/>
            </a:xfrm>
            <a:prstGeom prst="ellipse">
              <a:avLst/>
            </a:prstGeom>
            <a:noFill/>
            <a:ln w="12700">
              <a:solidFill>
                <a:srgbClr val="51515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userDrawn="1"/>
          </p:nvSpPr>
          <p:spPr>
            <a:xfrm>
              <a:off x="1642355" y="2871191"/>
              <a:ext cx="1924945" cy="1895739"/>
            </a:xfrm>
            <a:prstGeom prst="ellipse">
              <a:avLst/>
            </a:prstGeom>
            <a:solidFill>
              <a:schemeClr val="bg1"/>
            </a:solidFill>
            <a:ln w="1143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椭圆 15"/>
            <p:cNvSpPr/>
            <p:nvPr userDrawn="1"/>
          </p:nvSpPr>
          <p:spPr>
            <a:xfrm>
              <a:off x="864135" y="2246295"/>
              <a:ext cx="804338" cy="804338"/>
            </a:xfrm>
            <a:prstGeom prst="ellipse">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userDrawn="1"/>
          </p:nvSpPr>
          <p:spPr>
            <a:xfrm>
              <a:off x="3257550" y="2352674"/>
              <a:ext cx="314325" cy="314325"/>
            </a:xfrm>
            <a:prstGeom prst="ellipse">
              <a:avLst/>
            </a:prstGeom>
            <a:solidFill>
              <a:srgbClr val="495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标题占位符 1">
              <a:extLst>
                <a:ext uri="{FF2B5EF4-FFF2-40B4-BE49-F238E27FC236}">
                  <a16:creationId xmlns:a16="http://schemas.microsoft.com/office/drawing/2014/main" id="{EBBF2F2F-D96E-4638-A53F-CD7237FF5C1E}"/>
                </a:ext>
              </a:extLst>
            </p:cNvPr>
            <p:cNvSpPr txBox="1">
              <a:spLocks noChangeArrowheads="1"/>
            </p:cNvSpPr>
            <p:nvPr userDrawn="1"/>
          </p:nvSpPr>
          <p:spPr bwMode="auto">
            <a:xfrm>
              <a:off x="1822066" y="3328761"/>
              <a:ext cx="1567542" cy="107950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2pPr>
              <a:lvl3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3pPr>
              <a:lvl4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4pPr>
              <a:lvl5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5pPr>
              <a:lvl6pPr marL="3429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6pPr>
              <a:lvl7pPr marL="6858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7pPr>
              <a:lvl8pPr marL="10287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8pPr>
              <a:lvl9pPr marL="13716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9pPr>
            </a:lstStyle>
            <a:p>
              <a:pPr algn="ctr"/>
              <a:r>
                <a:rPr lang="zh-CN" altLang="en-US" sz="4000" dirty="0">
                  <a:latin typeface="阿里巴巴普惠体" panose="00020600040101010101" pitchFamily="18" charset="-122"/>
                  <a:ea typeface="阿里巴巴普惠体" panose="00020600040101010101" pitchFamily="18" charset="-122"/>
                  <a:cs typeface="阿里巴巴普惠体" panose="00020600040101010101" pitchFamily="18" charset="-122"/>
                </a:rPr>
                <a:t>小</a:t>
              </a:r>
              <a:r>
                <a:rPr lang="zh-CN" altLang="en-US" sz="4000" dirty="0" smtClean="0">
                  <a:latin typeface="阿里巴巴普惠体" panose="00020600040101010101" pitchFamily="18" charset="-122"/>
                  <a:ea typeface="阿里巴巴普惠体" panose="00020600040101010101" pitchFamily="18" charset="-122"/>
                  <a:cs typeface="阿里巴巴普惠体" panose="00020600040101010101" pitchFamily="18" charset="-122"/>
                </a:rPr>
                <a:t>结</a:t>
              </a:r>
              <a:endParaRPr lang="zh-CN" altLang="en-US" sz="400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grpSp>
      <p:sp>
        <p:nvSpPr>
          <p:cNvPr id="21" name="标题 1">
            <a:extLst>
              <a:ext uri="{FF2B5EF4-FFF2-40B4-BE49-F238E27FC236}">
                <a16:creationId xmlns:a16="http://schemas.microsoft.com/office/drawing/2014/main" id="{B0EF16AB-AE8A-5D46-82EA-397E62F9359F}"/>
              </a:ext>
            </a:extLst>
          </p:cNvPr>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spTree>
    <p:extLst>
      <p:ext uri="{BB962C8B-B14F-4D97-AF65-F5344CB8AC3E}">
        <p14:creationId xmlns:p14="http://schemas.microsoft.com/office/powerpoint/2010/main" val="3329213305"/>
      </p:ext>
    </p:extLst>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_总结页">
    <p:spTree>
      <p:nvGrpSpPr>
        <p:cNvPr id="1" name=""/>
        <p:cNvGrpSpPr/>
        <p:nvPr/>
      </p:nvGrpSpPr>
      <p:grpSpPr>
        <a:xfrm>
          <a:off x="0" y="0"/>
          <a:ext cx="0" cy="0"/>
          <a:chOff x="0" y="0"/>
          <a:chExt cx="0" cy="0"/>
        </a:xfrm>
      </p:grpSpPr>
      <p:sp>
        <p:nvSpPr>
          <p:cNvPr id="8" name="文本占位符 3">
            <a:extLst>
              <a:ext uri="{FF2B5EF4-FFF2-40B4-BE49-F238E27FC236}">
                <a16:creationId xmlns:a16="http://schemas.microsoft.com/office/drawing/2014/main" id="{34600FE5-8DCA-46AA-AB57-2E40352BF074}"/>
              </a:ext>
            </a:extLst>
          </p:cNvPr>
          <p:cNvSpPr>
            <a:spLocks noGrp="1"/>
          </p:cNvSpPr>
          <p:nvPr>
            <p:ph type="body" sz="quarter" idx="10" hasCustomPrompt="1"/>
          </p:nvPr>
        </p:nvSpPr>
        <p:spPr>
          <a:xfrm>
            <a:off x="5126584" y="1463040"/>
            <a:ext cx="5760538" cy="4511040"/>
          </a:xfrm>
          <a:prstGeom prst="rect">
            <a:avLst/>
          </a:prstGeom>
        </p:spPr>
        <p:txBody>
          <a:bodyPr anchor="ctr"/>
          <a:lstStyle>
            <a:lvl1pPr marL="342900" marR="0" indent="-342900" algn="l" defTabSz="914400" rtl="0" eaLnBrk="0" fontAlgn="base" latinLnBrk="0" hangingPunct="0">
              <a:lnSpc>
                <a:spcPct val="200000"/>
              </a:lnSpc>
              <a:spcBef>
                <a:spcPct val="20000"/>
              </a:spcBef>
              <a:spcAft>
                <a:spcPct val="0"/>
              </a:spcAft>
              <a:buClrTx/>
              <a:buSzTx/>
              <a:buFont typeface="+mj-lt"/>
              <a:buAutoNum type="arabicPeriod"/>
              <a:tabLst/>
              <a:defRPr sz="1800">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609585" indent="0">
              <a:buNone/>
              <a:defRPr/>
            </a:lvl2pPr>
            <a:lvl3pPr marL="1219170" indent="0">
              <a:buNone/>
              <a:defRPr/>
            </a:lvl3pPr>
            <a:lvl4pPr marL="1828755" indent="0">
              <a:buNone/>
              <a:defRPr/>
            </a:lvl4pPr>
          </a:lstStyle>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endParaRPr lang="zh-CN" altLang="en-US" dirty="0"/>
          </a:p>
        </p:txBody>
      </p:sp>
      <p:sp>
        <p:nvSpPr>
          <p:cNvPr id="10" name="标题占位符 1">
            <a:extLst>
              <a:ext uri="{FF2B5EF4-FFF2-40B4-BE49-F238E27FC236}">
                <a16:creationId xmlns:a16="http://schemas.microsoft.com/office/drawing/2014/main" id="{EBBF2F2F-D96E-4638-A53F-CD7237FF5C1E}"/>
              </a:ext>
            </a:extLst>
          </p:cNvPr>
          <p:cNvSpPr txBox="1">
            <a:spLocks noChangeArrowheads="1"/>
          </p:cNvSpPr>
          <p:nvPr userDrawn="1"/>
        </p:nvSpPr>
        <p:spPr bwMode="auto">
          <a:xfrm>
            <a:off x="0" y="2889250"/>
            <a:ext cx="5105400" cy="107950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2pPr>
            <a:lvl3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3pPr>
            <a:lvl4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4pPr>
            <a:lvl5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5pPr>
            <a:lvl6pPr marL="3429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6pPr>
            <a:lvl7pPr marL="6858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7pPr>
            <a:lvl8pPr marL="10287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8pPr>
            <a:lvl9pPr marL="13716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9pPr>
          </a:lstStyle>
          <a:p>
            <a:pPr algn="ctr">
              <a:defRPr/>
            </a:pPr>
            <a:r>
              <a:rPr lang="zh-CN" altLang="en-US" sz="4800" kern="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总结</a:t>
            </a:r>
            <a:endParaRPr lang="zh-TW" altLang="zh-CN" sz="4800" kern="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grpSp>
        <p:nvGrpSpPr>
          <p:cNvPr id="9" name="组合 8"/>
          <p:cNvGrpSpPr/>
          <p:nvPr userDrawn="1"/>
        </p:nvGrpSpPr>
        <p:grpSpPr>
          <a:xfrm>
            <a:off x="710880" y="1928702"/>
            <a:ext cx="3587349" cy="3036721"/>
            <a:chOff x="864135" y="2246295"/>
            <a:chExt cx="3587349" cy="3036721"/>
          </a:xfrm>
        </p:grpSpPr>
        <p:sp>
          <p:nvSpPr>
            <p:cNvPr id="12" name="椭圆 11"/>
            <p:cNvSpPr/>
            <p:nvPr userDrawn="1"/>
          </p:nvSpPr>
          <p:spPr>
            <a:xfrm>
              <a:off x="1348310" y="4694927"/>
              <a:ext cx="588089" cy="588089"/>
            </a:xfrm>
            <a:prstGeom prst="ellipse">
              <a:avLst/>
            </a:prstGeom>
            <a:noFill/>
            <a:ln w="1270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userDrawn="1"/>
          </p:nvSpPr>
          <p:spPr>
            <a:xfrm>
              <a:off x="2962055" y="4101828"/>
              <a:ext cx="926888" cy="926888"/>
            </a:xfrm>
            <a:prstGeom prst="ellipse">
              <a:avLst/>
            </a:prstGeom>
            <a:solidFill>
              <a:srgbClr val="515151">
                <a:alpha val="6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userDrawn="1"/>
          </p:nvSpPr>
          <p:spPr>
            <a:xfrm>
              <a:off x="2860808" y="2695667"/>
              <a:ext cx="1590676" cy="1590676"/>
            </a:xfrm>
            <a:prstGeom prst="ellipse">
              <a:avLst/>
            </a:prstGeom>
            <a:noFill/>
            <a:ln w="12700">
              <a:solidFill>
                <a:srgbClr val="51515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userDrawn="1"/>
          </p:nvSpPr>
          <p:spPr>
            <a:xfrm>
              <a:off x="1642355" y="2871191"/>
              <a:ext cx="1924945" cy="1895739"/>
            </a:xfrm>
            <a:prstGeom prst="ellipse">
              <a:avLst/>
            </a:prstGeom>
            <a:solidFill>
              <a:schemeClr val="bg1"/>
            </a:solidFill>
            <a:ln w="1143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椭圆 15"/>
            <p:cNvSpPr/>
            <p:nvPr userDrawn="1"/>
          </p:nvSpPr>
          <p:spPr>
            <a:xfrm>
              <a:off x="864135" y="2246295"/>
              <a:ext cx="804338" cy="804338"/>
            </a:xfrm>
            <a:prstGeom prst="ellipse">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userDrawn="1"/>
          </p:nvSpPr>
          <p:spPr>
            <a:xfrm>
              <a:off x="3257550" y="2352674"/>
              <a:ext cx="314325" cy="314325"/>
            </a:xfrm>
            <a:prstGeom prst="ellipse">
              <a:avLst/>
            </a:prstGeom>
            <a:solidFill>
              <a:srgbClr val="495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标题占位符 1">
              <a:extLst>
                <a:ext uri="{FF2B5EF4-FFF2-40B4-BE49-F238E27FC236}">
                  <a16:creationId xmlns:a16="http://schemas.microsoft.com/office/drawing/2014/main" id="{EBBF2F2F-D96E-4638-A53F-CD7237FF5C1E}"/>
                </a:ext>
              </a:extLst>
            </p:cNvPr>
            <p:cNvSpPr txBox="1">
              <a:spLocks noChangeArrowheads="1"/>
            </p:cNvSpPr>
            <p:nvPr userDrawn="1"/>
          </p:nvSpPr>
          <p:spPr bwMode="auto">
            <a:xfrm>
              <a:off x="1822066" y="3328761"/>
              <a:ext cx="1567542" cy="107950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2pPr>
              <a:lvl3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3pPr>
              <a:lvl4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4pPr>
              <a:lvl5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5pPr>
              <a:lvl6pPr marL="3429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6pPr>
              <a:lvl7pPr marL="6858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7pPr>
              <a:lvl8pPr marL="10287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8pPr>
              <a:lvl9pPr marL="13716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9pPr>
            </a:lstStyle>
            <a:p>
              <a:pPr algn="ctr"/>
              <a:r>
                <a:rPr lang="zh-CN" altLang="en-US" sz="4000" dirty="0" smtClean="0">
                  <a:latin typeface="阿里巴巴普惠体" panose="00020600040101010101" pitchFamily="18" charset="-122"/>
                  <a:ea typeface="阿里巴巴普惠体" panose="00020600040101010101" pitchFamily="18" charset="-122"/>
                  <a:cs typeface="阿里巴巴普惠体" panose="00020600040101010101" pitchFamily="18" charset="-122"/>
                </a:rPr>
                <a:t>总结</a:t>
              </a:r>
              <a:endParaRPr lang="zh-CN" altLang="en-US" sz="400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grpSp>
      <p:sp>
        <p:nvSpPr>
          <p:cNvPr id="21" name="标题 1">
            <a:extLst>
              <a:ext uri="{FF2B5EF4-FFF2-40B4-BE49-F238E27FC236}">
                <a16:creationId xmlns:a16="http://schemas.microsoft.com/office/drawing/2014/main" id="{B0EF16AB-AE8A-5D46-82EA-397E62F9359F}"/>
              </a:ext>
            </a:extLst>
          </p:cNvPr>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spTree>
    <p:extLst>
      <p:ext uri="{BB962C8B-B14F-4D97-AF65-F5344CB8AC3E}">
        <p14:creationId xmlns:p14="http://schemas.microsoft.com/office/powerpoint/2010/main" val="768043077"/>
      </p:ext>
    </p:extLst>
  </p:cSld>
  <p:clrMapOvr>
    <a:masterClrMapping/>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结束页">
    <p:spTree>
      <p:nvGrpSpPr>
        <p:cNvPr id="1" name=""/>
        <p:cNvGrpSpPr/>
        <p:nvPr/>
      </p:nvGrpSpPr>
      <p:grpSpPr>
        <a:xfrm>
          <a:off x="0" y="0"/>
          <a:ext cx="0" cy="0"/>
          <a:chOff x="0" y="0"/>
          <a:chExt cx="0" cy="0"/>
        </a:xfrm>
      </p:grpSpPr>
    </p:spTree>
    <p:extLst>
      <p:ext uri="{BB962C8B-B14F-4D97-AF65-F5344CB8AC3E}">
        <p14:creationId xmlns:p14="http://schemas.microsoft.com/office/powerpoint/2010/main" val="27041511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二级标题+正文内容（项目符号）">
    <p:spTree>
      <p:nvGrpSpPr>
        <p:cNvPr id="1" name=""/>
        <p:cNvGrpSpPr/>
        <p:nvPr/>
      </p:nvGrpSpPr>
      <p:grpSpPr>
        <a:xfrm>
          <a:off x="0" y="0"/>
          <a:ext cx="0" cy="0"/>
          <a:chOff x="0" y="0"/>
          <a:chExt cx="0" cy="0"/>
        </a:xfrm>
      </p:grpSpPr>
      <p:sp>
        <p:nvSpPr>
          <p:cNvPr id="4" name="文本占位符 11">
            <a:extLst>
              <a:ext uri="{FF2B5EF4-FFF2-40B4-BE49-F238E27FC236}">
                <a16:creationId xmlns:a16="http://schemas.microsoft.com/office/drawing/2014/main" id="{052D8D2A-DC76-4246-B7A3-897EC5980424}"/>
              </a:ext>
            </a:extLst>
          </p:cNvPr>
          <p:cNvSpPr>
            <a:spLocks noGrp="1"/>
          </p:cNvSpPr>
          <p:nvPr>
            <p:ph type="body" sz="quarter" idx="11" hasCustomPrompt="1"/>
          </p:nvPr>
        </p:nvSpPr>
        <p:spPr>
          <a:xfrm>
            <a:off x="710881" y="1646133"/>
            <a:ext cx="10749598" cy="4219575"/>
          </a:xfrm>
          <a:prstGeom prst="rect">
            <a:avLst/>
          </a:prstGeom>
        </p:spPr>
        <p:txBody>
          <a:bodyPr/>
          <a:lstStyle>
            <a:lvl1pPr marL="360000" indent="-360000">
              <a:lnSpc>
                <a:spcPct val="150000"/>
              </a:lnSpc>
              <a:buClr>
                <a:srgbClr val="404040"/>
              </a:buClr>
              <a:buSzPct val="85000"/>
              <a:buFont typeface="Wingdings" pitchFamily="2" charset="2"/>
              <a:buChar char="l"/>
              <a:tabLst/>
              <a:defRPr lang="en-US" altLang="zh-CN" sz="1600" b="0" i="0" dirty="0">
                <a:solidFill>
                  <a:schemeClr val="tx1">
                    <a:lumMod val="85000"/>
                    <a:lumOff val="15000"/>
                  </a:schemeClr>
                </a:solidFill>
                <a:latin typeface="Alibaba PuHuiTi R" pitchFamily="18" charset="-122"/>
                <a:ea typeface="Alibaba PuHuiTi R" pitchFamily="18" charset="-122"/>
                <a:cs typeface="Alibaba PuHuiTi R" pitchFamily="18" charset="-122"/>
              </a:defRPr>
            </a:lvl1pPr>
            <a:lvl2pPr marL="719138" indent="-358775">
              <a:lnSpc>
                <a:spcPct val="150000"/>
              </a:lnSpc>
              <a:buFont typeface="Wingdings" pitchFamily="2" charset="2"/>
              <a:buChar char="l"/>
              <a:tabLst/>
              <a:defRPr lang="en-US" altLang="zh-CN" sz="1400" b="0" i="0" dirty="0">
                <a:latin typeface="Alibaba PuHuiTi R" pitchFamily="18" charset="-122"/>
                <a:ea typeface="Alibaba PuHuiTi R" pitchFamily="18" charset="-122"/>
                <a:cs typeface="Alibaba PuHuiTi R" pitchFamily="18" charset="-122"/>
              </a:defRPr>
            </a:lvl2pPr>
            <a:lvl3pPr marL="1079500" indent="-358775">
              <a:lnSpc>
                <a:spcPct val="150000"/>
              </a:lnSpc>
              <a:buFont typeface="Arial" panose="020B0604020202020204" pitchFamily="34" charset="0"/>
              <a:buChar char="•"/>
              <a:tabLst/>
              <a:defRPr lang="zh-CN" altLang="en-US" sz="1400" b="0" i="0" dirty="0"/>
            </a:lvl3pPr>
          </a:lstStyle>
          <a:p>
            <a:pPr marL="0" lvl="0" indent="0">
              <a:lnSpc>
                <a:spcPct val="150000"/>
              </a:lnSpc>
              <a:buNone/>
            </a:pPr>
            <a:r>
              <a:rPr lang="zh-CN" altLang="en-US" dirty="0"/>
              <a:t>此处以罗列的方式表达</a:t>
            </a:r>
            <a:r>
              <a:rPr lang="en-US" altLang="zh-CN" dirty="0"/>
              <a:t>XXX</a:t>
            </a:r>
            <a:r>
              <a:rPr lang="zh-CN" altLang="en-US" dirty="0"/>
              <a:t>技术特性</a:t>
            </a:r>
            <a:r>
              <a:rPr lang="en-US" altLang="zh-CN" dirty="0"/>
              <a:t>/</a:t>
            </a:r>
            <a:r>
              <a:rPr lang="zh-CN" altLang="en-US" dirty="0"/>
              <a:t>要点等</a:t>
            </a:r>
            <a:endParaRPr lang="en-US" altLang="zh-CN" dirty="0"/>
          </a:p>
          <a:p>
            <a:pPr lvl="1"/>
            <a:r>
              <a:rPr lang="zh-CN" altLang="en-US" dirty="0"/>
              <a:t>技术特性</a:t>
            </a:r>
            <a:r>
              <a:rPr lang="en-US" altLang="zh-CN" dirty="0"/>
              <a:t>1</a:t>
            </a:r>
          </a:p>
          <a:p>
            <a:pPr lvl="1"/>
            <a:r>
              <a:rPr lang="zh-CN" altLang="en-US" dirty="0"/>
              <a:t>技术特性</a:t>
            </a:r>
            <a:r>
              <a:rPr lang="en-US" altLang="zh-CN" dirty="0"/>
              <a:t>2</a:t>
            </a:r>
          </a:p>
          <a:p>
            <a:pPr lvl="2"/>
            <a:r>
              <a:rPr lang="zh-CN" altLang="en-US" dirty="0"/>
              <a:t>要点</a:t>
            </a:r>
            <a:r>
              <a:rPr lang="en-US" altLang="zh-CN" dirty="0"/>
              <a:t>1</a:t>
            </a:r>
          </a:p>
          <a:p>
            <a:pPr lvl="2"/>
            <a:r>
              <a:rPr lang="zh-CN" altLang="en-US" dirty="0"/>
              <a:t>要点</a:t>
            </a:r>
            <a:r>
              <a:rPr lang="en-US" altLang="zh-CN" dirty="0"/>
              <a:t>2</a:t>
            </a:r>
            <a:endParaRPr lang="zh-CN" altLang="en-US" dirty="0"/>
          </a:p>
        </p:txBody>
      </p:sp>
      <p:sp>
        <p:nvSpPr>
          <p:cNvPr id="5" name="标题 1">
            <a:extLst>
              <a:ext uri="{FF2B5EF4-FFF2-40B4-BE49-F238E27FC236}">
                <a16:creationId xmlns:a16="http://schemas.microsoft.com/office/drawing/2014/main" id="{49FCFB1A-E1EE-3245-9778-ABB7ACB14FA5}"/>
              </a:ext>
            </a:extLst>
          </p:cNvPr>
          <p:cNvSpPr>
            <a:spLocks noGrp="1"/>
          </p:cNvSpPr>
          <p:nvPr>
            <p:ph type="title" hasCustomPrompt="1"/>
          </p:nvPr>
        </p:nvSpPr>
        <p:spPr>
          <a:xfrm>
            <a:off x="710880" y="24418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sp>
        <p:nvSpPr>
          <p:cNvPr id="6" name="文本占位符 9">
            <a:extLst>
              <a:ext uri="{FF2B5EF4-FFF2-40B4-BE49-F238E27FC236}">
                <a16:creationId xmlns:a16="http://schemas.microsoft.com/office/drawing/2014/main" id="{2DD40269-A2A6-814E-991D-1DBB12873808}"/>
              </a:ext>
            </a:extLst>
          </p:cNvPr>
          <p:cNvSpPr>
            <a:spLocks noGrp="1"/>
          </p:cNvSpPr>
          <p:nvPr>
            <p:ph type="body" sz="quarter" idx="10" hasCustomPrompt="1"/>
          </p:nvPr>
        </p:nvSpPr>
        <p:spPr>
          <a:xfrm>
            <a:off x="710880" y="940081"/>
            <a:ext cx="10749599" cy="517190"/>
          </a:xfrm>
          <a:prstGeom prst="rect">
            <a:avLst/>
          </a:prstGeom>
        </p:spPr>
        <p:txBody>
          <a:bodyPr anchor="ctr" anchorCtr="0"/>
          <a:lstStyle>
            <a:lvl1pPr marL="0" indent="0">
              <a:buNone/>
              <a:defRPr lang="zh-CN" altLang="en-US" sz="1800" b="1"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marL="0" lvl="0" indent="0">
              <a:buNone/>
            </a:pPr>
            <a:r>
              <a:rPr lang="zh-CN" altLang="en-US" dirty="0"/>
              <a:t>正文二级标题</a:t>
            </a:r>
            <a:r>
              <a:rPr lang="en-US" altLang="zh-CN" dirty="0"/>
              <a:t>-</a:t>
            </a:r>
            <a:r>
              <a:rPr lang="zh-CN" altLang="en-US" dirty="0"/>
              <a:t>阿里巴巴普惠体</a:t>
            </a:r>
            <a:r>
              <a:rPr lang="en-US" altLang="zh-CN" dirty="0"/>
              <a:t>18</a:t>
            </a:r>
            <a:r>
              <a:rPr lang="zh-CN" altLang="en-US" dirty="0"/>
              <a:t>号</a:t>
            </a:r>
          </a:p>
        </p:txBody>
      </p:sp>
    </p:spTree>
    <p:extLst>
      <p:ext uri="{BB962C8B-B14F-4D97-AF65-F5344CB8AC3E}">
        <p14:creationId xmlns:p14="http://schemas.microsoft.com/office/powerpoint/2010/main" val="40876745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目录版式">
    <p:spTree>
      <p:nvGrpSpPr>
        <p:cNvPr id="1" name=""/>
        <p:cNvGrpSpPr/>
        <p:nvPr/>
      </p:nvGrpSpPr>
      <p:grpSpPr>
        <a:xfrm>
          <a:off x="0" y="0"/>
          <a:ext cx="0" cy="0"/>
          <a:chOff x="0" y="0"/>
          <a:chExt cx="0" cy="0"/>
        </a:xfrm>
      </p:grpSpPr>
      <p:sp>
        <p:nvSpPr>
          <p:cNvPr id="8" name="文本占位符 7">
            <a:extLst>
              <a:ext uri="{FF2B5EF4-FFF2-40B4-BE49-F238E27FC236}">
                <a16:creationId xmlns:a16="http://schemas.microsoft.com/office/drawing/2014/main" id="{81B62E64-63F1-3949-8E18-11A80E8D9F0D}"/>
              </a:ext>
            </a:extLst>
          </p:cNvPr>
          <p:cNvSpPr>
            <a:spLocks noGrp="1"/>
          </p:cNvSpPr>
          <p:nvPr>
            <p:ph type="body" sz="quarter" idx="10"/>
          </p:nvPr>
        </p:nvSpPr>
        <p:spPr>
          <a:xfrm>
            <a:off x="5019358" y="1006475"/>
            <a:ext cx="5973761" cy="4256405"/>
          </a:xfrm>
          <a:prstGeom prst="rect">
            <a:avLst/>
          </a:prstGeom>
        </p:spPr>
        <p:txBody>
          <a:bodyPr anchor="ctr"/>
          <a:lstStyle>
            <a:lvl1pPr marL="457189" marR="0" indent="-457189" algn="l" defTabSz="914400" rtl="0" eaLnBrk="0" fontAlgn="base" latinLnBrk="0" hangingPunct="0">
              <a:lnSpc>
                <a:spcPct val="200000"/>
              </a:lnSpc>
              <a:spcBef>
                <a:spcPct val="20000"/>
              </a:spcBef>
              <a:spcAft>
                <a:spcPct val="0"/>
              </a:spcAft>
              <a:buClrTx/>
              <a:buSzTx/>
              <a:buFont typeface="Wingdings" pitchFamily="2" charset="2"/>
              <a:buChar char="u"/>
              <a:tabLst/>
              <a:defRPr sz="1800">
                <a:solidFill>
                  <a:schemeClr val="tx1">
                    <a:lumMod val="75000"/>
                    <a:lumOff val="25000"/>
                  </a:schemeClr>
                </a:solidFill>
              </a:defRPr>
            </a:lvl1pPr>
          </a:lstStyle>
          <a:p>
            <a:pPr lvl="0"/>
            <a:r>
              <a:rPr kumimoji="1" lang="zh-CN" altLang="en-US" dirty="0"/>
              <a:t>单击此处编辑母版文本样式</a:t>
            </a:r>
            <a:endParaRPr kumimoji="1" lang="en-US" altLang="zh-CN" dirty="0"/>
          </a:p>
          <a:p>
            <a:pPr lvl="0"/>
            <a:r>
              <a:rPr kumimoji="1" lang="zh-CN" altLang="en-US" dirty="0"/>
              <a:t>根据实际内容可调整文字高低的位置</a:t>
            </a:r>
            <a:endParaRPr kumimoji="1" lang="en-US" altLang="zh-CN" dirty="0"/>
          </a:p>
          <a:p>
            <a:pPr marL="457189" marR="0" lvl="0" indent="-457189" algn="l" defTabSz="914400" rtl="0" eaLnBrk="0" fontAlgn="base" latinLnBrk="0" hangingPunct="0">
              <a:lnSpc>
                <a:spcPct val="200000"/>
              </a:lnSpc>
              <a:spcBef>
                <a:spcPct val="20000"/>
              </a:spcBef>
              <a:spcAft>
                <a:spcPct val="0"/>
              </a:spcAft>
              <a:buClrTx/>
              <a:buSzTx/>
              <a:buFont typeface="Wingdings" pitchFamily="2" charset="2"/>
              <a:buChar char="u"/>
              <a:tabLst/>
              <a:defRPr/>
            </a:pPr>
            <a:r>
              <a:rPr kumimoji="1" lang="zh-CN" altLang="en-US" dirty="0"/>
              <a:t>此内容上下居中对齐，可根据实际情况微调位置和字体大小</a:t>
            </a:r>
          </a:p>
          <a:p>
            <a:pPr lvl="0"/>
            <a:endParaRPr kumimoji="1" lang="zh-CN" altLang="en-US" dirty="0"/>
          </a:p>
        </p:txBody>
      </p:sp>
    </p:spTree>
    <p:extLst>
      <p:ext uri="{BB962C8B-B14F-4D97-AF65-F5344CB8AC3E}">
        <p14:creationId xmlns:p14="http://schemas.microsoft.com/office/powerpoint/2010/main" val="35646942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案例">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9020C514-817B-504E-A325-60842B59AB40}"/>
              </a:ext>
            </a:extLst>
          </p:cNvPr>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b="1"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grpSp>
        <p:nvGrpSpPr>
          <p:cNvPr id="6" name="组合 5">
            <a:extLst>
              <a:ext uri="{FF2B5EF4-FFF2-40B4-BE49-F238E27FC236}">
                <a16:creationId xmlns:a16="http://schemas.microsoft.com/office/drawing/2014/main" id="{EDBCAEF0-27E1-194C-B5F4-08826E264FF7}"/>
              </a:ext>
            </a:extLst>
          </p:cNvPr>
          <p:cNvGrpSpPr/>
          <p:nvPr userDrawn="1"/>
        </p:nvGrpSpPr>
        <p:grpSpPr>
          <a:xfrm>
            <a:off x="806306" y="968974"/>
            <a:ext cx="1228476" cy="528956"/>
            <a:chOff x="852891" y="1026849"/>
            <a:chExt cx="1228476" cy="528956"/>
          </a:xfrm>
        </p:grpSpPr>
        <p:sp>
          <p:nvSpPr>
            <p:cNvPr id="7" name="矩形 6">
              <a:extLst>
                <a:ext uri="{FF2B5EF4-FFF2-40B4-BE49-F238E27FC236}">
                  <a16:creationId xmlns:a16="http://schemas.microsoft.com/office/drawing/2014/main" id="{7F233A09-E322-CB4D-81FE-B2170A097F20}"/>
                </a:ext>
              </a:extLst>
            </p:cNvPr>
            <p:cNvSpPr/>
            <p:nvPr/>
          </p:nvSpPr>
          <p:spPr>
            <a:xfrm>
              <a:off x="1047050" y="1144435"/>
              <a:ext cx="1000826" cy="376390"/>
            </a:xfrm>
            <a:prstGeom prst="rect">
              <a:avLst/>
            </a:prstGeom>
            <a:noFill/>
            <a:ln w="127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六边形 7">
              <a:extLst>
                <a:ext uri="{FF2B5EF4-FFF2-40B4-BE49-F238E27FC236}">
                  <a16:creationId xmlns:a16="http://schemas.microsoft.com/office/drawing/2014/main" id="{58F0AF60-824F-A447-B933-34D6D8A0DBD6}"/>
                </a:ext>
              </a:extLst>
            </p:cNvPr>
            <p:cNvSpPr/>
            <p:nvPr/>
          </p:nvSpPr>
          <p:spPr>
            <a:xfrm rot="5400000">
              <a:off x="821086" y="1126435"/>
              <a:ext cx="461175" cy="397565"/>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9" name="图形 8">
              <a:extLst>
                <a:ext uri="{FF2B5EF4-FFF2-40B4-BE49-F238E27FC236}">
                  <a16:creationId xmlns:a16="http://schemas.microsoft.com/office/drawing/2014/main" id="{C4064CF0-C79B-2F4A-839D-A269386675FE}"/>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946208" y="1217543"/>
              <a:ext cx="201682" cy="201682"/>
            </a:xfrm>
            <a:prstGeom prst="rect">
              <a:avLst/>
            </a:prstGeom>
          </p:spPr>
        </p:pic>
        <p:sp>
          <p:nvSpPr>
            <p:cNvPr id="10" name="TextBox 2">
              <a:extLst>
                <a:ext uri="{FF2B5EF4-FFF2-40B4-BE49-F238E27FC236}">
                  <a16:creationId xmlns:a16="http://schemas.microsoft.com/office/drawing/2014/main" id="{A22AFB91-263F-054D-81BE-7D38A372C096}"/>
                </a:ext>
              </a:extLst>
            </p:cNvPr>
            <p:cNvSpPr txBox="1">
              <a:spLocks noChangeArrowheads="1"/>
            </p:cNvSpPr>
            <p:nvPr/>
          </p:nvSpPr>
          <p:spPr bwMode="auto">
            <a:xfrm>
              <a:off x="1306172" y="1026849"/>
              <a:ext cx="775195" cy="510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nSpc>
                  <a:spcPct val="150000"/>
                </a:lnSpc>
                <a:defRPr sz="2000">
                  <a:solidFill>
                    <a:srgbClr val="B60206"/>
                  </a:solidFill>
                  <a:latin typeface="Alibaba PuHuiTi M" pitchFamily="18" charset="-122"/>
                  <a:ea typeface="Alibaba PuHuiTi M" pitchFamily="18" charset="-122"/>
                  <a:cs typeface="Alibaba PuHuiTi M" pitchFamily="18"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latin typeface="Calibri" panose="020F0502020204030204" pitchFamily="34" charset="0"/>
                  <a:ea typeface="宋体" panose="02010600030101010101" pitchFamily="2" charset="-122"/>
                </a:defRPr>
              </a:lvl9pPr>
            </a:lstStyle>
            <a:p>
              <a:r>
                <a:rPr lang="zh-CN" altLang="en-US">
                  <a:solidFill>
                    <a:srgbClr val="AD2B26"/>
                  </a:solidFill>
                  <a:latin typeface="Alibaba PuHuiTi B" pitchFamily="18" charset="-122"/>
                  <a:ea typeface="Alibaba PuHuiTi B" pitchFamily="18" charset="-122"/>
                  <a:cs typeface="Alibaba PuHuiTi B" pitchFamily="18" charset="-122"/>
                </a:rPr>
                <a:t>案例</a:t>
              </a:r>
            </a:p>
          </p:txBody>
        </p:sp>
      </p:grpSp>
      <p:sp>
        <p:nvSpPr>
          <p:cNvPr id="11" name="文本占位符 9">
            <a:extLst>
              <a:ext uri="{FF2B5EF4-FFF2-40B4-BE49-F238E27FC236}">
                <a16:creationId xmlns:a16="http://schemas.microsoft.com/office/drawing/2014/main" id="{D44EE2D5-15F6-2E42-8B3D-F0F3139D0AA7}"/>
              </a:ext>
            </a:extLst>
          </p:cNvPr>
          <p:cNvSpPr>
            <a:spLocks noGrp="1"/>
          </p:cNvSpPr>
          <p:nvPr>
            <p:ph type="body" sz="quarter" idx="10" hasCustomPrompt="1"/>
          </p:nvPr>
        </p:nvSpPr>
        <p:spPr>
          <a:xfrm>
            <a:off x="2195450" y="1016160"/>
            <a:ext cx="9214230" cy="517190"/>
          </a:xfrm>
          <a:prstGeom prst="rect">
            <a:avLst/>
          </a:prstGeom>
        </p:spPr>
        <p:txBody>
          <a:bodyPr anchor="ctr" anchorCtr="0"/>
          <a:lstStyle>
            <a:lvl1pPr marL="0" indent="0">
              <a:buNone/>
              <a:defRPr lang="zh-CN" altLang="en-US" sz="2400" kern="1200" dirty="0">
                <a:solidFill>
                  <a:srgbClr val="AD2B26"/>
                </a:solidFill>
                <a:latin typeface="Alibaba PuHuiTi M" pitchFamily="18" charset="-122"/>
                <a:ea typeface="Alibaba PuHuiTi M" pitchFamily="18" charset="-122"/>
                <a:cs typeface="Alibaba PuHuiTi M" pitchFamily="18" charset="-122"/>
              </a:defRPr>
            </a:lvl1pPr>
          </a:lstStyle>
          <a:p>
            <a:pPr marL="0" lvl="0" indent="0">
              <a:buNone/>
            </a:pPr>
            <a:r>
              <a:rPr lang="zh-CN" altLang="en-US" dirty="0"/>
              <a:t>案例标题</a:t>
            </a:r>
            <a:r>
              <a:rPr lang="en-US" altLang="zh-CN" dirty="0"/>
              <a:t>-</a:t>
            </a:r>
            <a:r>
              <a:rPr lang="zh-CN" altLang="en-US" dirty="0"/>
              <a:t>阿里巴巴普惠体</a:t>
            </a:r>
            <a:r>
              <a:rPr lang="en-US" altLang="zh-CN" dirty="0"/>
              <a:t>18</a:t>
            </a:r>
            <a:r>
              <a:rPr lang="zh-CN" altLang="en-US" dirty="0"/>
              <a:t>号</a:t>
            </a:r>
          </a:p>
        </p:txBody>
      </p:sp>
      <p:sp>
        <p:nvSpPr>
          <p:cNvPr id="12" name="文本占位符 11">
            <a:extLst>
              <a:ext uri="{FF2B5EF4-FFF2-40B4-BE49-F238E27FC236}">
                <a16:creationId xmlns:a16="http://schemas.microsoft.com/office/drawing/2014/main" id="{F5EA2F1C-E1D5-B44C-AB78-F1D96E0D74BA}"/>
              </a:ext>
            </a:extLst>
          </p:cNvPr>
          <p:cNvSpPr>
            <a:spLocks noGrp="1"/>
          </p:cNvSpPr>
          <p:nvPr>
            <p:ph type="body" sz="quarter" idx="11" hasCustomPrompt="1"/>
          </p:nvPr>
        </p:nvSpPr>
        <p:spPr>
          <a:xfrm>
            <a:off x="2195450" y="1656000"/>
            <a:ext cx="9214230" cy="4219575"/>
          </a:xfrm>
          <a:prstGeom prst="rect">
            <a:avLst/>
          </a:prstGeom>
        </p:spPr>
        <p:txBody>
          <a:bodyPr/>
          <a:lstStyle>
            <a:lvl1pPr marL="0" indent="0">
              <a:lnSpc>
                <a:spcPct val="150000"/>
              </a:lnSpc>
              <a:buNone/>
              <a:defRPr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此为案例内容，字体不可改，阿里巴巴普惠体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p>
        </p:txBody>
      </p:sp>
    </p:spTree>
    <p:extLst>
      <p:ext uri="{BB962C8B-B14F-4D97-AF65-F5344CB8AC3E}">
        <p14:creationId xmlns:p14="http://schemas.microsoft.com/office/powerpoint/2010/main" val="10319501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学习目标">
    <p:spTree>
      <p:nvGrpSpPr>
        <p:cNvPr id="1" name=""/>
        <p:cNvGrpSpPr/>
        <p:nvPr/>
      </p:nvGrpSpPr>
      <p:grpSpPr>
        <a:xfrm>
          <a:off x="0" y="0"/>
          <a:ext cx="0" cy="0"/>
          <a:chOff x="0" y="0"/>
          <a:chExt cx="0" cy="0"/>
        </a:xfrm>
      </p:grpSpPr>
      <p:sp>
        <p:nvSpPr>
          <p:cNvPr id="8" name="文本占位符 7">
            <a:extLst>
              <a:ext uri="{FF2B5EF4-FFF2-40B4-BE49-F238E27FC236}">
                <a16:creationId xmlns:a16="http://schemas.microsoft.com/office/drawing/2014/main" id="{81B62E64-63F1-3949-8E18-11A80E8D9F0D}"/>
              </a:ext>
            </a:extLst>
          </p:cNvPr>
          <p:cNvSpPr>
            <a:spLocks noGrp="1"/>
          </p:cNvSpPr>
          <p:nvPr>
            <p:ph type="body" sz="quarter" idx="10"/>
          </p:nvPr>
        </p:nvSpPr>
        <p:spPr>
          <a:xfrm>
            <a:off x="4866958" y="1087755"/>
            <a:ext cx="6298881" cy="4855845"/>
          </a:xfrm>
          <a:prstGeom prst="rect">
            <a:avLst/>
          </a:prstGeom>
        </p:spPr>
        <p:txBody>
          <a:bodyPr anchor="ctr"/>
          <a:lstStyle>
            <a:lvl1pPr>
              <a:lnSpc>
                <a:spcPct val="200000"/>
              </a:lnSpc>
              <a:buFont typeface="+mj-lt"/>
              <a:buAutoNum type="arabicPeriod"/>
              <a:defRPr sz="1800">
                <a:solidFill>
                  <a:schemeClr val="tx1">
                    <a:lumMod val="75000"/>
                    <a:lumOff val="25000"/>
                  </a:schemeClr>
                </a:solidFill>
              </a:defRPr>
            </a:lvl1pPr>
          </a:lstStyle>
          <a:p>
            <a:pPr lvl="0"/>
            <a:r>
              <a:rPr kumimoji="1" lang="zh-CN" altLang="en-US" dirty="0"/>
              <a:t>单击此处编辑母版文本样式</a:t>
            </a:r>
            <a:endParaRPr kumimoji="1" lang="en-US" altLang="zh-CN" dirty="0"/>
          </a:p>
          <a:p>
            <a:pPr lvl="0"/>
            <a:r>
              <a:rPr kumimoji="1" lang="zh-CN" altLang="en-US" dirty="0"/>
              <a:t>根据实际内容可调整文字高低的位置</a:t>
            </a:r>
            <a:endParaRPr kumimoji="1" lang="en-US" altLang="zh-CN" dirty="0"/>
          </a:p>
          <a:p>
            <a:pPr lvl="0"/>
            <a:r>
              <a:rPr kumimoji="1" lang="zh-CN" altLang="en-US" dirty="0"/>
              <a:t>此内容上下居中对齐，可根据实际情况微调位置和字体大小</a:t>
            </a:r>
          </a:p>
        </p:txBody>
      </p:sp>
    </p:spTree>
    <p:extLst>
      <p:ext uri="{BB962C8B-B14F-4D97-AF65-F5344CB8AC3E}">
        <p14:creationId xmlns:p14="http://schemas.microsoft.com/office/powerpoint/2010/main" val="21962598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章节页版式（一级+二级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239209-2A8D-D940-8FA0-61988543E499}"/>
              </a:ext>
            </a:extLst>
          </p:cNvPr>
          <p:cNvSpPr>
            <a:spLocks noGrp="1"/>
          </p:cNvSpPr>
          <p:nvPr>
            <p:ph type="ctrTitle" hasCustomPrompt="1"/>
          </p:nvPr>
        </p:nvSpPr>
        <p:spPr>
          <a:xfrm>
            <a:off x="5273040" y="2398078"/>
            <a:ext cx="6725920" cy="548322"/>
          </a:xfrm>
          <a:prstGeom prst="rect">
            <a:avLst/>
          </a:prstGeom>
        </p:spPr>
        <p:txBody>
          <a:bodyPr anchor="t">
            <a:normAutofit/>
          </a:bodyPr>
          <a:lstStyle>
            <a:lvl1pPr algn="l">
              <a:defRPr sz="3600" b="0" i="0">
                <a:solidFill>
                  <a:schemeClr val="tx1">
                    <a:lumMod val="85000"/>
                    <a:lumOff val="15000"/>
                  </a:schemeClr>
                </a:solidFill>
                <a:latin typeface="Alibaba PuHuiTi B" pitchFamily="18" charset="-122"/>
                <a:ea typeface="Alibaba PuHuiTi B" pitchFamily="18" charset="-122"/>
                <a:cs typeface="Alibaba PuHuiTi B" pitchFamily="18" charset="-122"/>
              </a:defRPr>
            </a:lvl1pPr>
          </a:lstStyle>
          <a:p>
            <a:r>
              <a:rPr kumimoji="1" lang="zh-CN" altLang="en-US" dirty="0"/>
              <a:t>标题，右侧章节自行设置，如</a:t>
            </a:r>
            <a:r>
              <a:rPr kumimoji="1" lang="en-US" altLang="zh-CN" dirty="0"/>
              <a:t>01</a:t>
            </a:r>
            <a:endParaRPr kumimoji="1" lang="zh-CN" altLang="en-US" dirty="0"/>
          </a:p>
        </p:txBody>
      </p:sp>
      <p:sp>
        <p:nvSpPr>
          <p:cNvPr id="16" name="文本占位符 15">
            <a:extLst>
              <a:ext uri="{FF2B5EF4-FFF2-40B4-BE49-F238E27FC236}">
                <a16:creationId xmlns:a16="http://schemas.microsoft.com/office/drawing/2014/main" id="{CA56E57C-1F68-E948-87DC-0FF15A8C7DE7}"/>
              </a:ext>
            </a:extLst>
          </p:cNvPr>
          <p:cNvSpPr>
            <a:spLocks noGrp="1"/>
          </p:cNvSpPr>
          <p:nvPr>
            <p:ph type="body" idx="10" hasCustomPrompt="1"/>
          </p:nvPr>
        </p:nvSpPr>
        <p:spPr>
          <a:xfrm>
            <a:off x="5273040" y="3069272"/>
            <a:ext cx="5466080" cy="2031047"/>
          </a:xfrm>
          <a:prstGeom prst="rect">
            <a:avLst/>
          </a:prstGeom>
        </p:spPr>
        <p:txBody>
          <a:bodyPr/>
          <a:lstStyle>
            <a:lvl1pPr>
              <a:lnSpc>
                <a:spcPct val="150000"/>
              </a:lnSpc>
              <a:defRPr sz="1600" b="0" i="0">
                <a:solidFill>
                  <a:schemeClr val="tx1">
                    <a:lumMod val="65000"/>
                    <a:lumOff val="35000"/>
                  </a:schemeClr>
                </a:solidFill>
                <a:latin typeface="Alibaba PuHuiTi R" pitchFamily="18" charset="-122"/>
                <a:ea typeface="Alibaba PuHuiTi R" pitchFamily="18" charset="-122"/>
                <a:cs typeface="Alibaba PuHuiTi R" pitchFamily="18" charset="-122"/>
              </a:defRPr>
            </a:lvl1pPr>
            <a:lvl2pPr>
              <a:buNone/>
              <a:defRPr b="0" i="0">
                <a:latin typeface="Alibaba PuHuiTi R" pitchFamily="18" charset="-122"/>
                <a:ea typeface="Alibaba PuHuiTi R" pitchFamily="18" charset="-122"/>
                <a:cs typeface="Alibaba PuHuiTi R" pitchFamily="18" charset="-122"/>
              </a:defRPr>
            </a:lvl2pPr>
            <a:lvl3pPr>
              <a:defRPr b="0" i="0">
                <a:latin typeface="Alibaba PuHuiTi R" pitchFamily="18" charset="-122"/>
                <a:ea typeface="Alibaba PuHuiTi R" pitchFamily="18" charset="-122"/>
                <a:cs typeface="Alibaba PuHuiTi R" pitchFamily="18" charset="-122"/>
              </a:defRPr>
            </a:lvl3pPr>
            <a:lvl4pPr>
              <a:defRPr b="0" i="0">
                <a:latin typeface="Alibaba PuHuiTi R" pitchFamily="18" charset="-122"/>
                <a:ea typeface="Alibaba PuHuiTi R" pitchFamily="18" charset="-122"/>
                <a:cs typeface="Alibaba PuHuiTi R" pitchFamily="18" charset="-122"/>
              </a:defRPr>
            </a:lvl4pPr>
            <a:lvl5pPr>
              <a:defRPr b="0" i="0">
                <a:latin typeface="Alibaba PuHuiTi R" pitchFamily="18" charset="-122"/>
                <a:ea typeface="Alibaba PuHuiTi R" pitchFamily="18" charset="-122"/>
                <a:cs typeface="Alibaba PuHuiTi R" pitchFamily="18" charset="-122"/>
              </a:defRPr>
            </a:lvl5pPr>
          </a:lstStyle>
          <a:p>
            <a:pPr lvl="0"/>
            <a:r>
              <a:rPr kumimoji="1" lang="zh-CN" altLang="en-US" dirty="0"/>
              <a:t>输入具体主讲内容</a:t>
            </a:r>
            <a:endParaRPr kumimoji="1" lang="en-US" altLang="zh-CN" dirty="0"/>
          </a:p>
          <a:p>
            <a:pPr lvl="0"/>
            <a:r>
              <a:rPr kumimoji="1" lang="zh-CN" altLang="en-US" dirty="0"/>
              <a:t>可根据标题数量调整字体大小</a:t>
            </a:r>
          </a:p>
        </p:txBody>
      </p:sp>
      <p:sp>
        <p:nvSpPr>
          <p:cNvPr id="17" name="文本占位符 13">
            <a:extLst>
              <a:ext uri="{FF2B5EF4-FFF2-40B4-BE49-F238E27FC236}">
                <a16:creationId xmlns:a16="http://schemas.microsoft.com/office/drawing/2014/main" id="{01590D97-7CA9-B247-806A-885950A786CD}"/>
              </a:ext>
            </a:extLst>
          </p:cNvPr>
          <p:cNvSpPr>
            <a:spLocks noGrp="1"/>
          </p:cNvSpPr>
          <p:nvPr>
            <p:ph type="body" sz="quarter" idx="11" hasCustomPrompt="1"/>
          </p:nvPr>
        </p:nvSpPr>
        <p:spPr>
          <a:xfrm>
            <a:off x="3881755" y="2468880"/>
            <a:ext cx="1127125" cy="1148080"/>
          </a:xfrm>
          <a:prstGeom prst="rect">
            <a:avLst/>
          </a:prstGeom>
        </p:spPr>
        <p:txBody>
          <a:bodyPr anchor="ctr"/>
          <a:lstStyle>
            <a:lvl1pPr algn="ctr">
              <a:buNone/>
              <a:defRPr sz="4000" b="1" i="0">
                <a:solidFill>
                  <a:srgbClr val="FFFFFF"/>
                </a:solidFill>
                <a:latin typeface="Alibaba PuHuiTi B" pitchFamily="18" charset="-122"/>
                <a:ea typeface="Alibaba PuHuiTi B" pitchFamily="18" charset="-122"/>
                <a:cs typeface="Alibaba PuHuiTi B" pitchFamily="18" charset="-122"/>
              </a:defRPr>
            </a:lvl1pPr>
            <a:lvl2pPr>
              <a:buNone/>
              <a:defRPr/>
            </a:lvl2pPr>
            <a:lvl3pPr>
              <a:buNone/>
              <a:defRPr/>
            </a:lvl3pPr>
            <a:lvl4pPr>
              <a:buNone/>
              <a:defRPr/>
            </a:lvl4pPr>
            <a:lvl5pPr>
              <a:buNone/>
              <a:defRPr/>
            </a:lvl5pPr>
          </a:lstStyle>
          <a:p>
            <a:pPr lvl="0"/>
            <a:r>
              <a:rPr kumimoji="1" lang="zh-CN" altLang="en-US" dirty="0"/>
              <a:t>章</a:t>
            </a:r>
          </a:p>
        </p:txBody>
      </p:sp>
    </p:spTree>
    <p:extLst>
      <p:ext uri="{BB962C8B-B14F-4D97-AF65-F5344CB8AC3E}">
        <p14:creationId xmlns:p14="http://schemas.microsoft.com/office/powerpoint/2010/main" val="1987603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章节页版式（一级标题）">
    <p:spTree>
      <p:nvGrpSpPr>
        <p:cNvPr id="1" name=""/>
        <p:cNvGrpSpPr/>
        <p:nvPr/>
      </p:nvGrpSpPr>
      <p:grpSpPr>
        <a:xfrm>
          <a:off x="0" y="0"/>
          <a:ext cx="0" cy="0"/>
          <a:chOff x="0" y="0"/>
          <a:chExt cx="0" cy="0"/>
        </a:xfrm>
      </p:grpSpPr>
      <p:sp>
        <p:nvSpPr>
          <p:cNvPr id="12" name="标题 11">
            <a:extLst>
              <a:ext uri="{FF2B5EF4-FFF2-40B4-BE49-F238E27FC236}">
                <a16:creationId xmlns:a16="http://schemas.microsoft.com/office/drawing/2014/main" id="{ED1003EB-0D97-5849-AC50-BFB3EDAA3B2B}"/>
              </a:ext>
            </a:extLst>
          </p:cNvPr>
          <p:cNvSpPr>
            <a:spLocks noGrp="1"/>
          </p:cNvSpPr>
          <p:nvPr>
            <p:ph type="title" hasCustomPrompt="1"/>
          </p:nvPr>
        </p:nvSpPr>
        <p:spPr>
          <a:xfrm>
            <a:off x="5232400" y="2766218"/>
            <a:ext cx="6654800" cy="1325563"/>
          </a:xfrm>
          <a:prstGeom prst="rect">
            <a:avLst/>
          </a:prstGeom>
        </p:spPr>
        <p:txBody>
          <a:bodyPr/>
          <a:lstStyle>
            <a:lvl1pPr>
              <a:defRPr sz="3200" b="0" i="0">
                <a:solidFill>
                  <a:schemeClr val="tx1">
                    <a:lumMod val="85000"/>
                    <a:lumOff val="15000"/>
                  </a:schemeClr>
                </a:solidFill>
                <a:latin typeface="Alibaba PuHuiTi B" pitchFamily="18" charset="-122"/>
                <a:ea typeface="Alibaba PuHuiTi B" pitchFamily="18" charset="-122"/>
                <a:cs typeface="Alibaba PuHuiTi B" pitchFamily="18" charset="-122"/>
              </a:defRPr>
            </a:lvl1pPr>
          </a:lstStyle>
          <a:p>
            <a:r>
              <a:rPr kumimoji="1" lang="zh-CN" altLang="en-US" dirty="0"/>
              <a:t>章节标题，右侧章节数字需自行设置</a:t>
            </a:r>
          </a:p>
        </p:txBody>
      </p:sp>
      <p:sp>
        <p:nvSpPr>
          <p:cNvPr id="14" name="文本占位符 13">
            <a:extLst>
              <a:ext uri="{FF2B5EF4-FFF2-40B4-BE49-F238E27FC236}">
                <a16:creationId xmlns:a16="http://schemas.microsoft.com/office/drawing/2014/main" id="{0C8E5D29-3E75-FC46-80C9-2080D9268EBF}"/>
              </a:ext>
            </a:extLst>
          </p:cNvPr>
          <p:cNvSpPr>
            <a:spLocks noGrp="1"/>
          </p:cNvSpPr>
          <p:nvPr>
            <p:ph type="body" sz="quarter" idx="10" hasCustomPrompt="1"/>
          </p:nvPr>
        </p:nvSpPr>
        <p:spPr>
          <a:xfrm>
            <a:off x="3881755" y="2468880"/>
            <a:ext cx="1127125" cy="1148080"/>
          </a:xfrm>
          <a:prstGeom prst="rect">
            <a:avLst/>
          </a:prstGeom>
        </p:spPr>
        <p:txBody>
          <a:bodyPr anchor="ctr"/>
          <a:lstStyle>
            <a:lvl1pPr algn="ctr">
              <a:buNone/>
              <a:defRPr sz="4000" b="1" i="0">
                <a:solidFill>
                  <a:srgbClr val="FFFFFF"/>
                </a:solidFill>
                <a:latin typeface="Alibaba PuHuiTi B" pitchFamily="18" charset="-122"/>
                <a:ea typeface="Alibaba PuHuiTi B" pitchFamily="18" charset="-122"/>
                <a:cs typeface="Alibaba PuHuiTi B" pitchFamily="18" charset="-122"/>
              </a:defRPr>
            </a:lvl1pPr>
            <a:lvl2pPr>
              <a:buNone/>
              <a:defRPr/>
            </a:lvl2pPr>
            <a:lvl3pPr>
              <a:buNone/>
              <a:defRPr/>
            </a:lvl3pPr>
            <a:lvl4pPr>
              <a:buNone/>
              <a:defRPr/>
            </a:lvl4pPr>
            <a:lvl5pPr>
              <a:buNone/>
              <a:defRPr/>
            </a:lvl5pPr>
          </a:lstStyle>
          <a:p>
            <a:pPr lvl="0"/>
            <a:r>
              <a:rPr kumimoji="1" lang="zh-CN" altLang="en-US" dirty="0"/>
              <a:t>章</a:t>
            </a:r>
          </a:p>
        </p:txBody>
      </p:sp>
    </p:spTree>
    <p:extLst>
      <p:ext uri="{BB962C8B-B14F-4D97-AF65-F5344CB8AC3E}">
        <p14:creationId xmlns:p14="http://schemas.microsoft.com/office/powerpoint/2010/main" val="33153341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二级标题+正文内容（无编号）">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6C2551-88ED-4239-96A2-7F3C49A205FD}"/>
              </a:ext>
            </a:extLst>
          </p:cNvPr>
          <p:cNvSpPr>
            <a:spLocks noGrp="1"/>
          </p:cNvSpPr>
          <p:nvPr>
            <p:ph type="title" hasCustomPrompt="1"/>
          </p:nvPr>
        </p:nvSpPr>
        <p:spPr>
          <a:xfrm>
            <a:off x="710880" y="1002232"/>
            <a:ext cx="10698800" cy="517190"/>
          </a:xfrm>
          <a:prstGeom prst="rect">
            <a:avLst/>
          </a:prstGeom>
        </p:spPr>
        <p:txBody>
          <a:bodyPr anchor="ctr" anchorCtr="0"/>
          <a:lstStyle>
            <a:lvl1pPr>
              <a:defRPr lang="zh-CN" altLang="en-US" sz="2000" b="0" i="0" dirty="0">
                <a:solidFill>
                  <a:srgbClr val="AD2A26"/>
                </a:solidFill>
                <a:latin typeface="Alibaba PuHuiTi Medium" pitchFamily="18" charset="-122"/>
                <a:ea typeface="Alibaba PuHuiTi Medium" pitchFamily="18" charset="-122"/>
                <a:cs typeface="Alibaba PuHuiTi Medium" pitchFamily="18" charset="-122"/>
              </a:defRPr>
            </a:lvl1pPr>
          </a:lstStyle>
          <a:p>
            <a:pPr lvl="0"/>
            <a:r>
              <a:rPr lang="zh-CN" altLang="en-US" dirty="0"/>
              <a:t>正文一级标题</a:t>
            </a:r>
            <a:r>
              <a:rPr lang="en-US" altLang="zh-CN" dirty="0"/>
              <a:t>-</a:t>
            </a:r>
            <a:r>
              <a:rPr lang="zh-CN" altLang="en-US" dirty="0"/>
              <a:t>阿里巴巴普惠体</a:t>
            </a:r>
            <a:r>
              <a:rPr lang="en-US" altLang="zh-CN" dirty="0"/>
              <a:t>20</a:t>
            </a:r>
            <a:r>
              <a:rPr lang="zh-CN" altLang="en-US" dirty="0"/>
              <a:t>号</a:t>
            </a:r>
          </a:p>
        </p:txBody>
      </p:sp>
      <p:sp>
        <p:nvSpPr>
          <p:cNvPr id="12" name="文本占位符 11">
            <a:extLst>
              <a:ext uri="{FF2B5EF4-FFF2-40B4-BE49-F238E27FC236}">
                <a16:creationId xmlns:a16="http://schemas.microsoft.com/office/drawing/2014/main" id="{0F12D90F-BB49-421D-A9D1-C25C2A378E5A}"/>
              </a:ext>
            </a:extLst>
          </p:cNvPr>
          <p:cNvSpPr>
            <a:spLocks noGrp="1"/>
          </p:cNvSpPr>
          <p:nvPr>
            <p:ph type="body" sz="quarter" idx="11" hasCustomPrompt="1"/>
          </p:nvPr>
        </p:nvSpPr>
        <p:spPr>
          <a:xfrm>
            <a:off x="710880" y="1624204"/>
            <a:ext cx="10698800" cy="3861223"/>
          </a:xfrm>
          <a:prstGeom prst="rect">
            <a:avLst/>
          </a:prstGeom>
        </p:spPr>
        <p:txBody>
          <a:bodyPr/>
          <a:lstStyle>
            <a:lvl1pPr marL="0" indent="0">
              <a:lnSpc>
                <a:spcPct val="150000"/>
              </a:lnSpc>
              <a:buNone/>
              <a:defRPr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此为正文内容，字体不可改，阿里巴巴普惠体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p>
        </p:txBody>
      </p:sp>
    </p:spTree>
    <p:extLst>
      <p:ext uri="{BB962C8B-B14F-4D97-AF65-F5344CB8AC3E}">
        <p14:creationId xmlns:p14="http://schemas.microsoft.com/office/powerpoint/2010/main" val="1888985133"/>
      </p:ext>
    </p:extLst>
  </p:cSld>
  <p:clrMapOvr>
    <a:masterClrMapping/>
  </p:clrMapOvr>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5.xml"/><Relationship Id="rId1" Type="http://schemas.openxmlformats.org/officeDocument/2006/relationships/slideLayout" Target="../slideLayouts/slideLayout4.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theme" Target="../theme/theme3.xml"/><Relationship Id="rId1" Type="http://schemas.openxmlformats.org/officeDocument/2006/relationships/slideLayout" Target="../slideLayouts/slideLayout6.xml"/><Relationship Id="rId4" Type="http://schemas.openxmlformats.org/officeDocument/2006/relationships/image" Target="../media/image5.svg"/></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7.xml"/></Relationships>
</file>

<file path=ppt/slideMasters/_rels/slideMaster5.xml.rels><?xml version="1.0" encoding="UTF-8" standalone="yes"?>
<Relationships xmlns="http://schemas.openxmlformats.org/package/2006/relationships"><Relationship Id="rId2" Type="http://schemas.openxmlformats.org/officeDocument/2006/relationships/theme" Target="../theme/theme5.xml"/><Relationship Id="rId1" Type="http://schemas.openxmlformats.org/officeDocument/2006/relationships/slideLayout" Target="../slideLayouts/slideLayout8.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6.xml"/><Relationship Id="rId13" Type="http://schemas.openxmlformats.org/officeDocument/2006/relationships/slideLayout" Target="../slideLayouts/slideLayout21.xml"/><Relationship Id="rId18" Type="http://schemas.openxmlformats.org/officeDocument/2006/relationships/slideLayout" Target="../slideLayouts/slideLayout26.xml"/><Relationship Id="rId3" Type="http://schemas.openxmlformats.org/officeDocument/2006/relationships/slideLayout" Target="../slideLayouts/slideLayout11.xml"/><Relationship Id="rId21" Type="http://schemas.openxmlformats.org/officeDocument/2006/relationships/theme" Target="../theme/theme6.xml"/><Relationship Id="rId7" Type="http://schemas.openxmlformats.org/officeDocument/2006/relationships/slideLayout" Target="../slideLayouts/slideLayout15.xml"/><Relationship Id="rId12" Type="http://schemas.openxmlformats.org/officeDocument/2006/relationships/slideLayout" Target="../slideLayouts/slideLayout20.xml"/><Relationship Id="rId17" Type="http://schemas.openxmlformats.org/officeDocument/2006/relationships/slideLayout" Target="../slideLayouts/slideLayout25.xml"/><Relationship Id="rId2" Type="http://schemas.openxmlformats.org/officeDocument/2006/relationships/slideLayout" Target="../slideLayouts/slideLayout10.xml"/><Relationship Id="rId16" Type="http://schemas.openxmlformats.org/officeDocument/2006/relationships/slideLayout" Target="../slideLayouts/slideLayout24.xml"/><Relationship Id="rId20" Type="http://schemas.openxmlformats.org/officeDocument/2006/relationships/slideLayout" Target="../slideLayouts/slideLayout28.xml"/><Relationship Id="rId1" Type="http://schemas.openxmlformats.org/officeDocument/2006/relationships/slideLayout" Target="../slideLayouts/slideLayout9.xml"/><Relationship Id="rId6" Type="http://schemas.openxmlformats.org/officeDocument/2006/relationships/slideLayout" Target="../slideLayouts/slideLayout14.xml"/><Relationship Id="rId11" Type="http://schemas.openxmlformats.org/officeDocument/2006/relationships/slideLayout" Target="../slideLayouts/slideLayout19.xml"/><Relationship Id="rId5" Type="http://schemas.openxmlformats.org/officeDocument/2006/relationships/slideLayout" Target="../slideLayouts/slideLayout13.xml"/><Relationship Id="rId15" Type="http://schemas.openxmlformats.org/officeDocument/2006/relationships/slideLayout" Target="../slideLayouts/slideLayout23.xml"/><Relationship Id="rId10" Type="http://schemas.openxmlformats.org/officeDocument/2006/relationships/slideLayout" Target="../slideLayouts/slideLayout18.xml"/><Relationship Id="rId19" Type="http://schemas.openxmlformats.org/officeDocument/2006/relationships/slideLayout" Target="../slideLayouts/slideLayout27.xml"/><Relationship Id="rId4" Type="http://schemas.openxmlformats.org/officeDocument/2006/relationships/slideLayout" Target="../slideLayouts/slideLayout12.xml"/><Relationship Id="rId9" Type="http://schemas.openxmlformats.org/officeDocument/2006/relationships/slideLayout" Target="../slideLayouts/slideLayout17.xml"/><Relationship Id="rId14" Type="http://schemas.openxmlformats.org/officeDocument/2006/relationships/slideLayout" Target="../slideLayouts/slideLayout22.xml"/><Relationship Id="rId22" Type="http://schemas.openxmlformats.org/officeDocument/2006/relationships/image" Target="../media/image4.png"/></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theme" Target="../theme/theme7.xml"/><Relationship Id="rId1"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 name="六边形 29">
            <a:extLst>
              <a:ext uri="{FF2B5EF4-FFF2-40B4-BE49-F238E27FC236}">
                <a16:creationId xmlns:a16="http://schemas.microsoft.com/office/drawing/2014/main" id="{6F51DA0D-EA98-B14B-A35B-7EDF8DBC5804}"/>
              </a:ext>
            </a:extLst>
          </p:cNvPr>
          <p:cNvSpPr/>
          <p:nvPr userDrawn="1"/>
        </p:nvSpPr>
        <p:spPr>
          <a:xfrm rot="5400000">
            <a:off x="8672366" y="-244234"/>
            <a:ext cx="1034350" cy="1136649"/>
          </a:xfrm>
          <a:custGeom>
            <a:avLst/>
            <a:gdLst>
              <a:gd name="connsiteX0" fmla="*/ 0 w 1318512"/>
              <a:gd name="connsiteY0" fmla="*/ 568325 h 1136649"/>
              <a:gd name="connsiteX1" fmla="*/ 284162 w 1318512"/>
              <a:gd name="connsiteY1" fmla="*/ 0 h 1136649"/>
              <a:gd name="connsiteX2" fmla="*/ 1034350 w 1318512"/>
              <a:gd name="connsiteY2" fmla="*/ 0 h 1136649"/>
              <a:gd name="connsiteX3" fmla="*/ 1318512 w 1318512"/>
              <a:gd name="connsiteY3" fmla="*/ 568325 h 1136649"/>
              <a:gd name="connsiteX4" fmla="*/ 1034350 w 1318512"/>
              <a:gd name="connsiteY4" fmla="*/ 1136649 h 1136649"/>
              <a:gd name="connsiteX5" fmla="*/ 284162 w 1318512"/>
              <a:gd name="connsiteY5" fmla="*/ 1136649 h 1136649"/>
              <a:gd name="connsiteX6" fmla="*/ 0 w 1318512"/>
              <a:gd name="connsiteY6" fmla="*/ 568325 h 1136649"/>
              <a:gd name="connsiteX0" fmla="*/ 0 w 1034350"/>
              <a:gd name="connsiteY0" fmla="*/ 1136649 h 1136649"/>
              <a:gd name="connsiteX1" fmla="*/ 0 w 1034350"/>
              <a:gd name="connsiteY1" fmla="*/ 0 h 1136649"/>
              <a:gd name="connsiteX2" fmla="*/ 750188 w 1034350"/>
              <a:gd name="connsiteY2" fmla="*/ 0 h 1136649"/>
              <a:gd name="connsiteX3" fmla="*/ 1034350 w 1034350"/>
              <a:gd name="connsiteY3" fmla="*/ 568325 h 1136649"/>
              <a:gd name="connsiteX4" fmla="*/ 750188 w 1034350"/>
              <a:gd name="connsiteY4" fmla="*/ 1136649 h 1136649"/>
              <a:gd name="connsiteX5" fmla="*/ 0 w 1034350"/>
              <a:gd name="connsiteY5" fmla="*/ 1136649 h 1136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34350" h="1136649">
                <a:moveTo>
                  <a:pt x="0" y="1136649"/>
                </a:moveTo>
                <a:lnTo>
                  <a:pt x="0" y="0"/>
                </a:lnTo>
                <a:lnTo>
                  <a:pt x="750188" y="0"/>
                </a:lnTo>
                <a:lnTo>
                  <a:pt x="1034350" y="568325"/>
                </a:lnTo>
                <a:lnTo>
                  <a:pt x="750188" y="1136649"/>
                </a:lnTo>
                <a:lnTo>
                  <a:pt x="0" y="1136649"/>
                </a:lnTo>
                <a:close/>
              </a:path>
            </a:pathLst>
          </a:cu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1" name="六边形 30">
            <a:extLst>
              <a:ext uri="{FF2B5EF4-FFF2-40B4-BE49-F238E27FC236}">
                <a16:creationId xmlns:a16="http://schemas.microsoft.com/office/drawing/2014/main" id="{B0F52978-FC9E-FC46-A244-4605B31E7CC6}"/>
              </a:ext>
            </a:extLst>
          </p:cNvPr>
          <p:cNvSpPr/>
          <p:nvPr userDrawn="1"/>
        </p:nvSpPr>
        <p:spPr>
          <a:xfrm rot="5400000">
            <a:off x="9521078" y="753888"/>
            <a:ext cx="523072" cy="450925"/>
          </a:xfrm>
          <a:prstGeom prst="hexagon">
            <a:avLst/>
          </a:prstGeom>
          <a:solidFill>
            <a:srgbClr val="49504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2" name="六边形 31">
            <a:extLst>
              <a:ext uri="{FF2B5EF4-FFF2-40B4-BE49-F238E27FC236}">
                <a16:creationId xmlns:a16="http://schemas.microsoft.com/office/drawing/2014/main" id="{6677D3A6-DA28-9444-815A-4524D9FED995}"/>
              </a:ext>
            </a:extLst>
          </p:cNvPr>
          <p:cNvSpPr/>
          <p:nvPr userDrawn="1"/>
        </p:nvSpPr>
        <p:spPr>
          <a:xfrm rot="5400000">
            <a:off x="8027944" y="996957"/>
            <a:ext cx="523072" cy="450925"/>
          </a:xfrm>
          <a:prstGeom prst="hexagon">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3" name="六边形 32">
            <a:extLst>
              <a:ext uri="{FF2B5EF4-FFF2-40B4-BE49-F238E27FC236}">
                <a16:creationId xmlns:a16="http://schemas.microsoft.com/office/drawing/2014/main" id="{B3967B50-7DD6-B247-97B6-4844195F68D5}"/>
              </a:ext>
            </a:extLst>
          </p:cNvPr>
          <p:cNvSpPr/>
          <p:nvPr userDrawn="1"/>
        </p:nvSpPr>
        <p:spPr>
          <a:xfrm rot="5400000">
            <a:off x="10287577" y="140894"/>
            <a:ext cx="196767" cy="169627"/>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4" name="六边形 33">
            <a:extLst>
              <a:ext uri="{FF2B5EF4-FFF2-40B4-BE49-F238E27FC236}">
                <a16:creationId xmlns:a16="http://schemas.microsoft.com/office/drawing/2014/main" id="{4C290A33-8D65-DC47-BE12-79B4B22A299D}"/>
              </a:ext>
            </a:extLst>
          </p:cNvPr>
          <p:cNvSpPr/>
          <p:nvPr userDrawn="1"/>
        </p:nvSpPr>
        <p:spPr>
          <a:xfrm rot="5400000">
            <a:off x="3684719" y="893697"/>
            <a:ext cx="886529" cy="764250"/>
          </a:xfrm>
          <a:prstGeom prst="hexagon">
            <a:avLst/>
          </a:prstGeom>
          <a:noFill/>
          <a:ln w="9525">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5" name="六边形 34">
            <a:extLst>
              <a:ext uri="{FF2B5EF4-FFF2-40B4-BE49-F238E27FC236}">
                <a16:creationId xmlns:a16="http://schemas.microsoft.com/office/drawing/2014/main" id="{E0867641-ABCE-C84A-84A4-696E52E6543B}"/>
              </a:ext>
            </a:extLst>
          </p:cNvPr>
          <p:cNvSpPr/>
          <p:nvPr userDrawn="1"/>
        </p:nvSpPr>
        <p:spPr>
          <a:xfrm rot="5400000">
            <a:off x="11266257" y="1225116"/>
            <a:ext cx="206955" cy="178410"/>
          </a:xfrm>
          <a:prstGeom prst="hexagon">
            <a:avLst/>
          </a:prstGeom>
          <a:noFill/>
          <a:ln w="9525">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6" name="六边形 35">
            <a:extLst>
              <a:ext uri="{FF2B5EF4-FFF2-40B4-BE49-F238E27FC236}">
                <a16:creationId xmlns:a16="http://schemas.microsoft.com/office/drawing/2014/main" id="{3DC81806-A479-FD47-B1B6-A77189F32D48}"/>
              </a:ext>
            </a:extLst>
          </p:cNvPr>
          <p:cNvSpPr/>
          <p:nvPr userDrawn="1"/>
        </p:nvSpPr>
        <p:spPr>
          <a:xfrm rot="5400000">
            <a:off x="918490" y="676500"/>
            <a:ext cx="206955" cy="178410"/>
          </a:xfrm>
          <a:prstGeom prst="hexagon">
            <a:avLst/>
          </a:prstGeom>
          <a:solidFill>
            <a:srgbClr val="AD2B2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7" name="六边形 36">
            <a:extLst>
              <a:ext uri="{FF2B5EF4-FFF2-40B4-BE49-F238E27FC236}">
                <a16:creationId xmlns:a16="http://schemas.microsoft.com/office/drawing/2014/main" id="{D15987B7-89CB-8549-AEE5-ADD4AED257B7}"/>
              </a:ext>
            </a:extLst>
          </p:cNvPr>
          <p:cNvSpPr/>
          <p:nvPr userDrawn="1"/>
        </p:nvSpPr>
        <p:spPr>
          <a:xfrm rot="5400000">
            <a:off x="4564916" y="775592"/>
            <a:ext cx="369001" cy="318105"/>
          </a:xfrm>
          <a:prstGeom prst="hexagon">
            <a:avLst/>
          </a:prstGeom>
          <a:solidFill>
            <a:schemeClr val="bg1">
              <a:lumMod val="9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3" name="直线连接符 2">
            <a:extLst>
              <a:ext uri="{FF2B5EF4-FFF2-40B4-BE49-F238E27FC236}">
                <a16:creationId xmlns:a16="http://schemas.microsoft.com/office/drawing/2014/main" id="{382A540C-45FC-EB45-96D5-1EA0511DAF21}"/>
              </a:ext>
            </a:extLst>
          </p:cNvPr>
          <p:cNvCxnSpPr>
            <a:cxnSpLocks/>
          </p:cNvCxnSpPr>
          <p:nvPr userDrawn="1"/>
        </p:nvCxnSpPr>
        <p:spPr>
          <a:xfrm>
            <a:off x="9997213" y="1131213"/>
            <a:ext cx="647089" cy="39664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1" name="直线连接符 40">
            <a:extLst>
              <a:ext uri="{FF2B5EF4-FFF2-40B4-BE49-F238E27FC236}">
                <a16:creationId xmlns:a16="http://schemas.microsoft.com/office/drawing/2014/main" id="{28569DD6-18D5-5D45-BC4E-E4C2727B945C}"/>
              </a:ext>
            </a:extLst>
          </p:cNvPr>
          <p:cNvCxnSpPr>
            <a:cxnSpLocks/>
          </p:cNvCxnSpPr>
          <p:nvPr userDrawn="1"/>
        </p:nvCxnSpPr>
        <p:spPr>
          <a:xfrm>
            <a:off x="3898416" y="466240"/>
            <a:ext cx="691948" cy="36631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13" name="图片 12">
            <a:extLst>
              <a:ext uri="{FF2B5EF4-FFF2-40B4-BE49-F238E27FC236}">
                <a16:creationId xmlns:a16="http://schemas.microsoft.com/office/drawing/2014/main" id="{5D63DA79-7D60-4A42-A1B3-9BB10C9E054B}"/>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4313018" y="5296483"/>
            <a:ext cx="3565964" cy="582073"/>
          </a:xfrm>
          <a:prstGeom prst="rect">
            <a:avLst/>
          </a:prstGeom>
        </p:spPr>
      </p:pic>
    </p:spTree>
    <p:extLst>
      <p:ext uri="{BB962C8B-B14F-4D97-AF65-F5344CB8AC3E}">
        <p14:creationId xmlns:p14="http://schemas.microsoft.com/office/powerpoint/2010/main" val="4147860066"/>
      </p:ext>
    </p:extLst>
  </p:cSld>
  <p:clrMap bg1="lt1" tx1="dk1" bg2="lt2" tx2="dk2" accent1="accent1" accent2="accent2" accent3="accent3" accent4="accent4" accent5="accent5" accent6="accent6" hlink="hlink" folHlink="folHlink"/>
  <p:sldLayoutIdLst>
    <p:sldLayoutId id="2147483697" r:id="rId1"/>
    <p:sldLayoutId id="2147483718" r:id="rId2"/>
    <p:sldLayoutId id="2147483719" r:id="rId3"/>
  </p:sldLayoutIdLst>
  <p:txStyles>
    <p:titleStyle>
      <a:lvl1pPr algn="ctr" rtl="0" eaLnBrk="0" fontAlgn="base" hangingPunct="0">
        <a:spcBef>
          <a:spcPct val="0"/>
        </a:spcBef>
        <a:spcAft>
          <a:spcPct val="0"/>
        </a:spcAft>
        <a:defRPr sz="5867" kern="1200">
          <a:solidFill>
            <a:schemeClr val="tx1"/>
          </a:solidFill>
          <a:latin typeface="+mj-lt"/>
          <a:ea typeface="+mj-ea"/>
          <a:cs typeface="+mj-cs"/>
        </a:defRPr>
      </a:lvl1pPr>
      <a:lvl2pPr algn="ctr" rtl="0" eaLnBrk="0" fontAlgn="base" hangingPunct="0">
        <a:spcBef>
          <a:spcPct val="0"/>
        </a:spcBef>
        <a:spcAft>
          <a:spcPct val="0"/>
        </a:spcAft>
        <a:defRPr sz="5867">
          <a:solidFill>
            <a:schemeClr val="tx1"/>
          </a:solidFill>
          <a:latin typeface="Calibri" pitchFamily="34" charset="0"/>
          <a:ea typeface="黑体" pitchFamily="49" charset="-122"/>
        </a:defRPr>
      </a:lvl2pPr>
      <a:lvl3pPr algn="ctr" rtl="0" eaLnBrk="0" fontAlgn="base" hangingPunct="0">
        <a:spcBef>
          <a:spcPct val="0"/>
        </a:spcBef>
        <a:spcAft>
          <a:spcPct val="0"/>
        </a:spcAft>
        <a:defRPr sz="5867">
          <a:solidFill>
            <a:schemeClr val="tx1"/>
          </a:solidFill>
          <a:latin typeface="Calibri" pitchFamily="34" charset="0"/>
          <a:ea typeface="黑体" pitchFamily="49" charset="-122"/>
        </a:defRPr>
      </a:lvl3pPr>
      <a:lvl4pPr algn="ctr" rtl="0" eaLnBrk="0" fontAlgn="base" hangingPunct="0">
        <a:spcBef>
          <a:spcPct val="0"/>
        </a:spcBef>
        <a:spcAft>
          <a:spcPct val="0"/>
        </a:spcAft>
        <a:defRPr sz="5867">
          <a:solidFill>
            <a:schemeClr val="tx1"/>
          </a:solidFill>
          <a:latin typeface="Calibri" pitchFamily="34" charset="0"/>
          <a:ea typeface="黑体" pitchFamily="49" charset="-122"/>
        </a:defRPr>
      </a:lvl4pPr>
      <a:lvl5pPr algn="ctr" rtl="0" eaLnBrk="0" fontAlgn="base" hangingPunct="0">
        <a:spcBef>
          <a:spcPct val="0"/>
        </a:spcBef>
        <a:spcAft>
          <a:spcPct val="0"/>
        </a:spcAft>
        <a:defRPr sz="5867">
          <a:solidFill>
            <a:schemeClr val="tx1"/>
          </a:solidFill>
          <a:latin typeface="Calibri" pitchFamily="34" charset="0"/>
          <a:ea typeface="黑体" pitchFamily="49" charset="-122"/>
        </a:defRPr>
      </a:lvl5pPr>
      <a:lvl6pPr marL="609585" algn="ctr" rtl="0" fontAlgn="base">
        <a:spcBef>
          <a:spcPct val="0"/>
        </a:spcBef>
        <a:spcAft>
          <a:spcPct val="0"/>
        </a:spcAft>
        <a:defRPr sz="5867">
          <a:solidFill>
            <a:schemeClr val="tx1"/>
          </a:solidFill>
          <a:latin typeface="Calibri" pitchFamily="34" charset="0"/>
          <a:ea typeface="宋体" charset="-122"/>
        </a:defRPr>
      </a:lvl6pPr>
      <a:lvl7pPr marL="1219170" algn="ctr" rtl="0" fontAlgn="base">
        <a:spcBef>
          <a:spcPct val="0"/>
        </a:spcBef>
        <a:spcAft>
          <a:spcPct val="0"/>
        </a:spcAft>
        <a:defRPr sz="5867">
          <a:solidFill>
            <a:schemeClr val="tx1"/>
          </a:solidFill>
          <a:latin typeface="Calibri" pitchFamily="34" charset="0"/>
          <a:ea typeface="宋体" charset="-122"/>
        </a:defRPr>
      </a:lvl7pPr>
      <a:lvl8pPr marL="1828754" algn="ctr" rtl="0" fontAlgn="base">
        <a:spcBef>
          <a:spcPct val="0"/>
        </a:spcBef>
        <a:spcAft>
          <a:spcPct val="0"/>
        </a:spcAft>
        <a:defRPr sz="5867">
          <a:solidFill>
            <a:schemeClr val="tx1"/>
          </a:solidFill>
          <a:latin typeface="Calibri" pitchFamily="34" charset="0"/>
          <a:ea typeface="宋体" charset="-122"/>
        </a:defRPr>
      </a:lvl8pPr>
      <a:lvl9pPr marL="2438339" algn="ctr" rtl="0" fontAlgn="base">
        <a:spcBef>
          <a:spcPct val="0"/>
        </a:spcBef>
        <a:spcAft>
          <a:spcPct val="0"/>
        </a:spcAft>
        <a:defRPr sz="5867">
          <a:solidFill>
            <a:schemeClr val="tx1"/>
          </a:solidFill>
          <a:latin typeface="Calibri" pitchFamily="34" charset="0"/>
          <a:ea typeface="宋体" charset="-122"/>
        </a:defRPr>
      </a:lvl9pPr>
    </p:titleStyle>
    <p:bodyStyle>
      <a:lvl1pPr marL="457189" indent="-457189" algn="l" rtl="0" eaLnBrk="0" fontAlgn="base" hangingPunct="0">
        <a:spcBef>
          <a:spcPct val="20000"/>
        </a:spcBef>
        <a:spcAft>
          <a:spcPct val="0"/>
        </a:spcAft>
        <a:buFont typeface="Arial" panose="020B0604020202020204" pitchFamily="34" charset="0"/>
        <a:buChar char="•"/>
        <a:defRPr sz="4267" kern="1200">
          <a:solidFill>
            <a:schemeClr val="tx1"/>
          </a:solidFill>
          <a:latin typeface="+mn-lt"/>
          <a:ea typeface="+mn-ea"/>
          <a:cs typeface="+mn-cs"/>
        </a:defRPr>
      </a:lvl1pPr>
      <a:lvl2pPr marL="990575" indent="-380990" algn="l" rtl="0" eaLnBrk="0" fontAlgn="base" hangingPunct="0">
        <a:spcBef>
          <a:spcPct val="20000"/>
        </a:spcBef>
        <a:spcAft>
          <a:spcPct val="0"/>
        </a:spcAft>
        <a:buFont typeface="Arial" panose="020B0604020202020204" pitchFamily="34" charset="0"/>
        <a:buChar char="–"/>
        <a:defRPr sz="3733" kern="1200">
          <a:solidFill>
            <a:schemeClr val="tx1"/>
          </a:solidFill>
          <a:latin typeface="+mn-lt"/>
          <a:ea typeface="+mn-ea"/>
          <a:cs typeface="+mn-cs"/>
        </a:defRPr>
      </a:lvl2pPr>
      <a:lvl3pPr marL="1523962" indent="-304792"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p:bodyStyle>
    <p:otherStyle>
      <a:defPPr>
        <a:defRPr lang="zh-CN"/>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4BCEE7AE-CF55-47A2-9D29-09373E3D62B5}"/>
              </a:ext>
            </a:extLst>
          </p:cNvPr>
          <p:cNvSpPr/>
          <p:nvPr userDrawn="1"/>
        </p:nvSpPr>
        <p:spPr bwMode="auto">
          <a:xfrm>
            <a:off x="10890251" y="6786000"/>
            <a:ext cx="1301749" cy="72000"/>
          </a:xfrm>
          <a:prstGeom prst="rect">
            <a:avLst/>
          </a:prstGeom>
          <a:solidFill>
            <a:srgbClr val="49504F"/>
          </a:solidFill>
          <a:ln w="9525" cap="flat" cmpd="sng" algn="ctr">
            <a:noFill/>
            <a:prstDash val="solid"/>
            <a:round/>
            <a:headEnd type="none" w="med" len="med"/>
            <a:tailEnd type="none" w="med" len="med"/>
          </a:ln>
          <a:effectLst/>
        </p:spPr>
        <p:txBody>
          <a:bodyPr/>
          <a:lstStyle/>
          <a:p>
            <a:pPr>
              <a:buFont typeface="Arial" pitchFamily="34" charset="0"/>
              <a:buNone/>
              <a:defRPr/>
            </a:pPr>
            <a:endParaRPr lang="zh-CN" altLang="en-US" sz="2400">
              <a:latin typeface="Segoe UI" pitchFamily="34" charset="0"/>
              <a:ea typeface="微软雅黑" pitchFamily="34" charset="-122"/>
            </a:endParaRPr>
          </a:p>
        </p:txBody>
      </p:sp>
      <p:sp>
        <p:nvSpPr>
          <p:cNvPr id="22" name="矩形 22">
            <a:extLst>
              <a:ext uri="{FF2B5EF4-FFF2-40B4-BE49-F238E27FC236}">
                <a16:creationId xmlns:a16="http://schemas.microsoft.com/office/drawing/2014/main" id="{16A72991-4D35-45FC-8EF2-C9E3B4850B57}"/>
              </a:ext>
            </a:extLst>
          </p:cNvPr>
          <p:cNvSpPr>
            <a:spLocks noChangeArrowheads="1"/>
          </p:cNvSpPr>
          <p:nvPr userDrawn="1"/>
        </p:nvSpPr>
        <p:spPr bwMode="auto">
          <a:xfrm>
            <a:off x="1" y="6786000"/>
            <a:ext cx="10818284" cy="72000"/>
          </a:xfrm>
          <a:prstGeom prst="rect">
            <a:avLst/>
          </a:prstGeom>
          <a:solidFill>
            <a:srgbClr val="AD2B26"/>
          </a:solidFill>
          <a:ln>
            <a:noFill/>
          </a:ln>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a:buFont typeface="Arial" charset="0"/>
              <a:buNone/>
              <a:defRPr/>
            </a:pPr>
            <a:endParaRPr lang="zh-CN" altLang="en-US" sz="2400" dirty="0">
              <a:latin typeface="Segoe UI" pitchFamily="34" charset="0"/>
              <a:ea typeface="微软雅黑" pitchFamily="34" charset="-122"/>
            </a:endParaRPr>
          </a:p>
        </p:txBody>
      </p:sp>
      <p:grpSp>
        <p:nvGrpSpPr>
          <p:cNvPr id="5" name="组合 4">
            <a:extLst>
              <a:ext uri="{FF2B5EF4-FFF2-40B4-BE49-F238E27FC236}">
                <a16:creationId xmlns:a16="http://schemas.microsoft.com/office/drawing/2014/main" id="{3A7F5CA1-11F4-B94D-84AE-F6E3E12DEC4D}"/>
              </a:ext>
            </a:extLst>
          </p:cNvPr>
          <p:cNvGrpSpPr/>
          <p:nvPr userDrawn="1"/>
        </p:nvGrpSpPr>
        <p:grpSpPr>
          <a:xfrm>
            <a:off x="2126595" y="2260317"/>
            <a:ext cx="2280944" cy="1168683"/>
            <a:chOff x="1984355" y="1223746"/>
            <a:chExt cx="2280944" cy="1168683"/>
          </a:xfrm>
        </p:grpSpPr>
        <p:sp>
          <p:nvSpPr>
            <p:cNvPr id="20" name="文本框 19">
              <a:extLst>
                <a:ext uri="{FF2B5EF4-FFF2-40B4-BE49-F238E27FC236}">
                  <a16:creationId xmlns:a16="http://schemas.microsoft.com/office/drawing/2014/main" id="{DB73C1A2-926E-3849-92AB-BCE7B4C71DF2}"/>
                </a:ext>
              </a:extLst>
            </p:cNvPr>
            <p:cNvSpPr txBox="1"/>
            <p:nvPr/>
          </p:nvSpPr>
          <p:spPr>
            <a:xfrm>
              <a:off x="2549296" y="1223746"/>
              <a:ext cx="1245854" cy="738664"/>
            </a:xfrm>
            <a:prstGeom prst="rect">
              <a:avLst/>
            </a:prstGeom>
            <a:noFill/>
            <a:ln>
              <a:noFill/>
            </a:ln>
          </p:spPr>
          <p:txBody>
            <a:bodyPr wrap="none" rtlCol="0">
              <a:spAutoFit/>
            </a:bodyPr>
            <a:lstStyle/>
            <a:p>
              <a:pPr algn="ctr"/>
              <a:r>
                <a:rPr lang="zh-CN" altLang="en-US" sz="4200" b="1" i="0" dirty="0">
                  <a:latin typeface="Alibaba PuHuiTi B" pitchFamily="18" charset="-122"/>
                  <a:ea typeface="Alibaba PuHuiTi B" pitchFamily="18" charset="-122"/>
                  <a:cs typeface="Alibaba PuHuiTi B" pitchFamily="18" charset="-122"/>
                </a:rPr>
                <a:t>目录</a:t>
              </a:r>
            </a:p>
          </p:txBody>
        </p:sp>
        <p:sp>
          <p:nvSpPr>
            <p:cNvPr id="21" name="文本框 20">
              <a:extLst>
                <a:ext uri="{FF2B5EF4-FFF2-40B4-BE49-F238E27FC236}">
                  <a16:creationId xmlns:a16="http://schemas.microsoft.com/office/drawing/2014/main" id="{3EC96A2F-7D7A-F34F-9BE8-8ADCD2919ACB}"/>
                </a:ext>
              </a:extLst>
            </p:cNvPr>
            <p:cNvSpPr txBox="1"/>
            <p:nvPr/>
          </p:nvSpPr>
          <p:spPr>
            <a:xfrm>
              <a:off x="1984355" y="1869209"/>
              <a:ext cx="1833941" cy="523220"/>
            </a:xfrm>
            <a:prstGeom prst="rect">
              <a:avLst/>
            </a:prstGeom>
            <a:noFill/>
            <a:ln>
              <a:noFill/>
            </a:ln>
          </p:spPr>
          <p:txBody>
            <a:bodyPr wrap="square" rtlCol="0">
              <a:spAutoFit/>
            </a:bodyPr>
            <a:lstStyle/>
            <a:p>
              <a:pPr algn="ctr"/>
              <a:r>
                <a:rPr lang="en-US" altLang="zh-CN" sz="2800" dirty="0">
                  <a:solidFill>
                    <a:schemeClr val="bg1">
                      <a:lumMod val="85000"/>
                    </a:schemeClr>
                  </a:solidFill>
                  <a:latin typeface="Verdana" panose="020B0604030504040204" pitchFamily="34" charset="0"/>
                  <a:ea typeface="Verdana" panose="020B0604030504040204" pitchFamily="34" charset="0"/>
                  <a:cs typeface="阿里巴巴普惠体" panose="00020600040101010101" pitchFamily="18" charset="-122"/>
                </a:rPr>
                <a:t>Contents</a:t>
              </a:r>
              <a:endParaRPr lang="zh-CN" altLang="en-US" sz="2800" dirty="0">
                <a:solidFill>
                  <a:schemeClr val="bg1">
                    <a:lumMod val="85000"/>
                  </a:schemeClr>
                </a:solidFill>
                <a:latin typeface="Verdana" panose="020B0604030504040204" pitchFamily="34" charset="0"/>
                <a:ea typeface="阿里巴巴普惠体" panose="00020600040101010101" pitchFamily="18" charset="-122"/>
                <a:cs typeface="阿里巴巴普惠体" panose="00020600040101010101" pitchFamily="18" charset="-122"/>
              </a:endParaRPr>
            </a:p>
          </p:txBody>
        </p:sp>
        <p:cxnSp>
          <p:nvCxnSpPr>
            <p:cNvPr id="23" name="直接连接符 2">
              <a:extLst>
                <a:ext uri="{FF2B5EF4-FFF2-40B4-BE49-F238E27FC236}">
                  <a16:creationId xmlns:a16="http://schemas.microsoft.com/office/drawing/2014/main" id="{83E925B0-57FD-8B4B-8FF7-8BCD8AADEF23}"/>
                </a:ext>
              </a:extLst>
            </p:cNvPr>
            <p:cNvCxnSpPr>
              <a:cxnSpLocks/>
            </p:cNvCxnSpPr>
            <p:nvPr/>
          </p:nvCxnSpPr>
          <p:spPr>
            <a:xfrm>
              <a:off x="4265299" y="1300145"/>
              <a:ext cx="0" cy="1062261"/>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5" name="六边形 24">
              <a:extLst>
                <a:ext uri="{FF2B5EF4-FFF2-40B4-BE49-F238E27FC236}">
                  <a16:creationId xmlns:a16="http://schemas.microsoft.com/office/drawing/2014/main" id="{3EDCC472-8CF0-F84C-9270-06FAC7E8DD4D}"/>
                </a:ext>
              </a:extLst>
            </p:cNvPr>
            <p:cNvSpPr/>
            <p:nvPr/>
          </p:nvSpPr>
          <p:spPr>
            <a:xfrm rot="5400000">
              <a:off x="2142134" y="1404577"/>
              <a:ext cx="437322" cy="377002"/>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6" name="六边形 25">
              <a:extLst>
                <a:ext uri="{FF2B5EF4-FFF2-40B4-BE49-F238E27FC236}">
                  <a16:creationId xmlns:a16="http://schemas.microsoft.com/office/drawing/2014/main" id="{E8F71936-0CC4-CB4A-AF12-89754A9ADA5D}"/>
                </a:ext>
              </a:extLst>
            </p:cNvPr>
            <p:cNvSpPr/>
            <p:nvPr/>
          </p:nvSpPr>
          <p:spPr>
            <a:xfrm rot="5400000">
              <a:off x="2037082" y="1610051"/>
              <a:ext cx="246109" cy="212163"/>
            </a:xfrm>
            <a:prstGeom prst="hexagon">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Tree>
    <p:extLst>
      <p:ext uri="{BB962C8B-B14F-4D97-AF65-F5344CB8AC3E}">
        <p14:creationId xmlns:p14="http://schemas.microsoft.com/office/powerpoint/2010/main" val="759586569"/>
      </p:ext>
    </p:extLst>
  </p:cSld>
  <p:clrMap bg1="lt1" tx1="dk1" bg2="lt2" tx2="dk2" accent1="accent1" accent2="accent2" accent3="accent3" accent4="accent4" accent5="accent5" accent6="accent6" hlink="hlink" folHlink="folHlink"/>
  <p:sldLayoutIdLst>
    <p:sldLayoutId id="2147483667" r:id="rId1"/>
    <p:sldLayoutId id="2147483712" r:id="rId2"/>
  </p:sldLayoutIdLst>
  <p:txStyles>
    <p:titleStyle>
      <a:lvl1pPr algn="l" rtl="0" eaLnBrk="0" fontAlgn="base" hangingPunct="0">
        <a:spcBef>
          <a:spcPct val="0"/>
        </a:spcBef>
        <a:spcAft>
          <a:spcPct val="0"/>
        </a:spcAft>
        <a:defRPr sz="3200" b="1" kern="1200">
          <a:solidFill>
            <a:schemeClr val="tx1"/>
          </a:solidFill>
          <a:latin typeface="黑体" panose="02010609060101010101" pitchFamily="49" charset="-122"/>
          <a:ea typeface="黑体" panose="02010609060101010101" pitchFamily="49" charset="-122"/>
          <a:cs typeface="+mj-cs"/>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p:titleStyle>
    <p:bodyStyle>
      <a:lvl1pPr marL="457189" marR="0" indent="-457189" algn="l" defTabSz="914400" rtl="0" eaLnBrk="0" fontAlgn="base" latinLnBrk="0" hangingPunct="0">
        <a:lnSpc>
          <a:spcPct val="150000"/>
        </a:lnSpc>
        <a:spcBef>
          <a:spcPct val="20000"/>
        </a:spcBef>
        <a:spcAft>
          <a:spcPct val="0"/>
        </a:spcAft>
        <a:buClrTx/>
        <a:buSzTx/>
        <a:buFont typeface="Arial" panose="020B0604020202020204" pitchFamily="34" charset="0"/>
        <a:buChar char="•"/>
        <a:tabLst/>
        <a:defRPr sz="2400" b="0" i="0" kern="1200">
          <a:solidFill>
            <a:schemeClr val="tx1">
              <a:lumMod val="75000"/>
              <a:lumOff val="25000"/>
            </a:schemeClr>
          </a:solidFill>
          <a:latin typeface="Alibaba PuHuiTi R" pitchFamily="18" charset="-122"/>
          <a:ea typeface="Alibaba PuHuiTi R" pitchFamily="18" charset="-122"/>
          <a:cs typeface="Alibaba PuHuiTi R" pitchFamily="18" charset="-122"/>
        </a:defRPr>
      </a:lvl1pPr>
      <a:lvl2pPr marL="609585" indent="0" algn="l" rtl="0" eaLnBrk="0" fontAlgn="base" hangingPunct="0">
        <a:spcBef>
          <a:spcPct val="20000"/>
        </a:spcBef>
        <a:spcAft>
          <a:spcPct val="0"/>
        </a:spcAft>
        <a:buFont typeface="Arial" panose="020B0604020202020204" pitchFamily="34" charset="0"/>
        <a:buNone/>
        <a:defRPr b="1" kern="1200">
          <a:solidFill>
            <a:schemeClr val="tx1"/>
          </a:solidFill>
          <a:latin typeface="黑体" panose="02010609060101010101" pitchFamily="49" charset="-122"/>
          <a:ea typeface="黑体" panose="02010609060101010101" pitchFamily="49" charset="-122"/>
          <a:cs typeface="+mn-cs"/>
        </a:defRPr>
      </a:lvl2pPr>
      <a:lvl3pPr marL="1523962" indent="-304792" algn="l" rtl="0" eaLnBrk="0" fontAlgn="base" hangingPunct="0">
        <a:spcBef>
          <a:spcPct val="20000"/>
        </a:spcBef>
        <a:spcAft>
          <a:spcPct val="0"/>
        </a:spcAft>
        <a:buFont typeface="Arial" panose="020B0604020202020204" pitchFamily="34" charset="0"/>
        <a:buChar char="•"/>
        <a:defRPr sz="1867" b="1" kern="120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p:bodyStyle>
    <p:otherStyle>
      <a:defPPr>
        <a:defRPr lang="zh-CN"/>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椭圆 3">
            <a:extLst>
              <a:ext uri="{FF2B5EF4-FFF2-40B4-BE49-F238E27FC236}">
                <a16:creationId xmlns:a16="http://schemas.microsoft.com/office/drawing/2014/main" id="{88438130-7B30-A94E-B2AC-38EDD0B85909}"/>
              </a:ext>
            </a:extLst>
          </p:cNvPr>
          <p:cNvSpPr/>
          <p:nvPr userDrawn="1"/>
        </p:nvSpPr>
        <p:spPr>
          <a:xfrm>
            <a:off x="1285029" y="2458684"/>
            <a:ext cx="474473" cy="474473"/>
          </a:xfrm>
          <a:prstGeom prst="ellipse">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11" name="矩形 10">
            <a:extLst>
              <a:ext uri="{FF2B5EF4-FFF2-40B4-BE49-F238E27FC236}">
                <a16:creationId xmlns:a16="http://schemas.microsoft.com/office/drawing/2014/main" id="{4BCEE7AE-CF55-47A2-9D29-09373E3D62B5}"/>
              </a:ext>
            </a:extLst>
          </p:cNvPr>
          <p:cNvSpPr/>
          <p:nvPr userDrawn="1"/>
        </p:nvSpPr>
        <p:spPr bwMode="auto">
          <a:xfrm>
            <a:off x="10890251" y="6786000"/>
            <a:ext cx="1301749" cy="72000"/>
          </a:xfrm>
          <a:prstGeom prst="rect">
            <a:avLst/>
          </a:prstGeom>
          <a:solidFill>
            <a:srgbClr val="49504F"/>
          </a:solidFill>
          <a:ln w="9525" cap="flat" cmpd="sng" algn="ctr">
            <a:noFill/>
            <a:prstDash val="solid"/>
            <a:round/>
            <a:headEnd type="none" w="med" len="med"/>
            <a:tailEnd type="none" w="med" len="med"/>
          </a:ln>
          <a:effectLst/>
        </p:spPr>
        <p:txBody>
          <a:bodyPr/>
          <a:lstStyle/>
          <a:p>
            <a:pPr>
              <a:buFont typeface="Arial" pitchFamily="34" charset="0"/>
              <a:buNone/>
              <a:defRPr/>
            </a:pPr>
            <a:endParaRPr lang="zh-CN" altLang="en-US" sz="2400">
              <a:latin typeface="Segoe UI" pitchFamily="34" charset="0"/>
              <a:ea typeface="微软雅黑" pitchFamily="34" charset="-122"/>
            </a:endParaRPr>
          </a:p>
        </p:txBody>
      </p:sp>
      <p:sp>
        <p:nvSpPr>
          <p:cNvPr id="22" name="矩形 22">
            <a:extLst>
              <a:ext uri="{FF2B5EF4-FFF2-40B4-BE49-F238E27FC236}">
                <a16:creationId xmlns:a16="http://schemas.microsoft.com/office/drawing/2014/main" id="{16A72991-4D35-45FC-8EF2-C9E3B4850B57}"/>
              </a:ext>
            </a:extLst>
          </p:cNvPr>
          <p:cNvSpPr>
            <a:spLocks noChangeArrowheads="1"/>
          </p:cNvSpPr>
          <p:nvPr userDrawn="1"/>
        </p:nvSpPr>
        <p:spPr bwMode="auto">
          <a:xfrm>
            <a:off x="1" y="6786000"/>
            <a:ext cx="10818284" cy="72000"/>
          </a:xfrm>
          <a:prstGeom prst="rect">
            <a:avLst/>
          </a:prstGeom>
          <a:solidFill>
            <a:srgbClr val="AD2B26"/>
          </a:solidFill>
          <a:ln>
            <a:noFill/>
          </a:ln>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a:buFont typeface="Arial" charset="0"/>
              <a:buNone/>
              <a:defRPr/>
            </a:pPr>
            <a:endParaRPr lang="zh-CN" altLang="en-US" sz="2400" dirty="0">
              <a:latin typeface="Segoe UI" pitchFamily="34" charset="0"/>
              <a:ea typeface="微软雅黑" pitchFamily="34" charset="-122"/>
            </a:endParaRPr>
          </a:p>
        </p:txBody>
      </p:sp>
      <p:sp>
        <p:nvSpPr>
          <p:cNvPr id="20" name="文本框 19">
            <a:extLst>
              <a:ext uri="{FF2B5EF4-FFF2-40B4-BE49-F238E27FC236}">
                <a16:creationId xmlns:a16="http://schemas.microsoft.com/office/drawing/2014/main" id="{DB73C1A2-926E-3849-92AB-BCE7B4C71DF2}"/>
              </a:ext>
            </a:extLst>
          </p:cNvPr>
          <p:cNvSpPr txBox="1"/>
          <p:nvPr/>
        </p:nvSpPr>
        <p:spPr>
          <a:xfrm>
            <a:off x="1732839" y="2333175"/>
            <a:ext cx="2307042" cy="738664"/>
          </a:xfrm>
          <a:prstGeom prst="rect">
            <a:avLst/>
          </a:prstGeom>
          <a:noFill/>
          <a:ln>
            <a:noFill/>
          </a:ln>
        </p:spPr>
        <p:txBody>
          <a:bodyPr wrap="none" rtlCol="0">
            <a:spAutoFit/>
          </a:bodyPr>
          <a:lstStyle/>
          <a:p>
            <a:pPr algn="ctr"/>
            <a:r>
              <a:rPr lang="zh-CN" altLang="en-US" sz="4200" b="1" i="0" dirty="0">
                <a:latin typeface="Alibaba PuHuiTi B" pitchFamily="18" charset="-122"/>
                <a:ea typeface="Alibaba PuHuiTi B" pitchFamily="18" charset="-122"/>
                <a:cs typeface="Alibaba PuHuiTi B" pitchFamily="18" charset="-122"/>
              </a:rPr>
              <a:t>学习目标</a:t>
            </a:r>
          </a:p>
        </p:txBody>
      </p:sp>
      <p:sp>
        <p:nvSpPr>
          <p:cNvPr id="21" name="文本框 20">
            <a:extLst>
              <a:ext uri="{FF2B5EF4-FFF2-40B4-BE49-F238E27FC236}">
                <a16:creationId xmlns:a16="http://schemas.microsoft.com/office/drawing/2014/main" id="{3EC96A2F-7D7A-F34F-9BE8-8ADCD2919ACB}"/>
              </a:ext>
            </a:extLst>
          </p:cNvPr>
          <p:cNvSpPr txBox="1"/>
          <p:nvPr/>
        </p:nvSpPr>
        <p:spPr>
          <a:xfrm>
            <a:off x="702992" y="2983479"/>
            <a:ext cx="3873724" cy="415498"/>
          </a:xfrm>
          <a:prstGeom prst="rect">
            <a:avLst/>
          </a:prstGeom>
          <a:noFill/>
          <a:ln>
            <a:noFill/>
          </a:ln>
        </p:spPr>
        <p:txBody>
          <a:bodyPr wrap="square" rtlCol="0">
            <a:spAutoFit/>
          </a:bodyPr>
          <a:lstStyle/>
          <a:p>
            <a:pPr algn="ctr"/>
            <a:r>
              <a:rPr lang="en-US" altLang="zh-CN" sz="2100" dirty="0">
                <a:solidFill>
                  <a:schemeClr val="bg1">
                    <a:lumMod val="85000"/>
                  </a:schemeClr>
                </a:solidFill>
                <a:latin typeface="Verdana" panose="020B0604030504040204" pitchFamily="34" charset="0"/>
                <a:ea typeface="Verdana" panose="020B0604030504040204" pitchFamily="34" charset="0"/>
                <a:cs typeface="阿里巴巴普惠体" panose="00020600040101010101" pitchFamily="18" charset="-122"/>
              </a:rPr>
              <a:t>Learning</a:t>
            </a:r>
            <a:r>
              <a:rPr lang="zh-CN" altLang="en-US" sz="2100" dirty="0">
                <a:solidFill>
                  <a:schemeClr val="bg1">
                    <a:lumMod val="85000"/>
                  </a:schemeClr>
                </a:solidFill>
                <a:latin typeface="Verdana" panose="020B0604030504040204" pitchFamily="34" charset="0"/>
                <a:ea typeface="Verdana" panose="020B0604030504040204" pitchFamily="34" charset="0"/>
                <a:cs typeface="阿里巴巴普惠体" panose="00020600040101010101" pitchFamily="18" charset="-122"/>
              </a:rPr>
              <a:t> </a:t>
            </a:r>
            <a:r>
              <a:rPr lang="en-US" altLang="zh-CN" sz="2100" dirty="0">
                <a:solidFill>
                  <a:schemeClr val="bg1">
                    <a:lumMod val="85000"/>
                  </a:schemeClr>
                </a:solidFill>
                <a:latin typeface="Verdana" panose="020B0604030504040204" pitchFamily="34" charset="0"/>
                <a:ea typeface="Verdana" panose="020B0604030504040204" pitchFamily="34" charset="0"/>
                <a:cs typeface="阿里巴巴普惠体" panose="00020600040101010101" pitchFamily="18" charset="-122"/>
              </a:rPr>
              <a:t>Objectives</a:t>
            </a:r>
            <a:endParaRPr lang="zh-CN" altLang="en-US" sz="2100" dirty="0">
              <a:solidFill>
                <a:schemeClr val="bg1">
                  <a:lumMod val="85000"/>
                </a:schemeClr>
              </a:solidFill>
              <a:latin typeface="Verdana" panose="020B0604030504040204" pitchFamily="34" charset="0"/>
              <a:ea typeface="阿里巴巴普惠体" panose="00020600040101010101" pitchFamily="18" charset="-122"/>
              <a:cs typeface="阿里巴巴普惠体" panose="00020600040101010101" pitchFamily="18" charset="-122"/>
            </a:endParaRPr>
          </a:p>
        </p:txBody>
      </p:sp>
      <p:cxnSp>
        <p:nvCxnSpPr>
          <p:cNvPr id="23" name="直接连接符 2">
            <a:extLst>
              <a:ext uri="{FF2B5EF4-FFF2-40B4-BE49-F238E27FC236}">
                <a16:creationId xmlns:a16="http://schemas.microsoft.com/office/drawing/2014/main" id="{83E925B0-57FD-8B4B-8FF7-8BCD8AADEF23}"/>
              </a:ext>
            </a:extLst>
          </p:cNvPr>
          <p:cNvCxnSpPr>
            <a:cxnSpLocks/>
          </p:cNvCxnSpPr>
          <p:nvPr/>
        </p:nvCxnSpPr>
        <p:spPr>
          <a:xfrm>
            <a:off x="4417699" y="2336716"/>
            <a:ext cx="0" cy="1062261"/>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9" name="图形 8">
            <a:extLst>
              <a:ext uri="{FF2B5EF4-FFF2-40B4-BE49-F238E27FC236}">
                <a16:creationId xmlns:a16="http://schemas.microsoft.com/office/drawing/2014/main" id="{942E7471-620D-FA4E-A59B-D8C1A79C3F33}"/>
              </a:ext>
            </a:extLst>
          </p:cNvPr>
          <p:cNvPicPr>
            <a:picLocks noChangeAspect="1"/>
          </p:cNvPicPr>
          <p:nvPr userDrawn="1"/>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1319070" y="2491361"/>
            <a:ext cx="406390" cy="406390"/>
          </a:xfrm>
          <a:prstGeom prst="rect">
            <a:avLst/>
          </a:prstGeom>
        </p:spPr>
      </p:pic>
    </p:spTree>
    <p:extLst>
      <p:ext uri="{BB962C8B-B14F-4D97-AF65-F5344CB8AC3E}">
        <p14:creationId xmlns:p14="http://schemas.microsoft.com/office/powerpoint/2010/main" val="2014879460"/>
      </p:ext>
    </p:extLst>
  </p:cSld>
  <p:clrMap bg1="lt1" tx1="dk1" bg2="lt2" tx2="dk2" accent1="accent1" accent2="accent2" accent3="accent3" accent4="accent4" accent5="accent5" accent6="accent6" hlink="hlink" folHlink="folHlink"/>
  <p:sldLayoutIdLst>
    <p:sldLayoutId id="2147483708" r:id="rId1"/>
  </p:sldLayoutIdLst>
  <p:txStyles>
    <p:titleStyle>
      <a:lvl1pPr algn="l" rtl="0" eaLnBrk="0" fontAlgn="base" hangingPunct="0">
        <a:spcBef>
          <a:spcPct val="0"/>
        </a:spcBef>
        <a:spcAft>
          <a:spcPct val="0"/>
        </a:spcAft>
        <a:defRPr sz="3200" b="1" kern="1200">
          <a:solidFill>
            <a:schemeClr val="tx1"/>
          </a:solidFill>
          <a:latin typeface="黑体" panose="02010609060101010101" pitchFamily="49" charset="-122"/>
          <a:ea typeface="黑体" panose="02010609060101010101" pitchFamily="49" charset="-122"/>
          <a:cs typeface="+mj-cs"/>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p:titleStyle>
    <p:bodyStyle>
      <a:lvl1pPr marL="457189" marR="0" indent="-457189" algn="l" defTabSz="914400" rtl="0" eaLnBrk="0" fontAlgn="base" latinLnBrk="0" hangingPunct="0">
        <a:lnSpc>
          <a:spcPct val="150000"/>
        </a:lnSpc>
        <a:spcBef>
          <a:spcPct val="20000"/>
        </a:spcBef>
        <a:spcAft>
          <a:spcPct val="0"/>
        </a:spcAft>
        <a:buClrTx/>
        <a:buSzTx/>
        <a:buFont typeface="Arial" panose="020B0604020202020204" pitchFamily="34" charset="0"/>
        <a:buChar char="•"/>
        <a:tabLst/>
        <a:defRPr sz="2400" b="0" i="0" kern="1200">
          <a:solidFill>
            <a:schemeClr val="tx1">
              <a:lumMod val="75000"/>
              <a:lumOff val="25000"/>
            </a:schemeClr>
          </a:solidFill>
          <a:latin typeface="Alibaba PuHuiTi R" pitchFamily="18" charset="-122"/>
          <a:ea typeface="Alibaba PuHuiTi R" pitchFamily="18" charset="-122"/>
          <a:cs typeface="Alibaba PuHuiTi R" pitchFamily="18" charset="-122"/>
        </a:defRPr>
      </a:lvl1pPr>
      <a:lvl2pPr marL="609585" indent="0" algn="l" rtl="0" eaLnBrk="0" fontAlgn="base" hangingPunct="0">
        <a:spcBef>
          <a:spcPct val="20000"/>
        </a:spcBef>
        <a:spcAft>
          <a:spcPct val="0"/>
        </a:spcAft>
        <a:buFont typeface="Arial" panose="020B0604020202020204" pitchFamily="34" charset="0"/>
        <a:buNone/>
        <a:defRPr b="1" kern="1200">
          <a:solidFill>
            <a:schemeClr val="tx1"/>
          </a:solidFill>
          <a:latin typeface="黑体" panose="02010609060101010101" pitchFamily="49" charset="-122"/>
          <a:ea typeface="黑体" panose="02010609060101010101" pitchFamily="49" charset="-122"/>
          <a:cs typeface="+mn-cs"/>
        </a:defRPr>
      </a:lvl2pPr>
      <a:lvl3pPr marL="1523962" indent="-304792" algn="l" rtl="0" eaLnBrk="0" fontAlgn="base" hangingPunct="0">
        <a:spcBef>
          <a:spcPct val="20000"/>
        </a:spcBef>
        <a:spcAft>
          <a:spcPct val="0"/>
        </a:spcAft>
        <a:buFont typeface="Arial" panose="020B0604020202020204" pitchFamily="34" charset="0"/>
        <a:buChar char="•"/>
        <a:defRPr sz="1867" b="1" kern="120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p:bodyStyle>
    <p:otherStyle>
      <a:defPPr>
        <a:defRPr lang="zh-CN"/>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六边形 6">
            <a:extLst>
              <a:ext uri="{FF2B5EF4-FFF2-40B4-BE49-F238E27FC236}">
                <a16:creationId xmlns:a16="http://schemas.microsoft.com/office/drawing/2014/main" id="{91B717BE-9DF9-1B41-9DBF-CB511A9C606B}"/>
              </a:ext>
            </a:extLst>
          </p:cNvPr>
          <p:cNvSpPr/>
          <p:nvPr userDrawn="1"/>
        </p:nvSpPr>
        <p:spPr>
          <a:xfrm rot="5400000">
            <a:off x="3779834" y="2429461"/>
            <a:ext cx="1318512" cy="1136649"/>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六边形 7">
            <a:extLst>
              <a:ext uri="{FF2B5EF4-FFF2-40B4-BE49-F238E27FC236}">
                <a16:creationId xmlns:a16="http://schemas.microsoft.com/office/drawing/2014/main" id="{998722ED-C4DC-C24C-A17B-B9CA36751549}"/>
              </a:ext>
            </a:extLst>
          </p:cNvPr>
          <p:cNvSpPr/>
          <p:nvPr userDrawn="1"/>
        </p:nvSpPr>
        <p:spPr>
          <a:xfrm rot="5400000">
            <a:off x="3567036" y="3257393"/>
            <a:ext cx="429253" cy="370046"/>
          </a:xfrm>
          <a:prstGeom prst="hexagon">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557575230"/>
      </p:ext>
    </p:extLst>
  </p:cSld>
  <p:clrMap bg1="lt1" tx1="dk1" bg2="lt2" tx2="dk2" accent1="accent1" accent2="accent2" accent3="accent3" accent4="accent4" accent5="accent5" accent6="accent6" hlink="hlink" folHlink="folHlink"/>
  <p:sldLayoutIdLst>
    <p:sldLayoutId id="214748370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六边形 6">
            <a:extLst>
              <a:ext uri="{FF2B5EF4-FFF2-40B4-BE49-F238E27FC236}">
                <a16:creationId xmlns:a16="http://schemas.microsoft.com/office/drawing/2014/main" id="{D82380DF-4088-5449-BBFC-0B57E0B8F475}"/>
              </a:ext>
            </a:extLst>
          </p:cNvPr>
          <p:cNvSpPr/>
          <p:nvPr userDrawn="1"/>
        </p:nvSpPr>
        <p:spPr>
          <a:xfrm rot="5400000">
            <a:off x="3779834" y="2429461"/>
            <a:ext cx="1318512" cy="1136649"/>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六边形 10">
            <a:extLst>
              <a:ext uri="{FF2B5EF4-FFF2-40B4-BE49-F238E27FC236}">
                <a16:creationId xmlns:a16="http://schemas.microsoft.com/office/drawing/2014/main" id="{2FB8D235-9189-C14B-8111-0D705B9AA121}"/>
              </a:ext>
            </a:extLst>
          </p:cNvPr>
          <p:cNvSpPr/>
          <p:nvPr userDrawn="1"/>
        </p:nvSpPr>
        <p:spPr>
          <a:xfrm rot="5400000">
            <a:off x="3567036" y="3257393"/>
            <a:ext cx="429253" cy="370046"/>
          </a:xfrm>
          <a:prstGeom prst="hexagon">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4255265264"/>
      </p:ext>
    </p:extLst>
  </p:cSld>
  <p:clrMap bg1="lt1" tx1="dk1" bg2="lt2" tx2="dk2" accent1="accent1" accent2="accent2" accent3="accent3" accent4="accent4" accent5="accent5" accent6="accent6" hlink="hlink" folHlink="folHlink"/>
  <p:sldLayoutIdLst>
    <p:sldLayoutId id="214748369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7" name="图片 16">
            <a:extLst>
              <a:ext uri="{FF2B5EF4-FFF2-40B4-BE49-F238E27FC236}">
                <a16:creationId xmlns:a16="http://schemas.microsoft.com/office/drawing/2014/main" id="{8479B63A-0E02-2349-8BED-44C85C23E174}"/>
              </a:ext>
            </a:extLst>
          </p:cNvPr>
          <p:cNvPicPr>
            <a:picLocks noChangeAspect="1"/>
          </p:cNvPicPr>
          <p:nvPr userDrawn="1"/>
        </p:nvPicPr>
        <p:blipFill>
          <a:blip r:embed="rId22" cstate="print">
            <a:extLst>
              <a:ext uri="{28A0092B-C50C-407E-A947-70E740481C1C}">
                <a14:useLocalDpi xmlns:a14="http://schemas.microsoft.com/office/drawing/2010/main" val="0"/>
              </a:ext>
            </a:extLst>
          </a:blip>
          <a:stretch>
            <a:fillRect/>
          </a:stretch>
        </p:blipFill>
        <p:spPr>
          <a:xfrm>
            <a:off x="306083" y="162578"/>
            <a:ext cx="2031376" cy="593842"/>
          </a:xfrm>
          <a:prstGeom prst="rect">
            <a:avLst/>
          </a:prstGeom>
        </p:spPr>
      </p:pic>
      <p:sp>
        <p:nvSpPr>
          <p:cNvPr id="19" name="矩形 18">
            <a:extLst>
              <a:ext uri="{FF2B5EF4-FFF2-40B4-BE49-F238E27FC236}">
                <a16:creationId xmlns:a16="http://schemas.microsoft.com/office/drawing/2014/main" id="{EACD341D-631E-1C41-AA57-E78DF51FD162}"/>
              </a:ext>
            </a:extLst>
          </p:cNvPr>
          <p:cNvSpPr/>
          <p:nvPr userDrawn="1"/>
        </p:nvSpPr>
        <p:spPr>
          <a:xfrm>
            <a:off x="4504267" y="260138"/>
            <a:ext cx="7687727" cy="430887"/>
          </a:xfrm>
          <a:prstGeom prst="rect">
            <a:avLst/>
          </a:prstGeom>
        </p:spPr>
        <p:txBody>
          <a:bodyPr wrap="square">
            <a:spAutoFit/>
          </a:bodyPr>
          <a:lstStyle/>
          <a:p>
            <a:r>
              <a:rPr lang="zh-CN" altLang="en-US" sz="2100" dirty="0">
                <a:solidFill>
                  <a:srgbClr val="49504F"/>
                </a:solidFill>
                <a:latin typeface="华文楷体" panose="02010600040101010101" pitchFamily="2" charset="-122"/>
                <a:ea typeface="华文楷体" panose="02010600040101010101" pitchFamily="2" charset="-122"/>
                <a:cs typeface="Alibaba PuHuiTi" pitchFamily="18" charset="-122"/>
              </a:rPr>
              <a:t>多一句没有，少一句不行，用最短时间，教会最实用的技术！</a:t>
            </a:r>
          </a:p>
        </p:txBody>
      </p:sp>
      <p:sp>
        <p:nvSpPr>
          <p:cNvPr id="21" name="矩形 20">
            <a:extLst>
              <a:ext uri="{FF2B5EF4-FFF2-40B4-BE49-F238E27FC236}">
                <a16:creationId xmlns:a16="http://schemas.microsoft.com/office/drawing/2014/main" id="{FA13C4AB-ADA7-6942-8140-5DC8E0577838}"/>
              </a:ext>
            </a:extLst>
          </p:cNvPr>
          <p:cNvSpPr/>
          <p:nvPr userDrawn="1"/>
        </p:nvSpPr>
        <p:spPr>
          <a:xfrm>
            <a:off x="-52550" y="0"/>
            <a:ext cx="224790" cy="694841"/>
          </a:xfrm>
          <a:prstGeom prst="rect">
            <a:avLst/>
          </a:prstGeom>
          <a:solidFill>
            <a:srgbClr val="495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 name="矩形 21">
            <a:extLst>
              <a:ext uri="{FF2B5EF4-FFF2-40B4-BE49-F238E27FC236}">
                <a16:creationId xmlns:a16="http://schemas.microsoft.com/office/drawing/2014/main" id="{D04C7863-89B5-3040-9FC7-D2B2A900C20B}"/>
              </a:ext>
            </a:extLst>
          </p:cNvPr>
          <p:cNvSpPr/>
          <p:nvPr userDrawn="1"/>
        </p:nvSpPr>
        <p:spPr>
          <a:xfrm>
            <a:off x="-52550" y="719892"/>
            <a:ext cx="223200" cy="315311"/>
          </a:xfrm>
          <a:prstGeom prst="rect">
            <a:avLst/>
          </a:prstGeom>
          <a:solidFill>
            <a:srgbClr val="B600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3" name="矩形 22">
            <a:extLst>
              <a:ext uri="{FF2B5EF4-FFF2-40B4-BE49-F238E27FC236}">
                <a16:creationId xmlns:a16="http://schemas.microsoft.com/office/drawing/2014/main" id="{3EF68358-2C42-514C-A18F-D22A7C3B0412}"/>
              </a:ext>
            </a:extLst>
          </p:cNvPr>
          <p:cNvSpPr/>
          <p:nvPr userDrawn="1"/>
        </p:nvSpPr>
        <p:spPr>
          <a:xfrm>
            <a:off x="2567066" y="719635"/>
            <a:ext cx="7023600" cy="21600"/>
          </a:xfrm>
          <a:prstGeom prst="rect">
            <a:avLst/>
          </a:prstGeom>
          <a:solidFill>
            <a:srgbClr val="495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4" name="矩形 23">
            <a:extLst>
              <a:ext uri="{FF2B5EF4-FFF2-40B4-BE49-F238E27FC236}">
                <a16:creationId xmlns:a16="http://schemas.microsoft.com/office/drawing/2014/main" id="{D7A90E8C-99EA-674B-BE48-642DDFA26B82}"/>
              </a:ext>
            </a:extLst>
          </p:cNvPr>
          <p:cNvSpPr/>
          <p:nvPr userDrawn="1"/>
        </p:nvSpPr>
        <p:spPr>
          <a:xfrm>
            <a:off x="9481902" y="719635"/>
            <a:ext cx="2163600" cy="21600"/>
          </a:xfrm>
          <a:prstGeom prst="rect">
            <a:avLst/>
          </a:prstGeom>
          <a:solidFill>
            <a:srgbClr val="B600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 name="任意形状 24">
            <a:extLst>
              <a:ext uri="{FF2B5EF4-FFF2-40B4-BE49-F238E27FC236}">
                <a16:creationId xmlns:a16="http://schemas.microsoft.com/office/drawing/2014/main" id="{DC5CCC4C-800E-9040-97B5-C1E1BE251216}"/>
              </a:ext>
            </a:extLst>
          </p:cNvPr>
          <p:cNvSpPr/>
          <p:nvPr userDrawn="1"/>
        </p:nvSpPr>
        <p:spPr>
          <a:xfrm>
            <a:off x="9612588" y="6582369"/>
            <a:ext cx="400898" cy="208765"/>
          </a:xfrm>
          <a:custGeom>
            <a:avLst/>
            <a:gdLst>
              <a:gd name="connsiteX0" fmla="*/ 200449 w 400898"/>
              <a:gd name="connsiteY0" fmla="*/ 0 h 208765"/>
              <a:gd name="connsiteX1" fmla="*/ 400898 w 400898"/>
              <a:gd name="connsiteY1" fmla="*/ 200449 h 208765"/>
              <a:gd name="connsiteX2" fmla="*/ 392582 w 400898"/>
              <a:gd name="connsiteY2" fmla="*/ 208765 h 208765"/>
              <a:gd name="connsiteX3" fmla="*/ 8316 w 400898"/>
              <a:gd name="connsiteY3" fmla="*/ 208765 h 208765"/>
              <a:gd name="connsiteX4" fmla="*/ 0 w 400898"/>
              <a:gd name="connsiteY4" fmla="*/ 200449 h 208765"/>
              <a:gd name="connsiteX5" fmla="*/ 200449 w 400898"/>
              <a:gd name="connsiteY5" fmla="*/ 0 h 208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0898" h="208765">
                <a:moveTo>
                  <a:pt x="200449" y="0"/>
                </a:moveTo>
                <a:lnTo>
                  <a:pt x="400898" y="200449"/>
                </a:lnTo>
                <a:lnTo>
                  <a:pt x="392582" y="208765"/>
                </a:lnTo>
                <a:lnTo>
                  <a:pt x="8316" y="208765"/>
                </a:lnTo>
                <a:lnTo>
                  <a:pt x="0" y="200449"/>
                </a:lnTo>
                <a:lnTo>
                  <a:pt x="200449" y="0"/>
                </a:lnTo>
                <a:close/>
              </a:path>
            </a:pathLst>
          </a:custGeom>
          <a:solidFill>
            <a:srgbClr val="680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a:p>
        </p:txBody>
      </p:sp>
      <p:sp>
        <p:nvSpPr>
          <p:cNvPr id="26" name="矩形 22">
            <a:extLst>
              <a:ext uri="{FF2B5EF4-FFF2-40B4-BE49-F238E27FC236}">
                <a16:creationId xmlns:a16="http://schemas.microsoft.com/office/drawing/2014/main" id="{36B7D234-E207-414F-8E81-F360C01EFFF1}"/>
              </a:ext>
            </a:extLst>
          </p:cNvPr>
          <p:cNvSpPr>
            <a:spLocks noChangeArrowheads="1"/>
          </p:cNvSpPr>
          <p:nvPr userDrawn="1"/>
        </p:nvSpPr>
        <p:spPr bwMode="auto">
          <a:xfrm>
            <a:off x="-10583" y="6779344"/>
            <a:ext cx="10057936" cy="110793"/>
          </a:xfrm>
          <a:prstGeom prst="rect">
            <a:avLst/>
          </a:prstGeom>
          <a:solidFill>
            <a:srgbClr val="49504F"/>
          </a:solidFill>
          <a:ln w="9525" cap="flat" cmpd="sng" algn="ctr">
            <a:solidFill>
              <a:schemeClr val="bg1"/>
            </a:solidFill>
            <a:prstDash val="solid"/>
            <a:round/>
            <a:headEnd type="none" w="med" len="med"/>
            <a:tailEnd type="none" w="med" len="med"/>
          </a:ln>
          <a:effec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endParaRPr lang="zh-CN" altLang="en-US" sz="2400" dirty="0">
              <a:latin typeface="Segoe UI" pitchFamily="34" charset="0"/>
              <a:ea typeface="微软雅黑" pitchFamily="34" charset="-122"/>
            </a:endParaRPr>
          </a:p>
        </p:txBody>
      </p:sp>
      <p:sp>
        <p:nvSpPr>
          <p:cNvPr id="27" name="矩形 14">
            <a:extLst>
              <a:ext uri="{FF2B5EF4-FFF2-40B4-BE49-F238E27FC236}">
                <a16:creationId xmlns:a16="http://schemas.microsoft.com/office/drawing/2014/main" id="{CBF3DED2-69B0-F340-BDFB-E540327A7264}"/>
              </a:ext>
            </a:extLst>
          </p:cNvPr>
          <p:cNvSpPr/>
          <p:nvPr userDrawn="1"/>
        </p:nvSpPr>
        <p:spPr bwMode="auto">
          <a:xfrm>
            <a:off x="9813037" y="6582369"/>
            <a:ext cx="2378963" cy="307767"/>
          </a:xfrm>
          <a:custGeom>
            <a:avLst/>
            <a:gdLst>
              <a:gd name="connsiteX0" fmla="*/ 0 w 2202525"/>
              <a:gd name="connsiteY0" fmla="*/ 0 h 275631"/>
              <a:gd name="connsiteX1" fmla="*/ 2202525 w 2202525"/>
              <a:gd name="connsiteY1" fmla="*/ 0 h 275631"/>
              <a:gd name="connsiteX2" fmla="*/ 2202525 w 2202525"/>
              <a:gd name="connsiteY2" fmla="*/ 275631 h 275631"/>
              <a:gd name="connsiteX3" fmla="*/ 0 w 2202525"/>
              <a:gd name="connsiteY3" fmla="*/ 275631 h 275631"/>
              <a:gd name="connsiteX4" fmla="*/ 0 w 2202525"/>
              <a:gd name="connsiteY4" fmla="*/ 0 h 275631"/>
              <a:gd name="connsiteX0" fmla="*/ 0 w 2202525"/>
              <a:gd name="connsiteY0" fmla="*/ 0 h 275631"/>
              <a:gd name="connsiteX1" fmla="*/ 2202525 w 2202525"/>
              <a:gd name="connsiteY1" fmla="*/ 0 h 275631"/>
              <a:gd name="connsiteX2" fmla="*/ 2202525 w 2202525"/>
              <a:gd name="connsiteY2" fmla="*/ 275631 h 275631"/>
              <a:gd name="connsiteX3" fmla="*/ 104775 w 2202525"/>
              <a:gd name="connsiteY3" fmla="*/ 272456 h 275631"/>
              <a:gd name="connsiteX4" fmla="*/ 0 w 2202525"/>
              <a:gd name="connsiteY4" fmla="*/ 0 h 275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2525" h="275631">
                <a:moveTo>
                  <a:pt x="0" y="0"/>
                </a:moveTo>
                <a:lnTo>
                  <a:pt x="2202525" y="0"/>
                </a:lnTo>
                <a:lnTo>
                  <a:pt x="2202525" y="275631"/>
                </a:lnTo>
                <a:lnTo>
                  <a:pt x="104775" y="272456"/>
                </a:lnTo>
                <a:lnTo>
                  <a:pt x="0" y="0"/>
                </a:lnTo>
                <a:close/>
              </a:path>
            </a:pathLst>
          </a:custGeom>
          <a:solidFill>
            <a:srgbClr val="B60004"/>
          </a:solidFill>
          <a:ln w="9525" cap="flat" cmpd="sng" algn="ctr">
            <a:noFill/>
            <a:prstDash val="solid"/>
            <a:round/>
            <a:headEnd type="none" w="med" len="med"/>
            <a:tailEnd type="none" w="med" len="med"/>
          </a:ln>
          <a:effectLst/>
        </p:spPr>
        <p:txBody>
          <a:bodyPr/>
          <a:lstStyle/>
          <a:p>
            <a:pPr>
              <a:buFont typeface="Arial" panose="020B0604020202090204" pitchFamily="34" charset="0"/>
              <a:buNone/>
              <a:defRPr/>
            </a:pPr>
            <a:endParaRPr lang="zh-CN" altLang="en-US" sz="2400">
              <a:latin typeface="Segoe UI" pitchFamily="34" charset="0"/>
              <a:ea typeface="微软雅黑" pitchFamily="34" charset="-122"/>
            </a:endParaRPr>
          </a:p>
        </p:txBody>
      </p:sp>
      <p:sp>
        <p:nvSpPr>
          <p:cNvPr id="28" name="矩形 27">
            <a:extLst>
              <a:ext uri="{FF2B5EF4-FFF2-40B4-BE49-F238E27FC236}">
                <a16:creationId xmlns:a16="http://schemas.microsoft.com/office/drawing/2014/main" id="{B5840A94-AFCB-F14C-AC1D-7BFA5CCE05BC}"/>
              </a:ext>
            </a:extLst>
          </p:cNvPr>
          <p:cNvSpPr/>
          <p:nvPr userDrawn="1"/>
        </p:nvSpPr>
        <p:spPr>
          <a:xfrm>
            <a:off x="9950236" y="6535935"/>
            <a:ext cx="2241763" cy="338554"/>
          </a:xfrm>
          <a:prstGeom prst="rect">
            <a:avLst/>
          </a:prstGeom>
        </p:spPr>
        <p:txBody>
          <a:bodyPr wrap="square">
            <a:spAutoFit/>
          </a:bodyPr>
          <a:lstStyle/>
          <a:p>
            <a:r>
              <a:rPr lang="zh-CN" altLang="en-US" sz="1600" dirty="0">
                <a:solidFill>
                  <a:schemeClr val="bg1"/>
                </a:solidFill>
                <a:latin typeface="STKaiti" panose="02010600040101010101" pitchFamily="2" charset="-122"/>
                <a:ea typeface="STKaiti" panose="02010600040101010101" pitchFamily="2" charset="-122"/>
                <a:cs typeface="Alibaba PuHuiTi" pitchFamily="18" charset="-122"/>
              </a:rPr>
              <a:t>高级软件人才培训专家</a:t>
            </a:r>
          </a:p>
        </p:txBody>
      </p:sp>
    </p:spTree>
    <p:extLst>
      <p:ext uri="{BB962C8B-B14F-4D97-AF65-F5344CB8AC3E}">
        <p14:creationId xmlns:p14="http://schemas.microsoft.com/office/powerpoint/2010/main" val="1282442689"/>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83" r:id="rId3"/>
    <p:sldLayoutId id="2147483678" r:id="rId4"/>
    <p:sldLayoutId id="2147483679" r:id="rId5"/>
    <p:sldLayoutId id="2147483680" r:id="rId6"/>
    <p:sldLayoutId id="2147483677" r:id="rId7"/>
    <p:sldLayoutId id="2147483702" r:id="rId8"/>
    <p:sldLayoutId id="2147483703" r:id="rId9"/>
    <p:sldLayoutId id="2147483709" r:id="rId10"/>
    <p:sldLayoutId id="2147483704" r:id="rId11"/>
    <p:sldLayoutId id="2147483681" r:id="rId12"/>
    <p:sldLayoutId id="2147483693" r:id="rId13"/>
    <p:sldLayoutId id="2147483710" r:id="rId14"/>
    <p:sldLayoutId id="2147483706" r:id="rId15"/>
    <p:sldLayoutId id="2147483711" r:id="rId16"/>
    <p:sldLayoutId id="2147483713" r:id="rId17"/>
    <p:sldLayoutId id="2147483716" r:id="rId18"/>
    <p:sldLayoutId id="2147483717" r:id="rId19"/>
    <p:sldLayoutId id="2147483720" r:id="rId20"/>
  </p:sldLayoutIdLst>
  <p:txStyles>
    <p:titleStyle>
      <a:lvl1pPr algn="l" rtl="0" eaLnBrk="0" fontAlgn="base" hangingPunct="0">
        <a:spcBef>
          <a:spcPct val="0"/>
        </a:spcBef>
        <a:spcAft>
          <a:spcPct val="0"/>
        </a:spcAft>
        <a:defRPr sz="3200" b="1" kern="1200">
          <a:solidFill>
            <a:schemeClr val="tx1"/>
          </a:solidFill>
          <a:latin typeface="黑体" panose="02010609060101010101" pitchFamily="49" charset="-122"/>
          <a:ea typeface="黑体" panose="02010609060101010101" pitchFamily="49" charset="-122"/>
          <a:cs typeface="+mj-cs"/>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p:titleStyle>
    <p:bodyStyle>
      <a:lvl1pPr marL="457189" indent="-457189" algn="l" rtl="0" eaLnBrk="0" fontAlgn="base" hangingPunct="0">
        <a:spcBef>
          <a:spcPct val="20000"/>
        </a:spcBef>
        <a:spcAft>
          <a:spcPct val="0"/>
        </a:spcAft>
        <a:buFont typeface="Arial" panose="020B0604020202020204" pitchFamily="34" charset="0"/>
        <a:buChar char="•"/>
        <a:defRPr sz="4267" kern="1200">
          <a:solidFill>
            <a:schemeClr val="tx1"/>
          </a:solidFill>
          <a:latin typeface="+mn-lt"/>
          <a:ea typeface="+mn-ea"/>
          <a:cs typeface="+mn-cs"/>
        </a:defRPr>
      </a:lvl1pPr>
      <a:lvl2pPr marL="990575" indent="-38099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3962" indent="-304792" algn="l" rtl="0" eaLnBrk="0" fontAlgn="base" hangingPunct="0">
        <a:spcBef>
          <a:spcPct val="20000"/>
        </a:spcBef>
        <a:spcAft>
          <a:spcPct val="0"/>
        </a:spcAft>
        <a:buFont typeface="Arial" panose="020B0604020202020204" pitchFamily="34" charset="0"/>
        <a:buChar char="•"/>
        <a:defRPr sz="1867" b="1" kern="120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p:bodyStyle>
    <p:otherStyle>
      <a:defPPr>
        <a:defRPr lang="zh-CN"/>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87227BF9-01FA-AE4B-9DB9-E3DAB164E507}"/>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11989" y="2322246"/>
            <a:ext cx="3168023" cy="1308460"/>
          </a:xfrm>
          <a:prstGeom prst="rect">
            <a:avLst/>
          </a:prstGeom>
        </p:spPr>
      </p:pic>
    </p:spTree>
    <p:extLst>
      <p:ext uri="{BB962C8B-B14F-4D97-AF65-F5344CB8AC3E}">
        <p14:creationId xmlns:p14="http://schemas.microsoft.com/office/powerpoint/2010/main" val="770715422"/>
      </p:ext>
    </p:extLst>
  </p:cSld>
  <p:clrMap bg1="lt1" tx1="dk1" bg2="lt2" tx2="dk2" accent1="accent1" accent2="accent2" accent3="accent3" accent4="accent4" accent5="accent5" accent6="accent6" hlink="hlink" folHlink="folHlink"/>
  <p:sldLayoutIdLst>
    <p:sldLayoutId id="2147483673" r:id="rId1"/>
  </p:sldLayoutIdLst>
  <p:txStyles>
    <p:titleStyle>
      <a:lvl1pPr algn="ctr" rtl="0" eaLnBrk="0" fontAlgn="base" hangingPunct="0">
        <a:spcBef>
          <a:spcPct val="0"/>
        </a:spcBef>
        <a:spcAft>
          <a:spcPct val="0"/>
        </a:spcAft>
        <a:defRPr sz="5867" kern="1200">
          <a:solidFill>
            <a:schemeClr val="tx1"/>
          </a:solidFill>
          <a:latin typeface="+mj-lt"/>
          <a:ea typeface="+mj-ea"/>
          <a:cs typeface="+mj-cs"/>
        </a:defRPr>
      </a:lvl1pPr>
      <a:lvl2pPr algn="ctr" rtl="0" eaLnBrk="0" fontAlgn="base" hangingPunct="0">
        <a:spcBef>
          <a:spcPct val="0"/>
        </a:spcBef>
        <a:spcAft>
          <a:spcPct val="0"/>
        </a:spcAft>
        <a:defRPr sz="5867">
          <a:solidFill>
            <a:schemeClr val="tx1"/>
          </a:solidFill>
          <a:latin typeface="Calibri" pitchFamily="34" charset="0"/>
          <a:ea typeface="黑体" pitchFamily="49" charset="-122"/>
        </a:defRPr>
      </a:lvl2pPr>
      <a:lvl3pPr algn="ctr" rtl="0" eaLnBrk="0" fontAlgn="base" hangingPunct="0">
        <a:spcBef>
          <a:spcPct val="0"/>
        </a:spcBef>
        <a:spcAft>
          <a:spcPct val="0"/>
        </a:spcAft>
        <a:defRPr sz="5867">
          <a:solidFill>
            <a:schemeClr val="tx1"/>
          </a:solidFill>
          <a:latin typeface="Calibri" pitchFamily="34" charset="0"/>
          <a:ea typeface="黑体" pitchFamily="49" charset="-122"/>
        </a:defRPr>
      </a:lvl3pPr>
      <a:lvl4pPr algn="ctr" rtl="0" eaLnBrk="0" fontAlgn="base" hangingPunct="0">
        <a:spcBef>
          <a:spcPct val="0"/>
        </a:spcBef>
        <a:spcAft>
          <a:spcPct val="0"/>
        </a:spcAft>
        <a:defRPr sz="5867">
          <a:solidFill>
            <a:schemeClr val="tx1"/>
          </a:solidFill>
          <a:latin typeface="Calibri" pitchFamily="34" charset="0"/>
          <a:ea typeface="黑体" pitchFamily="49" charset="-122"/>
        </a:defRPr>
      </a:lvl4pPr>
      <a:lvl5pPr algn="ctr" rtl="0" eaLnBrk="0" fontAlgn="base" hangingPunct="0">
        <a:spcBef>
          <a:spcPct val="0"/>
        </a:spcBef>
        <a:spcAft>
          <a:spcPct val="0"/>
        </a:spcAft>
        <a:defRPr sz="5867">
          <a:solidFill>
            <a:schemeClr val="tx1"/>
          </a:solidFill>
          <a:latin typeface="Calibri" pitchFamily="34" charset="0"/>
          <a:ea typeface="黑体" pitchFamily="49" charset="-122"/>
        </a:defRPr>
      </a:lvl5pPr>
      <a:lvl6pPr marL="609585" algn="ctr" rtl="0" fontAlgn="base">
        <a:spcBef>
          <a:spcPct val="0"/>
        </a:spcBef>
        <a:spcAft>
          <a:spcPct val="0"/>
        </a:spcAft>
        <a:defRPr sz="5867">
          <a:solidFill>
            <a:schemeClr val="tx1"/>
          </a:solidFill>
          <a:latin typeface="Calibri" pitchFamily="34" charset="0"/>
          <a:ea typeface="宋体" charset="-122"/>
        </a:defRPr>
      </a:lvl6pPr>
      <a:lvl7pPr marL="1219170" algn="ctr" rtl="0" fontAlgn="base">
        <a:spcBef>
          <a:spcPct val="0"/>
        </a:spcBef>
        <a:spcAft>
          <a:spcPct val="0"/>
        </a:spcAft>
        <a:defRPr sz="5867">
          <a:solidFill>
            <a:schemeClr val="tx1"/>
          </a:solidFill>
          <a:latin typeface="Calibri" pitchFamily="34" charset="0"/>
          <a:ea typeface="宋体" charset="-122"/>
        </a:defRPr>
      </a:lvl7pPr>
      <a:lvl8pPr marL="1828754" algn="ctr" rtl="0" fontAlgn="base">
        <a:spcBef>
          <a:spcPct val="0"/>
        </a:spcBef>
        <a:spcAft>
          <a:spcPct val="0"/>
        </a:spcAft>
        <a:defRPr sz="5867">
          <a:solidFill>
            <a:schemeClr val="tx1"/>
          </a:solidFill>
          <a:latin typeface="Calibri" pitchFamily="34" charset="0"/>
          <a:ea typeface="宋体" charset="-122"/>
        </a:defRPr>
      </a:lvl8pPr>
      <a:lvl9pPr marL="2438339" algn="ctr" rtl="0" fontAlgn="base">
        <a:spcBef>
          <a:spcPct val="0"/>
        </a:spcBef>
        <a:spcAft>
          <a:spcPct val="0"/>
        </a:spcAft>
        <a:defRPr sz="5867">
          <a:solidFill>
            <a:schemeClr val="tx1"/>
          </a:solidFill>
          <a:latin typeface="Calibri" pitchFamily="34" charset="0"/>
          <a:ea typeface="宋体" charset="-122"/>
        </a:defRPr>
      </a:lvl9pPr>
    </p:titleStyle>
    <p:bodyStyle>
      <a:lvl1pPr marL="457189" indent="-457189" algn="l" rtl="0" eaLnBrk="0" fontAlgn="base" hangingPunct="0">
        <a:spcBef>
          <a:spcPct val="20000"/>
        </a:spcBef>
        <a:spcAft>
          <a:spcPct val="0"/>
        </a:spcAft>
        <a:buFont typeface="Arial" panose="020B0604020202020204" pitchFamily="34" charset="0"/>
        <a:buChar char="•"/>
        <a:defRPr sz="4267" kern="1200">
          <a:solidFill>
            <a:schemeClr val="tx1"/>
          </a:solidFill>
          <a:latin typeface="+mn-lt"/>
          <a:ea typeface="+mn-ea"/>
          <a:cs typeface="+mn-cs"/>
        </a:defRPr>
      </a:lvl1pPr>
      <a:lvl2pPr marL="990575" indent="-380990" algn="l" rtl="0" eaLnBrk="0" fontAlgn="base" hangingPunct="0">
        <a:spcBef>
          <a:spcPct val="20000"/>
        </a:spcBef>
        <a:spcAft>
          <a:spcPct val="0"/>
        </a:spcAft>
        <a:buFont typeface="Arial" panose="020B0604020202020204" pitchFamily="34" charset="0"/>
        <a:buChar char="–"/>
        <a:defRPr sz="3733" kern="1200">
          <a:solidFill>
            <a:schemeClr val="tx1"/>
          </a:solidFill>
          <a:latin typeface="+mn-lt"/>
          <a:ea typeface="+mn-ea"/>
          <a:cs typeface="+mn-cs"/>
        </a:defRPr>
      </a:lvl2pPr>
      <a:lvl3pPr marL="1523962" indent="-304792"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p:bodyStyle>
    <p:otherStyle>
      <a:defPPr>
        <a:defRPr lang="zh-CN"/>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100.xml.rels><?xml version="1.0" encoding="UTF-8" standalone="yes"?>
<Relationships xmlns="http://schemas.openxmlformats.org/package/2006/relationships"><Relationship Id="rId3" Type="http://schemas.openxmlformats.org/officeDocument/2006/relationships/hyperlink" Target="https://www.mongodb.com/try/download" TargetMode="External"/><Relationship Id="rId2" Type="http://schemas.openxmlformats.org/officeDocument/2006/relationships/notesSlide" Target="../notesSlides/notesSlide65.xml"/><Relationship Id="rId1" Type="http://schemas.openxmlformats.org/officeDocument/2006/relationships/slideLayout" Target="../slideLayouts/slideLayout11.xml"/></Relationships>
</file>

<file path=ppt/slides/_rels/slide10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6.xml"/><Relationship Id="rId1" Type="http://schemas.openxmlformats.org/officeDocument/2006/relationships/slideLayout" Target="../slideLayouts/slideLayout11.xml"/></Relationships>
</file>

<file path=ppt/slides/_rels/slide10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7.xml"/><Relationship Id="rId1" Type="http://schemas.openxmlformats.org/officeDocument/2006/relationships/slideLayout" Target="../slideLayouts/slideLayout11.xml"/><Relationship Id="rId4" Type="http://schemas.openxmlformats.org/officeDocument/2006/relationships/image" Target="../media/image25.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1.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1.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1.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1.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11.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73.xml"/><Relationship Id="rId1" Type="http://schemas.openxmlformats.org/officeDocument/2006/relationships/slideLayout" Target="../slideLayouts/slideLayout11.xml"/><Relationship Id="rId4" Type="http://schemas.openxmlformats.org/officeDocument/2006/relationships/image" Target="../media/image27.jpg"/></Relationships>
</file>

<file path=ppt/slides/_rels/slide1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4.xml"/><Relationship Id="rId1" Type="http://schemas.openxmlformats.org/officeDocument/2006/relationships/slideLayout" Target="../slideLayouts/slideLayout11.xml"/></Relationships>
</file>

<file path=ppt/slides/_rels/slide1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5.xml"/><Relationship Id="rId1" Type="http://schemas.openxmlformats.org/officeDocument/2006/relationships/slideLayout" Target="../slideLayouts/slideLayout11.xml"/><Relationship Id="rId5" Type="http://schemas.openxmlformats.org/officeDocument/2006/relationships/image" Target="../media/image30.jpeg"/><Relationship Id="rId4" Type="http://schemas.openxmlformats.org/officeDocument/2006/relationships/image" Target="../media/image29.jpg"/></Relationships>
</file>

<file path=ppt/slides/_rels/slide1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6.xml"/><Relationship Id="rId1" Type="http://schemas.openxmlformats.org/officeDocument/2006/relationships/slideLayout" Target="../slideLayouts/slideLayout11.xml"/><Relationship Id="rId5" Type="http://schemas.openxmlformats.org/officeDocument/2006/relationships/image" Target="../media/image32.jpeg"/><Relationship Id="rId4" Type="http://schemas.openxmlformats.org/officeDocument/2006/relationships/image" Target="../media/image31.jpe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16.xml.rels><?xml version="1.0" encoding="UTF-8" standalone="yes"?>
<Relationships xmlns="http://schemas.openxmlformats.org/package/2006/relationships"><Relationship Id="rId3" Type="http://schemas.openxmlformats.org/officeDocument/2006/relationships/hyperlink" Target="https://www.elastic.co/cn/downloads/elasticsearch" TargetMode="External"/><Relationship Id="rId2" Type="http://schemas.openxmlformats.org/officeDocument/2006/relationships/notesSlide" Target="../notesSlides/notesSlide77.xml"/><Relationship Id="rId1" Type="http://schemas.openxmlformats.org/officeDocument/2006/relationships/slideLayout" Target="../slideLayouts/slideLayout11.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1.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1.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1.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1.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1.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11.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11.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11.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11.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11.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11.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11.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11.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11.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11.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11.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11.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11.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11.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11.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11.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docs.spring.io/spring-boot/docs/current/reference/html/spring-boot-features.html#boot-features-external-config" TargetMode="External"/><Relationship Id="rId1" Type="http://schemas.openxmlformats.org/officeDocument/2006/relationships/slideLayout" Target="../slideLayouts/slideLayout11.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11.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11.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11.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11.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11.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11.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11.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11.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11.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11.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11.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11.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11.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11.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11.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11.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11.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11.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11.xml"/></Relationships>
</file>

<file path=ppt/slides/_rels/slide17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21.xml"/><Relationship Id="rId1" Type="http://schemas.openxmlformats.org/officeDocument/2006/relationships/slideLayout" Target="../slideLayouts/slideLayout11.xml"/></Relationships>
</file>

<file path=ppt/slides/_rels/slide17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22.xml"/><Relationship Id="rId1" Type="http://schemas.openxmlformats.org/officeDocument/2006/relationships/slideLayout" Target="../slideLayouts/slideLayout11.xml"/><Relationship Id="rId4" Type="http://schemas.openxmlformats.org/officeDocument/2006/relationships/image" Target="../media/image35.png"/></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11.xml"/></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11.xm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11.xml"/></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11.xml"/></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11.xml"/></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11.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11.xml"/></Relationships>
</file>

<file path=ppt/slides/_rels/slide185.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11.xml"/></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11.xml"/></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11.xml"/></Relationships>
</file>

<file path=ppt/slides/_rels/slide188.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11.xml"/></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11.xml"/></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11.xml"/></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11.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11.xml"/></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11.xml"/></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11.xm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11.xml"/></Relationships>
</file>

<file path=ppt/slides/_rels/slide197.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11.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99.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00.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11.xml"/></Relationships>
</file>

<file path=ppt/slides/_rels/slide201.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11.xml"/></Relationships>
</file>

<file path=ppt/slides/_rels/slide202.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11.xml"/></Relationships>
</file>

<file path=ppt/slides/_rels/slide203.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11.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05.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11.xml"/></Relationships>
</file>

<file path=ppt/slides/_rels/slide206.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11.xml"/></Relationships>
</file>

<file path=ppt/slides/_rels/slide207.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11.xml"/></Relationships>
</file>

<file path=ppt/slides/_rels/slide208.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11.xml"/></Relationships>
</file>

<file path=ppt/slides/_rels/slide209.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210.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11.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13.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11.xml"/></Relationships>
</file>

<file path=ppt/slides/_rels/slide214.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11.xml"/></Relationships>
</file>

<file path=ppt/slides/_rels/slide215.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11.xml"/></Relationships>
</file>

<file path=ppt/slides/_rels/slide216.xml.rels><?xml version="1.0" encoding="UTF-8" standalone="yes"?>
<Relationships xmlns="http://schemas.openxmlformats.org/package/2006/relationships"><Relationship Id="rId2" Type="http://schemas.openxmlformats.org/officeDocument/2006/relationships/notesSlide" Target="../notesSlides/notesSlide158.xml"/><Relationship Id="rId1" Type="http://schemas.openxmlformats.org/officeDocument/2006/relationships/slideLayout" Target="../slideLayouts/slideLayout11.xml"/></Relationships>
</file>

<file path=ppt/slides/_rels/slide217.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11.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19.xml.rels><?xml version="1.0" encoding="UTF-8" standalone="yes"?>
<Relationships xmlns="http://schemas.openxmlformats.org/package/2006/relationships"><Relationship Id="rId2" Type="http://schemas.openxmlformats.org/officeDocument/2006/relationships/notesSlide" Target="../notesSlides/notesSlide160.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220.xml.rels><?xml version="1.0" encoding="UTF-8" standalone="yes"?>
<Relationships xmlns="http://schemas.openxmlformats.org/package/2006/relationships"><Relationship Id="rId2" Type="http://schemas.openxmlformats.org/officeDocument/2006/relationships/notesSlide" Target="../notesSlides/notesSlide161.xml"/><Relationship Id="rId1" Type="http://schemas.openxmlformats.org/officeDocument/2006/relationships/slideLayout" Target="../slideLayouts/slideLayout11.xml"/></Relationships>
</file>

<file path=ppt/slides/_rels/slide221.xml.rels><?xml version="1.0" encoding="UTF-8" standalone="yes"?>
<Relationships xmlns="http://schemas.openxmlformats.org/package/2006/relationships"><Relationship Id="rId2" Type="http://schemas.openxmlformats.org/officeDocument/2006/relationships/notesSlide" Target="../notesSlides/notesSlide162.xml"/><Relationship Id="rId1" Type="http://schemas.openxmlformats.org/officeDocument/2006/relationships/slideLayout" Target="../slideLayouts/slideLayout11.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23.xml.rels><?xml version="1.0" encoding="UTF-8" standalone="yes"?>
<Relationships xmlns="http://schemas.openxmlformats.org/package/2006/relationships"><Relationship Id="rId2" Type="http://schemas.openxmlformats.org/officeDocument/2006/relationships/notesSlide" Target="../notesSlides/notesSlide163.xml"/><Relationship Id="rId1" Type="http://schemas.openxmlformats.org/officeDocument/2006/relationships/slideLayout" Target="../slideLayouts/slideLayout11.xml"/></Relationships>
</file>

<file path=ppt/slides/_rels/slide224.xml.rels><?xml version="1.0" encoding="UTF-8" standalone="yes"?>
<Relationships xmlns="http://schemas.openxmlformats.org/package/2006/relationships"><Relationship Id="rId2" Type="http://schemas.openxmlformats.org/officeDocument/2006/relationships/notesSlide" Target="../notesSlides/notesSlide164.xml"/><Relationship Id="rId1" Type="http://schemas.openxmlformats.org/officeDocument/2006/relationships/slideLayout" Target="../slideLayouts/slideLayout11.xml"/></Relationships>
</file>

<file path=ppt/slides/_rels/slide2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65.xml"/><Relationship Id="rId1" Type="http://schemas.openxmlformats.org/officeDocument/2006/relationships/slideLayout" Target="../slideLayouts/slideLayout11.xml"/></Relationships>
</file>

<file path=ppt/slides/_rels/slide226.xml.rels><?xml version="1.0" encoding="UTF-8" standalone="yes"?>
<Relationships xmlns="http://schemas.openxmlformats.org/package/2006/relationships"><Relationship Id="rId2" Type="http://schemas.openxmlformats.org/officeDocument/2006/relationships/notesSlide" Target="../notesSlides/notesSlide166.xml"/><Relationship Id="rId1" Type="http://schemas.openxmlformats.org/officeDocument/2006/relationships/slideLayout" Target="../slideLayouts/slideLayout11.xml"/></Relationships>
</file>

<file path=ppt/slides/_rels/slide227.xml.rels><?xml version="1.0" encoding="UTF-8" standalone="yes"?>
<Relationships xmlns="http://schemas.openxmlformats.org/package/2006/relationships"><Relationship Id="rId2" Type="http://schemas.openxmlformats.org/officeDocument/2006/relationships/notesSlide" Target="../notesSlides/notesSlide167.xml"/><Relationship Id="rId1" Type="http://schemas.openxmlformats.org/officeDocument/2006/relationships/slideLayout" Target="../slideLayouts/slideLayout11.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29.xml.rels><?xml version="1.0" encoding="UTF-8" standalone="yes"?>
<Relationships xmlns="http://schemas.openxmlformats.org/package/2006/relationships"><Relationship Id="rId2" Type="http://schemas.openxmlformats.org/officeDocument/2006/relationships/notesSlide" Target="../notesSlides/notesSlide168.xm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69.xml"/><Relationship Id="rId1" Type="http://schemas.openxmlformats.org/officeDocument/2006/relationships/slideLayout" Target="../slideLayouts/slideLayout11.xml"/><Relationship Id="rId4" Type="http://schemas.openxmlformats.org/officeDocument/2006/relationships/image" Target="../media/image38.png"/></Relationships>
</file>

<file path=ppt/slides/_rels/slide23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70.xml"/><Relationship Id="rId1" Type="http://schemas.openxmlformats.org/officeDocument/2006/relationships/slideLayout" Target="../slideLayouts/slideLayout11.xml"/><Relationship Id="rId4" Type="http://schemas.openxmlformats.org/officeDocument/2006/relationships/image" Target="../media/image38.png"/></Relationships>
</file>

<file path=ppt/slides/_rels/slide233.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9.jpg"/><Relationship Id="rId7" Type="http://schemas.openxmlformats.org/officeDocument/2006/relationships/image" Target="../media/image43.jpg"/><Relationship Id="rId2" Type="http://schemas.openxmlformats.org/officeDocument/2006/relationships/notesSlide" Target="../notesSlides/notesSlide171.xml"/><Relationship Id="rId1" Type="http://schemas.openxmlformats.org/officeDocument/2006/relationships/slideLayout" Target="../slideLayouts/slideLayout11.xml"/><Relationship Id="rId6" Type="http://schemas.openxmlformats.org/officeDocument/2006/relationships/image" Target="../media/image42.jpg"/><Relationship Id="rId5" Type="http://schemas.openxmlformats.org/officeDocument/2006/relationships/image" Target="../media/image41.jpg"/><Relationship Id="rId4" Type="http://schemas.openxmlformats.org/officeDocument/2006/relationships/image" Target="../media/image40.jpg"/><Relationship Id="rId9" Type="http://schemas.openxmlformats.org/officeDocument/2006/relationships/image" Target="../media/image38.png"/></Relationships>
</file>

<file path=ppt/slides/_rels/slide23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72.xml"/><Relationship Id="rId1" Type="http://schemas.openxmlformats.org/officeDocument/2006/relationships/slideLayout" Target="../slideLayouts/slideLayout11.xml"/><Relationship Id="rId4" Type="http://schemas.openxmlformats.org/officeDocument/2006/relationships/image" Target="../media/image45.png"/></Relationships>
</file>

<file path=ppt/slides/_rels/slide235.xml.rels><?xml version="1.0" encoding="UTF-8" standalone="yes"?>
<Relationships xmlns="http://schemas.openxmlformats.org/package/2006/relationships"><Relationship Id="rId2" Type="http://schemas.openxmlformats.org/officeDocument/2006/relationships/notesSlide" Target="../notesSlides/notesSlide173.xml"/><Relationship Id="rId1" Type="http://schemas.openxmlformats.org/officeDocument/2006/relationships/slideLayout" Target="../slideLayouts/slideLayout11.xml"/></Relationships>
</file>

<file path=ppt/slides/_rels/slide236.xml.rels><?xml version="1.0" encoding="UTF-8" standalone="yes"?>
<Relationships xmlns="http://schemas.openxmlformats.org/package/2006/relationships"><Relationship Id="rId2" Type="http://schemas.openxmlformats.org/officeDocument/2006/relationships/notesSlide" Target="../notesSlides/notesSlide174.xml"/><Relationship Id="rId1" Type="http://schemas.openxmlformats.org/officeDocument/2006/relationships/slideLayout" Target="../slideLayouts/slideLayout11.xml"/></Relationships>
</file>

<file path=ppt/slides/_rels/slide237.xml.rels><?xml version="1.0" encoding="UTF-8" standalone="yes"?>
<Relationships xmlns="http://schemas.openxmlformats.org/package/2006/relationships"><Relationship Id="rId2" Type="http://schemas.openxmlformats.org/officeDocument/2006/relationships/notesSlide" Target="../notesSlides/notesSlide175.xml"/><Relationship Id="rId1" Type="http://schemas.openxmlformats.org/officeDocument/2006/relationships/slideLayout" Target="../slideLayouts/slideLayout11.xml"/></Relationships>
</file>

<file path=ppt/slides/_rels/slide238.xml.rels><?xml version="1.0" encoding="UTF-8" standalone="yes"?>
<Relationships xmlns="http://schemas.openxmlformats.org/package/2006/relationships"><Relationship Id="rId2" Type="http://schemas.openxmlformats.org/officeDocument/2006/relationships/notesSlide" Target="../notesSlides/notesSlide176.xml"/><Relationship Id="rId1" Type="http://schemas.openxmlformats.org/officeDocument/2006/relationships/slideLayout" Target="../slideLayouts/slideLayout11.xml"/></Relationships>
</file>

<file path=ppt/slides/_rels/slide239.xml.rels><?xml version="1.0" encoding="UTF-8" standalone="yes"?>
<Relationships xmlns="http://schemas.openxmlformats.org/package/2006/relationships"><Relationship Id="rId2" Type="http://schemas.openxmlformats.org/officeDocument/2006/relationships/notesSlide" Target="../notesSlides/notesSlide177.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240.xml.rels><?xml version="1.0" encoding="UTF-8" standalone="yes"?>
<Relationships xmlns="http://schemas.openxmlformats.org/package/2006/relationships"><Relationship Id="rId2" Type="http://schemas.openxmlformats.org/officeDocument/2006/relationships/notesSlide" Target="../notesSlides/notesSlide178.xml"/><Relationship Id="rId1" Type="http://schemas.openxmlformats.org/officeDocument/2006/relationships/slideLayout" Target="../slideLayouts/slideLayout11.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42.xml.rels><?xml version="1.0" encoding="UTF-8" standalone="yes"?>
<Relationships xmlns="http://schemas.openxmlformats.org/package/2006/relationships"><Relationship Id="rId2" Type="http://schemas.openxmlformats.org/officeDocument/2006/relationships/notesSlide" Target="../notesSlides/notesSlide179.xml"/><Relationship Id="rId1" Type="http://schemas.openxmlformats.org/officeDocument/2006/relationships/slideLayout" Target="../slideLayouts/slideLayout11.xml"/></Relationships>
</file>

<file path=ppt/slides/_rels/slide243.xml.rels><?xml version="1.0" encoding="UTF-8" standalone="yes"?>
<Relationships xmlns="http://schemas.openxmlformats.org/package/2006/relationships"><Relationship Id="rId2" Type="http://schemas.openxmlformats.org/officeDocument/2006/relationships/notesSlide" Target="../notesSlides/notesSlide180.xml"/><Relationship Id="rId1" Type="http://schemas.openxmlformats.org/officeDocument/2006/relationships/slideLayout" Target="../slideLayouts/slideLayout11.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45.xml.rels><?xml version="1.0" encoding="UTF-8" standalone="yes"?>
<Relationships xmlns="http://schemas.openxmlformats.org/package/2006/relationships"><Relationship Id="rId3" Type="http://schemas.openxmlformats.org/officeDocument/2006/relationships/hyperlink" Target="https://activemq.apache.org/components/classic/download/" TargetMode="External"/><Relationship Id="rId2" Type="http://schemas.openxmlformats.org/officeDocument/2006/relationships/notesSlide" Target="../notesSlides/notesSlide181.xml"/><Relationship Id="rId1" Type="http://schemas.openxmlformats.org/officeDocument/2006/relationships/slideLayout" Target="../slideLayouts/slideLayout11.xml"/></Relationships>
</file>

<file path=ppt/slides/_rels/slide246.xml.rels><?xml version="1.0" encoding="UTF-8" standalone="yes"?>
<Relationships xmlns="http://schemas.openxmlformats.org/package/2006/relationships"><Relationship Id="rId2" Type="http://schemas.openxmlformats.org/officeDocument/2006/relationships/notesSlide" Target="../notesSlides/notesSlide182.xml"/><Relationship Id="rId1" Type="http://schemas.openxmlformats.org/officeDocument/2006/relationships/slideLayout" Target="../slideLayouts/slideLayout11.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48.xml.rels><?xml version="1.0" encoding="UTF-8" standalone="yes"?>
<Relationships xmlns="http://schemas.openxmlformats.org/package/2006/relationships"><Relationship Id="rId2" Type="http://schemas.openxmlformats.org/officeDocument/2006/relationships/notesSlide" Target="../notesSlides/notesSlide183.xml"/><Relationship Id="rId1" Type="http://schemas.openxmlformats.org/officeDocument/2006/relationships/slideLayout" Target="../slideLayouts/slideLayout11.xml"/></Relationships>
</file>

<file path=ppt/slides/_rels/slide249.xml.rels><?xml version="1.0" encoding="UTF-8" standalone="yes"?>
<Relationships xmlns="http://schemas.openxmlformats.org/package/2006/relationships"><Relationship Id="rId2" Type="http://schemas.openxmlformats.org/officeDocument/2006/relationships/notesSlide" Target="../notesSlides/notesSlide184.xml"/><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250.xml.rels><?xml version="1.0" encoding="UTF-8" standalone="yes"?>
<Relationships xmlns="http://schemas.openxmlformats.org/package/2006/relationships"><Relationship Id="rId2" Type="http://schemas.openxmlformats.org/officeDocument/2006/relationships/notesSlide" Target="../notesSlides/notesSlide185.xml"/><Relationship Id="rId1" Type="http://schemas.openxmlformats.org/officeDocument/2006/relationships/slideLayout" Target="../slideLayouts/slideLayout11.xml"/></Relationships>
</file>

<file path=ppt/slides/_rels/slide251.xml.rels><?xml version="1.0" encoding="UTF-8" standalone="yes"?>
<Relationships xmlns="http://schemas.openxmlformats.org/package/2006/relationships"><Relationship Id="rId2" Type="http://schemas.openxmlformats.org/officeDocument/2006/relationships/notesSlide" Target="../notesSlides/notesSlide186.xml"/><Relationship Id="rId1" Type="http://schemas.openxmlformats.org/officeDocument/2006/relationships/slideLayout" Target="../slideLayouts/slideLayout11.xml"/></Relationships>
</file>

<file path=ppt/slides/_rels/slide252.xml.rels><?xml version="1.0" encoding="UTF-8" standalone="yes"?>
<Relationships xmlns="http://schemas.openxmlformats.org/package/2006/relationships"><Relationship Id="rId2" Type="http://schemas.openxmlformats.org/officeDocument/2006/relationships/notesSlide" Target="../notesSlides/notesSlide187.xml"/><Relationship Id="rId1" Type="http://schemas.openxmlformats.org/officeDocument/2006/relationships/slideLayout" Target="../slideLayouts/slideLayout11.xml"/></Relationships>
</file>

<file path=ppt/slides/_rels/slide253.xml.rels><?xml version="1.0" encoding="UTF-8" standalone="yes"?>
<Relationships xmlns="http://schemas.openxmlformats.org/package/2006/relationships"><Relationship Id="rId2" Type="http://schemas.openxmlformats.org/officeDocument/2006/relationships/notesSlide" Target="../notesSlides/notesSlide188.xml"/><Relationship Id="rId1" Type="http://schemas.openxmlformats.org/officeDocument/2006/relationships/slideLayout" Target="../slideLayouts/slideLayout11.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55.xml.rels><?xml version="1.0" encoding="UTF-8" standalone="yes"?>
<Relationships xmlns="http://schemas.openxmlformats.org/package/2006/relationships"><Relationship Id="rId3" Type="http://schemas.openxmlformats.org/officeDocument/2006/relationships/hyperlink" Target="https://www.erlang.org/downloads" TargetMode="External"/><Relationship Id="rId2" Type="http://schemas.openxmlformats.org/officeDocument/2006/relationships/notesSlide" Target="../notesSlides/notesSlide189.xml"/><Relationship Id="rId1" Type="http://schemas.openxmlformats.org/officeDocument/2006/relationships/slideLayout" Target="../slideLayouts/slideLayout11.xml"/><Relationship Id="rId4" Type="http://schemas.openxmlformats.org/officeDocument/2006/relationships/image" Target="../media/image46.png"/></Relationships>
</file>

<file path=ppt/slides/_rels/slide256.xml.rels><?xml version="1.0" encoding="UTF-8" standalone="yes"?>
<Relationships xmlns="http://schemas.openxmlformats.org/package/2006/relationships"><Relationship Id="rId3" Type="http://schemas.openxmlformats.org/officeDocument/2006/relationships/hyperlink" Target="https://rabbitmq.com/install-windows.html" TargetMode="External"/><Relationship Id="rId2" Type="http://schemas.openxmlformats.org/officeDocument/2006/relationships/notesSlide" Target="../notesSlides/notesSlide190.xml"/><Relationship Id="rId1" Type="http://schemas.openxmlformats.org/officeDocument/2006/relationships/slideLayout" Target="../slideLayouts/slideLayout11.xml"/></Relationships>
</file>

<file path=ppt/slides/_rels/slide257.xml.rels><?xml version="1.0" encoding="UTF-8" standalone="yes"?>
<Relationships xmlns="http://schemas.openxmlformats.org/package/2006/relationships"><Relationship Id="rId2" Type="http://schemas.openxmlformats.org/officeDocument/2006/relationships/notesSlide" Target="../notesSlides/notesSlide191.xml"/><Relationship Id="rId1" Type="http://schemas.openxmlformats.org/officeDocument/2006/relationships/slideLayout" Target="../slideLayouts/slideLayout11.xml"/></Relationships>
</file>

<file path=ppt/slides/_rels/slide258.xml.rels><?xml version="1.0" encoding="UTF-8" standalone="yes"?>
<Relationships xmlns="http://schemas.openxmlformats.org/package/2006/relationships"><Relationship Id="rId2" Type="http://schemas.openxmlformats.org/officeDocument/2006/relationships/notesSlide" Target="../notesSlides/notesSlide192.xml"/><Relationship Id="rId1" Type="http://schemas.openxmlformats.org/officeDocument/2006/relationships/slideLayout" Target="../slideLayouts/slideLayout11.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193.xml"/><Relationship Id="rId1" Type="http://schemas.openxmlformats.org/officeDocument/2006/relationships/slideLayout" Target="../slideLayouts/slideLayout11.xml"/></Relationships>
</file>

<file path=ppt/slides/_rels/slide261.xml.rels><?xml version="1.0" encoding="UTF-8" standalone="yes"?>
<Relationships xmlns="http://schemas.openxmlformats.org/package/2006/relationships"><Relationship Id="rId2" Type="http://schemas.openxmlformats.org/officeDocument/2006/relationships/notesSlide" Target="../notesSlides/notesSlide194.xml"/><Relationship Id="rId1" Type="http://schemas.openxmlformats.org/officeDocument/2006/relationships/slideLayout" Target="../slideLayouts/slideLayout11.xml"/></Relationships>
</file>

<file path=ppt/slides/_rels/slide262.xml.rels><?xml version="1.0" encoding="UTF-8" standalone="yes"?>
<Relationships xmlns="http://schemas.openxmlformats.org/package/2006/relationships"><Relationship Id="rId2" Type="http://schemas.openxmlformats.org/officeDocument/2006/relationships/notesSlide" Target="../notesSlides/notesSlide195.xml"/><Relationship Id="rId1" Type="http://schemas.openxmlformats.org/officeDocument/2006/relationships/slideLayout" Target="../slideLayouts/slideLayout11.xml"/></Relationships>
</file>

<file path=ppt/slides/_rels/slide263.xml.rels><?xml version="1.0" encoding="UTF-8" standalone="yes"?>
<Relationships xmlns="http://schemas.openxmlformats.org/package/2006/relationships"><Relationship Id="rId2" Type="http://schemas.openxmlformats.org/officeDocument/2006/relationships/notesSlide" Target="../notesSlides/notesSlide196.xml"/><Relationship Id="rId1" Type="http://schemas.openxmlformats.org/officeDocument/2006/relationships/slideLayout" Target="../slideLayouts/slideLayout11.xml"/></Relationships>
</file>

<file path=ppt/slides/_rels/slide264.xml.rels><?xml version="1.0" encoding="UTF-8" standalone="yes"?>
<Relationships xmlns="http://schemas.openxmlformats.org/package/2006/relationships"><Relationship Id="rId2" Type="http://schemas.openxmlformats.org/officeDocument/2006/relationships/notesSlide" Target="../notesSlides/notesSlide197.xml"/><Relationship Id="rId1" Type="http://schemas.openxmlformats.org/officeDocument/2006/relationships/slideLayout" Target="../slideLayouts/slideLayout11.xml"/></Relationships>
</file>

<file path=ppt/slides/_rels/slide265.xml.rels><?xml version="1.0" encoding="UTF-8" standalone="yes"?>
<Relationships xmlns="http://schemas.openxmlformats.org/package/2006/relationships"><Relationship Id="rId2" Type="http://schemas.openxmlformats.org/officeDocument/2006/relationships/notesSlide" Target="../notesSlides/notesSlide198.xml"/><Relationship Id="rId1" Type="http://schemas.openxmlformats.org/officeDocument/2006/relationships/slideLayout" Target="../slideLayouts/slideLayout11.xml"/></Relationships>
</file>

<file path=ppt/slides/_rels/slide266.xml.rels><?xml version="1.0" encoding="UTF-8" standalone="yes"?>
<Relationships xmlns="http://schemas.openxmlformats.org/package/2006/relationships"><Relationship Id="rId2" Type="http://schemas.openxmlformats.org/officeDocument/2006/relationships/notesSlide" Target="../notesSlides/notesSlide199.xml"/><Relationship Id="rId1" Type="http://schemas.openxmlformats.org/officeDocument/2006/relationships/slideLayout" Target="../slideLayouts/slideLayout11.xml"/></Relationships>
</file>

<file path=ppt/slides/_rels/slide267.xml.rels><?xml version="1.0" encoding="UTF-8" standalone="yes"?>
<Relationships xmlns="http://schemas.openxmlformats.org/package/2006/relationships"><Relationship Id="rId2" Type="http://schemas.openxmlformats.org/officeDocument/2006/relationships/notesSlide" Target="../notesSlides/notesSlide200.xml"/><Relationship Id="rId1" Type="http://schemas.openxmlformats.org/officeDocument/2006/relationships/slideLayout" Target="../slideLayouts/slideLayout11.xml"/></Relationships>
</file>

<file path=ppt/slides/_rels/slide268.xml.rels><?xml version="1.0" encoding="UTF-8" standalone="yes"?>
<Relationships xmlns="http://schemas.openxmlformats.org/package/2006/relationships"><Relationship Id="rId2" Type="http://schemas.openxmlformats.org/officeDocument/2006/relationships/notesSlide" Target="../notesSlides/notesSlide201.xml"/><Relationship Id="rId1" Type="http://schemas.openxmlformats.org/officeDocument/2006/relationships/slideLayout" Target="../slideLayouts/slideLayout11.xml"/></Relationships>
</file>

<file path=ppt/slides/_rels/slide269.xml.rels><?xml version="1.0" encoding="UTF-8" standalone="yes"?>
<Relationships xmlns="http://schemas.openxmlformats.org/package/2006/relationships"><Relationship Id="rId2" Type="http://schemas.openxmlformats.org/officeDocument/2006/relationships/notesSlide" Target="../notesSlides/notesSlide202.xml"/><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71.xml.rels><?xml version="1.0" encoding="UTF-8" standalone="yes"?>
<Relationships xmlns="http://schemas.openxmlformats.org/package/2006/relationships"><Relationship Id="rId2" Type="http://schemas.openxmlformats.org/officeDocument/2006/relationships/notesSlide" Target="../notesSlides/notesSlide203.xml"/><Relationship Id="rId1" Type="http://schemas.openxmlformats.org/officeDocument/2006/relationships/slideLayout" Target="../slideLayouts/slideLayout11.xml"/></Relationships>
</file>

<file path=ppt/slides/_rels/slide272.xml.rels><?xml version="1.0" encoding="UTF-8" standalone="yes"?>
<Relationships xmlns="http://schemas.openxmlformats.org/package/2006/relationships"><Relationship Id="rId2" Type="http://schemas.openxmlformats.org/officeDocument/2006/relationships/notesSlide" Target="../notesSlides/notesSlide204.xml"/><Relationship Id="rId1" Type="http://schemas.openxmlformats.org/officeDocument/2006/relationships/slideLayout" Target="../slideLayouts/slideLayout11.xml"/></Relationships>
</file>

<file path=ppt/slides/_rels/slide273.xml.rels><?xml version="1.0" encoding="UTF-8" standalone="yes"?>
<Relationships xmlns="http://schemas.openxmlformats.org/package/2006/relationships"><Relationship Id="rId2" Type="http://schemas.openxmlformats.org/officeDocument/2006/relationships/notesSlide" Target="../notesSlides/notesSlide205.xml"/><Relationship Id="rId1" Type="http://schemas.openxmlformats.org/officeDocument/2006/relationships/slideLayout" Target="../slideLayouts/slideLayout11.xml"/></Relationships>
</file>

<file path=ppt/slides/_rels/slide274.xml.rels><?xml version="1.0" encoding="UTF-8" standalone="yes"?>
<Relationships xmlns="http://schemas.openxmlformats.org/package/2006/relationships"><Relationship Id="rId2" Type="http://schemas.openxmlformats.org/officeDocument/2006/relationships/notesSlide" Target="../notesSlides/notesSlide206.xml"/><Relationship Id="rId1" Type="http://schemas.openxmlformats.org/officeDocument/2006/relationships/slideLayout" Target="../slideLayouts/slideLayout11.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76.xml.rels><?xml version="1.0" encoding="UTF-8" standalone="yes"?>
<Relationships xmlns="http://schemas.openxmlformats.org/package/2006/relationships"><Relationship Id="rId3" Type="http://schemas.openxmlformats.org/officeDocument/2006/relationships/hyperlink" Target="https://rocketmq.apache.org/" TargetMode="External"/><Relationship Id="rId2" Type="http://schemas.openxmlformats.org/officeDocument/2006/relationships/notesSlide" Target="../notesSlides/notesSlide207.xml"/><Relationship Id="rId1" Type="http://schemas.openxmlformats.org/officeDocument/2006/relationships/slideLayout" Target="../slideLayouts/slideLayout11.xml"/></Relationships>
</file>

<file path=ppt/slides/_rels/slide27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08.xml"/><Relationship Id="rId1" Type="http://schemas.openxmlformats.org/officeDocument/2006/relationships/slideLayout" Target="../slideLayouts/slideLayout11.xml"/><Relationship Id="rId4" Type="http://schemas.openxmlformats.org/officeDocument/2006/relationships/image" Target="../media/image47.png"/></Relationships>
</file>

<file path=ppt/slides/_rels/slide278.xml.rels><?xml version="1.0" encoding="UTF-8" standalone="yes"?>
<Relationships xmlns="http://schemas.openxmlformats.org/package/2006/relationships"><Relationship Id="rId2" Type="http://schemas.openxmlformats.org/officeDocument/2006/relationships/notesSlide" Target="../notesSlides/notesSlide209.xml"/><Relationship Id="rId1" Type="http://schemas.openxmlformats.org/officeDocument/2006/relationships/slideLayout" Target="../slideLayouts/slideLayout11.xml"/></Relationships>
</file>

<file path=ppt/slides/_rels/slide279.xml.rels><?xml version="1.0" encoding="UTF-8" standalone="yes"?>
<Relationships xmlns="http://schemas.openxmlformats.org/package/2006/relationships"><Relationship Id="rId2" Type="http://schemas.openxmlformats.org/officeDocument/2006/relationships/notesSlide" Target="../notesSlides/notesSlide210.xml"/><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81.xml.rels><?xml version="1.0" encoding="UTF-8" standalone="yes"?>
<Relationships xmlns="http://schemas.openxmlformats.org/package/2006/relationships"><Relationship Id="rId2" Type="http://schemas.openxmlformats.org/officeDocument/2006/relationships/notesSlide" Target="../notesSlides/notesSlide211.xml"/><Relationship Id="rId1" Type="http://schemas.openxmlformats.org/officeDocument/2006/relationships/slideLayout" Target="../slideLayouts/slideLayout11.xml"/></Relationships>
</file>

<file path=ppt/slides/_rels/slide282.xml.rels><?xml version="1.0" encoding="UTF-8" standalone="yes"?>
<Relationships xmlns="http://schemas.openxmlformats.org/package/2006/relationships"><Relationship Id="rId2" Type="http://schemas.openxmlformats.org/officeDocument/2006/relationships/notesSlide" Target="../notesSlides/notesSlide212.xml"/><Relationship Id="rId1" Type="http://schemas.openxmlformats.org/officeDocument/2006/relationships/slideLayout" Target="../slideLayouts/slideLayout11.xml"/></Relationships>
</file>

<file path=ppt/slides/_rels/slide283.xml.rels><?xml version="1.0" encoding="UTF-8" standalone="yes"?>
<Relationships xmlns="http://schemas.openxmlformats.org/package/2006/relationships"><Relationship Id="rId2" Type="http://schemas.openxmlformats.org/officeDocument/2006/relationships/notesSlide" Target="../notesSlides/notesSlide213.xml"/><Relationship Id="rId1" Type="http://schemas.openxmlformats.org/officeDocument/2006/relationships/slideLayout" Target="../slideLayouts/slideLayout11.xml"/></Relationships>
</file>

<file path=ppt/slides/_rels/slide284.xml.rels><?xml version="1.0" encoding="UTF-8" standalone="yes"?>
<Relationships xmlns="http://schemas.openxmlformats.org/package/2006/relationships"><Relationship Id="rId2" Type="http://schemas.openxmlformats.org/officeDocument/2006/relationships/notesSlide" Target="../notesSlides/notesSlide214.xml"/><Relationship Id="rId1" Type="http://schemas.openxmlformats.org/officeDocument/2006/relationships/slideLayout" Target="../slideLayouts/slideLayout11.xml"/></Relationships>
</file>

<file path=ppt/slides/_rels/slide285.xml.rels><?xml version="1.0" encoding="UTF-8" standalone="yes"?>
<Relationships xmlns="http://schemas.openxmlformats.org/package/2006/relationships"><Relationship Id="rId2" Type="http://schemas.openxmlformats.org/officeDocument/2006/relationships/notesSlide" Target="../notesSlides/notesSlide215.xml"/><Relationship Id="rId1" Type="http://schemas.openxmlformats.org/officeDocument/2006/relationships/slideLayout" Target="../slideLayouts/slideLayout11.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87.xml.rels><?xml version="1.0" encoding="UTF-8" standalone="yes"?>
<Relationships xmlns="http://schemas.openxmlformats.org/package/2006/relationships"><Relationship Id="rId3" Type="http://schemas.openxmlformats.org/officeDocument/2006/relationships/hyperlink" Target="https://kafka.apache.org/downloads" TargetMode="External"/><Relationship Id="rId2" Type="http://schemas.openxmlformats.org/officeDocument/2006/relationships/notesSlide" Target="../notesSlides/notesSlide216.xml"/><Relationship Id="rId1" Type="http://schemas.openxmlformats.org/officeDocument/2006/relationships/slideLayout" Target="../slideLayouts/slideLayout11.xml"/></Relationships>
</file>

<file path=ppt/slides/_rels/slide288.xml.rels><?xml version="1.0" encoding="UTF-8" standalone="yes"?>
<Relationships xmlns="http://schemas.openxmlformats.org/package/2006/relationships"><Relationship Id="rId2" Type="http://schemas.openxmlformats.org/officeDocument/2006/relationships/notesSlide" Target="../notesSlides/notesSlide217.xml"/><Relationship Id="rId1" Type="http://schemas.openxmlformats.org/officeDocument/2006/relationships/slideLayout" Target="../slideLayouts/slideLayout11.xml"/></Relationships>
</file>

<file path=ppt/slides/_rels/slide289.xml.rels><?xml version="1.0" encoding="UTF-8" standalone="yes"?>
<Relationships xmlns="http://schemas.openxmlformats.org/package/2006/relationships"><Relationship Id="rId2" Type="http://schemas.openxmlformats.org/officeDocument/2006/relationships/notesSlide" Target="../notesSlides/notesSlide218.xml"/><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11.xml"/><Relationship Id="rId4" Type="http://schemas.openxmlformats.org/officeDocument/2006/relationships/image" Target="../media/image14.png"/></Relationships>
</file>

<file path=ppt/slides/_rels/slide290.xml.rels><?xml version="1.0" encoding="UTF-8" standalone="yes"?>
<Relationships xmlns="http://schemas.openxmlformats.org/package/2006/relationships"><Relationship Id="rId2" Type="http://schemas.openxmlformats.org/officeDocument/2006/relationships/notesSlide" Target="../notesSlides/notesSlide219.xml"/><Relationship Id="rId1" Type="http://schemas.openxmlformats.org/officeDocument/2006/relationships/slideLayout" Target="../slideLayouts/slideLayout11.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92.xml.rels><?xml version="1.0" encoding="UTF-8" standalone="yes"?>
<Relationships xmlns="http://schemas.openxmlformats.org/package/2006/relationships"><Relationship Id="rId2" Type="http://schemas.openxmlformats.org/officeDocument/2006/relationships/notesSlide" Target="../notesSlides/notesSlide220.xml"/><Relationship Id="rId1" Type="http://schemas.openxmlformats.org/officeDocument/2006/relationships/slideLayout" Target="../slideLayouts/slideLayout11.xml"/></Relationships>
</file>

<file path=ppt/slides/_rels/slide293.xml.rels><?xml version="1.0" encoding="UTF-8" standalone="yes"?>
<Relationships xmlns="http://schemas.openxmlformats.org/package/2006/relationships"><Relationship Id="rId2" Type="http://schemas.openxmlformats.org/officeDocument/2006/relationships/notesSlide" Target="../notesSlides/notesSlide221.xml"/><Relationship Id="rId1" Type="http://schemas.openxmlformats.org/officeDocument/2006/relationships/slideLayout" Target="../slideLayouts/slideLayout11.xml"/></Relationships>
</file>

<file path=ppt/slides/_rels/slide294.xml.rels><?xml version="1.0" encoding="UTF-8" standalone="yes"?>
<Relationships xmlns="http://schemas.openxmlformats.org/package/2006/relationships"><Relationship Id="rId2" Type="http://schemas.openxmlformats.org/officeDocument/2006/relationships/notesSlide" Target="../notesSlides/notesSlide222.xml"/><Relationship Id="rId1" Type="http://schemas.openxmlformats.org/officeDocument/2006/relationships/slideLayout" Target="../slideLayouts/slideLayout11.xml"/></Relationships>
</file>

<file path=ppt/slides/_rels/slide295.xml.rels><?xml version="1.0" encoding="UTF-8" standalone="yes"?>
<Relationships xmlns="http://schemas.openxmlformats.org/package/2006/relationships"><Relationship Id="rId2" Type="http://schemas.openxmlformats.org/officeDocument/2006/relationships/notesSlide" Target="../notesSlides/notesSlide223.xml"/><Relationship Id="rId1" Type="http://schemas.openxmlformats.org/officeDocument/2006/relationships/slideLayout" Target="../slideLayouts/slideLayout11.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00.xml.rels><?xml version="1.0" encoding="UTF-8" standalone="yes"?>
<Relationships xmlns="http://schemas.openxmlformats.org/package/2006/relationships"><Relationship Id="rId2" Type="http://schemas.openxmlformats.org/officeDocument/2006/relationships/notesSlide" Target="../notesSlides/notesSlide224.xml"/><Relationship Id="rId1" Type="http://schemas.openxmlformats.org/officeDocument/2006/relationships/slideLayout" Target="../slideLayouts/slideLayout11.xml"/></Relationships>
</file>

<file path=ppt/slides/_rels/slide30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25.xml"/><Relationship Id="rId1" Type="http://schemas.openxmlformats.org/officeDocument/2006/relationships/slideLayout" Target="../slideLayouts/slideLayout11.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03.xml.rels><?xml version="1.0" encoding="UTF-8" standalone="yes"?>
<Relationships xmlns="http://schemas.openxmlformats.org/package/2006/relationships"><Relationship Id="rId2" Type="http://schemas.openxmlformats.org/officeDocument/2006/relationships/notesSlide" Target="../notesSlides/notesSlide226.xml"/><Relationship Id="rId1" Type="http://schemas.openxmlformats.org/officeDocument/2006/relationships/slideLayout" Target="../slideLayouts/slideLayout11.xml"/></Relationships>
</file>

<file path=ppt/slides/_rels/slide304.xml.rels><?xml version="1.0" encoding="UTF-8" standalone="yes"?>
<Relationships xmlns="http://schemas.openxmlformats.org/package/2006/relationships"><Relationship Id="rId2" Type="http://schemas.openxmlformats.org/officeDocument/2006/relationships/notesSlide" Target="../notesSlides/notesSlide227.xml"/><Relationship Id="rId1" Type="http://schemas.openxmlformats.org/officeDocument/2006/relationships/slideLayout" Target="../slideLayouts/slideLayout11.xml"/></Relationships>
</file>

<file path=ppt/slides/_rels/slide305.xml.rels><?xml version="1.0" encoding="UTF-8" standalone="yes"?>
<Relationships xmlns="http://schemas.openxmlformats.org/package/2006/relationships"><Relationship Id="rId2" Type="http://schemas.openxmlformats.org/officeDocument/2006/relationships/notesSlide" Target="../notesSlides/notesSlide228.xml"/><Relationship Id="rId1" Type="http://schemas.openxmlformats.org/officeDocument/2006/relationships/slideLayout" Target="../slideLayouts/slideLayout11.xml"/></Relationships>
</file>

<file path=ppt/slides/_rels/slide306.xml.rels><?xml version="1.0" encoding="UTF-8" standalone="yes"?>
<Relationships xmlns="http://schemas.openxmlformats.org/package/2006/relationships"><Relationship Id="rId2" Type="http://schemas.openxmlformats.org/officeDocument/2006/relationships/notesSlide" Target="../notesSlides/notesSlide229.xml"/><Relationship Id="rId1" Type="http://schemas.openxmlformats.org/officeDocument/2006/relationships/slideLayout" Target="../slideLayouts/slideLayout11.xml"/></Relationships>
</file>

<file path=ppt/slides/_rels/slide307.xml.rels><?xml version="1.0" encoding="UTF-8" standalone="yes"?>
<Relationships xmlns="http://schemas.openxmlformats.org/package/2006/relationships"><Relationship Id="rId2" Type="http://schemas.openxmlformats.org/officeDocument/2006/relationships/notesSlide" Target="../notesSlides/notesSlide230.xml"/><Relationship Id="rId1" Type="http://schemas.openxmlformats.org/officeDocument/2006/relationships/slideLayout" Target="../slideLayouts/slideLayout11.xml"/></Relationships>
</file>

<file path=ppt/slides/_rels/slide308.xml.rels><?xml version="1.0" encoding="UTF-8" standalone="yes"?>
<Relationships xmlns="http://schemas.openxmlformats.org/package/2006/relationships"><Relationship Id="rId2" Type="http://schemas.openxmlformats.org/officeDocument/2006/relationships/notesSlide" Target="../notesSlides/notesSlide231.xml"/><Relationship Id="rId1" Type="http://schemas.openxmlformats.org/officeDocument/2006/relationships/slideLayout" Target="../slideLayouts/slideLayout11.xml"/></Relationships>
</file>

<file path=ppt/slides/_rels/slide30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32.xml"/><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11.xml.rels><?xml version="1.0" encoding="UTF-8" standalone="yes"?>
<Relationships xmlns="http://schemas.openxmlformats.org/package/2006/relationships"><Relationship Id="rId2" Type="http://schemas.openxmlformats.org/officeDocument/2006/relationships/notesSlide" Target="../notesSlides/notesSlide233.xml"/><Relationship Id="rId1" Type="http://schemas.openxmlformats.org/officeDocument/2006/relationships/slideLayout" Target="../slideLayouts/slideLayout11.xml"/></Relationships>
</file>

<file path=ppt/slides/_rels/slide312.xml.rels><?xml version="1.0" encoding="UTF-8" standalone="yes"?>
<Relationships xmlns="http://schemas.openxmlformats.org/package/2006/relationships"><Relationship Id="rId2" Type="http://schemas.openxmlformats.org/officeDocument/2006/relationships/notesSlide" Target="../notesSlides/notesSlide234.xml"/><Relationship Id="rId1" Type="http://schemas.openxmlformats.org/officeDocument/2006/relationships/slideLayout" Target="../slideLayouts/slideLayout11.xml"/></Relationships>
</file>

<file path=ppt/slides/_rels/slide313.xml.rels><?xml version="1.0" encoding="UTF-8" standalone="yes"?>
<Relationships xmlns="http://schemas.openxmlformats.org/package/2006/relationships"><Relationship Id="rId2" Type="http://schemas.openxmlformats.org/officeDocument/2006/relationships/notesSlide" Target="../notesSlides/notesSlide235.xml"/><Relationship Id="rId1" Type="http://schemas.openxmlformats.org/officeDocument/2006/relationships/slideLayout" Target="../slideLayouts/slideLayout11.xml"/></Relationships>
</file>

<file path=ppt/slides/_rels/slide314.xml.rels><?xml version="1.0" encoding="UTF-8" standalone="yes"?>
<Relationships xmlns="http://schemas.openxmlformats.org/package/2006/relationships"><Relationship Id="rId2" Type="http://schemas.openxmlformats.org/officeDocument/2006/relationships/notesSlide" Target="../notesSlides/notesSlide236.xml"/><Relationship Id="rId1" Type="http://schemas.openxmlformats.org/officeDocument/2006/relationships/slideLayout" Target="../slideLayouts/slideLayout11.xml"/></Relationships>
</file>

<file path=ppt/slides/_rels/slide315.xml.rels><?xml version="1.0" encoding="UTF-8" standalone="yes"?>
<Relationships xmlns="http://schemas.openxmlformats.org/package/2006/relationships"><Relationship Id="rId2" Type="http://schemas.openxmlformats.org/officeDocument/2006/relationships/notesSlide" Target="../notesSlides/notesSlide237.xml"/><Relationship Id="rId1" Type="http://schemas.openxmlformats.org/officeDocument/2006/relationships/slideLayout" Target="../slideLayouts/slideLayout11.xml"/></Relationships>
</file>

<file path=ppt/slides/_rels/slide316.xml.rels><?xml version="1.0" encoding="UTF-8" standalone="yes"?>
<Relationships xmlns="http://schemas.openxmlformats.org/package/2006/relationships"><Relationship Id="rId2" Type="http://schemas.openxmlformats.org/officeDocument/2006/relationships/notesSlide" Target="../notesSlides/notesSlide238.xml"/><Relationship Id="rId1" Type="http://schemas.openxmlformats.org/officeDocument/2006/relationships/slideLayout" Target="../slideLayouts/slideLayout11.xml"/></Relationships>
</file>

<file path=ppt/slides/_rels/slide317.xml.rels><?xml version="1.0" encoding="UTF-8" standalone="yes"?>
<Relationships xmlns="http://schemas.openxmlformats.org/package/2006/relationships"><Relationship Id="rId2" Type="http://schemas.openxmlformats.org/officeDocument/2006/relationships/notesSlide" Target="../notesSlides/notesSlide239.xml"/><Relationship Id="rId1" Type="http://schemas.openxmlformats.org/officeDocument/2006/relationships/slideLayout" Target="../slideLayouts/slideLayout11.xml"/></Relationships>
</file>

<file path=ppt/slides/_rels/slide318.xml.rels><?xml version="1.0" encoding="UTF-8" standalone="yes"?>
<Relationships xmlns="http://schemas.openxmlformats.org/package/2006/relationships"><Relationship Id="rId2" Type="http://schemas.openxmlformats.org/officeDocument/2006/relationships/notesSlide" Target="../notesSlides/notesSlide240.xml"/><Relationship Id="rId1" Type="http://schemas.openxmlformats.org/officeDocument/2006/relationships/slideLayout" Target="../slideLayouts/slideLayout11.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20.xml.rels><?xml version="1.0" encoding="UTF-8" standalone="yes"?>
<Relationships xmlns="http://schemas.openxmlformats.org/package/2006/relationships"><Relationship Id="rId2" Type="http://schemas.openxmlformats.org/officeDocument/2006/relationships/notesSlide" Target="../notesSlides/notesSlide241.xml"/><Relationship Id="rId1" Type="http://schemas.openxmlformats.org/officeDocument/2006/relationships/slideLayout" Target="../slideLayouts/slideLayout11.xml"/></Relationships>
</file>

<file path=ppt/slides/_rels/slide321.xml.rels><?xml version="1.0" encoding="UTF-8" standalone="yes"?>
<Relationships xmlns="http://schemas.openxmlformats.org/package/2006/relationships"><Relationship Id="rId2" Type="http://schemas.openxmlformats.org/officeDocument/2006/relationships/notesSlide" Target="../notesSlides/notesSlide242.xml"/><Relationship Id="rId1" Type="http://schemas.openxmlformats.org/officeDocument/2006/relationships/slideLayout" Target="../slideLayouts/slideLayout11.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23.xml.rels><?xml version="1.0" encoding="UTF-8" standalone="yes"?>
<Relationships xmlns="http://schemas.openxmlformats.org/package/2006/relationships"><Relationship Id="rId2" Type="http://schemas.openxmlformats.org/officeDocument/2006/relationships/notesSlide" Target="../notesSlides/notesSlide243.xml"/><Relationship Id="rId1" Type="http://schemas.openxmlformats.org/officeDocument/2006/relationships/slideLayout" Target="../slideLayouts/slideLayout11.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25.xml.rels><?xml version="1.0" encoding="UTF-8" standalone="yes"?>
<Relationships xmlns="http://schemas.openxmlformats.org/package/2006/relationships"><Relationship Id="rId2" Type="http://schemas.openxmlformats.org/officeDocument/2006/relationships/notesSlide" Target="../notesSlides/notesSlide244.xml"/><Relationship Id="rId1" Type="http://schemas.openxmlformats.org/officeDocument/2006/relationships/slideLayout" Target="../slideLayouts/slideLayout11.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27.xml.rels><?xml version="1.0" encoding="UTF-8" standalone="yes"?>
<Relationships xmlns="http://schemas.openxmlformats.org/package/2006/relationships"><Relationship Id="rId2" Type="http://schemas.openxmlformats.org/officeDocument/2006/relationships/notesSlide" Target="../notesSlides/notesSlide245.xml"/><Relationship Id="rId1" Type="http://schemas.openxmlformats.org/officeDocument/2006/relationships/slideLayout" Target="../slideLayouts/slideLayout11.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4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3.xml"/><Relationship Id="rId1" Type="http://schemas.openxmlformats.org/officeDocument/2006/relationships/slideLayout" Target="../slideLayouts/slideLayout1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1.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1.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1.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1.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1.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1.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1.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1.xml"/><Relationship Id="rId4" Type="http://schemas.openxmlformats.org/officeDocument/2006/relationships/image" Target="../media/image7.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1.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1.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1.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1.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1.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1.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1.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1.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1.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1.xml"/></Relationships>
</file>

<file path=ppt/slides/_rels/slide8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4.xml"/><Relationship Id="rId1" Type="http://schemas.openxmlformats.org/officeDocument/2006/relationships/slideLayout" Target="../slideLayouts/slideLayout11.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1.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1.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1.xml"/><Relationship Id="rId4" Type="http://schemas.openxmlformats.org/officeDocument/2006/relationships/image" Target="../media/image10.pn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1.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1.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1.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1.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1.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1.xml"/></Relationships>
</file>

<file path=ppt/slides/_rels/slide98.xml.rels><?xml version="1.0" encoding="UTF-8" standalone="yes"?>
<Relationships xmlns="http://schemas.openxmlformats.org/package/2006/relationships"><Relationship Id="rId8" Type="http://schemas.openxmlformats.org/officeDocument/2006/relationships/image" Target="../media/image22.jpeg"/><Relationship Id="rId3" Type="http://schemas.openxmlformats.org/officeDocument/2006/relationships/image" Target="../media/image17.png"/><Relationship Id="rId7" Type="http://schemas.openxmlformats.org/officeDocument/2006/relationships/image" Target="../media/image21.jpeg"/><Relationship Id="rId2" Type="http://schemas.openxmlformats.org/officeDocument/2006/relationships/notesSlide" Target="../notesSlides/notesSlide64.xml"/><Relationship Id="rId1" Type="http://schemas.openxmlformats.org/officeDocument/2006/relationships/slideLayout" Target="../slideLayouts/slideLayout11.xml"/><Relationship Id="rId6" Type="http://schemas.openxmlformats.org/officeDocument/2006/relationships/image" Target="../media/image20.png"/><Relationship Id="rId5" Type="http://schemas.openxmlformats.org/officeDocument/2006/relationships/image" Target="../media/image19.jpeg"/><Relationship Id="rId4" Type="http://schemas.openxmlformats.org/officeDocument/2006/relationships/image" Target="../media/image18.jpe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3B16EC87-9B0D-CD4B-997D-0A66FE90B29E}"/>
              </a:ext>
            </a:extLst>
          </p:cNvPr>
          <p:cNvSpPr>
            <a:spLocks noGrp="1"/>
          </p:cNvSpPr>
          <p:nvPr>
            <p:ph type="title"/>
          </p:nvPr>
        </p:nvSpPr>
        <p:spPr>
          <a:xfrm>
            <a:off x="0" y="1"/>
            <a:ext cx="12192000" cy="6858000"/>
          </a:xfrm>
        </p:spPr>
        <p:txBody>
          <a:bodyPr/>
          <a:lstStyle/>
          <a:p>
            <a:r>
              <a:rPr kumimoji="1" lang="en-US" altLang="zh-CN" dirty="0" smtClean="0">
                <a:latin typeface="Consolas" panose="020B0609020204030204" pitchFamily="49" charset="0"/>
                <a:sym typeface="Consolas" panose="020B0609020204030204" pitchFamily="49" charset="0"/>
              </a:rPr>
              <a:t>Spring Boot</a:t>
            </a:r>
            <a:br>
              <a:rPr kumimoji="1" lang="en-US" altLang="zh-CN" dirty="0" smtClean="0">
                <a:latin typeface="Consolas" panose="020B0609020204030204" pitchFamily="49" charset="0"/>
                <a:sym typeface="Consolas" panose="020B0609020204030204" pitchFamily="49" charset="0"/>
              </a:rPr>
            </a:br>
            <a:r>
              <a:rPr kumimoji="1" lang="zh-CN" altLang="en-US" sz="4800" dirty="0">
                <a:latin typeface="Consolas" panose="020B0609020204030204" pitchFamily="49" charset="0"/>
                <a:sym typeface="Consolas" panose="020B0609020204030204" pitchFamily="49" charset="0"/>
              </a:rPr>
              <a:t>开发实用</a:t>
            </a:r>
            <a:r>
              <a:rPr kumimoji="1" lang="zh-CN" altLang="en-US" sz="4800" dirty="0" smtClean="0">
                <a:latin typeface="Consolas" panose="020B0609020204030204" pitchFamily="49" charset="0"/>
                <a:sym typeface="Consolas" panose="020B0609020204030204" pitchFamily="49" charset="0"/>
              </a:rPr>
              <a:t>篇</a:t>
            </a:r>
            <a:endParaRPr kumimoji="1" lang="zh-CN" altLang="en-US" sz="4000" dirty="0">
              <a:latin typeface="Consolas" panose="020B0609020204030204" pitchFamily="49" charset="0"/>
              <a:sym typeface="Consolas" panose="020B0609020204030204" pitchFamily="49" charset="0"/>
            </a:endParaRPr>
          </a:p>
        </p:txBody>
      </p:sp>
    </p:spTree>
    <p:extLst>
      <p:ext uri="{BB962C8B-B14F-4D97-AF65-F5344CB8AC3E}">
        <p14:creationId xmlns:p14="http://schemas.microsoft.com/office/powerpoint/2010/main" val="346025298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zh-CN" altLang="en-US" dirty="0" smtClean="0"/>
              <a:t>自动启动热部署</a:t>
            </a:r>
            <a:endParaRPr lang="zh-CN" altLang="en-US" dirty="0"/>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smtClean="0"/>
              <a:t>激活方式：</a:t>
            </a:r>
            <a:r>
              <a:rPr lang="en-US" altLang="zh-CN" dirty="0" smtClean="0"/>
              <a:t>Idea</a:t>
            </a:r>
            <a:r>
              <a:rPr lang="zh-CN" altLang="en-US" dirty="0" smtClean="0"/>
              <a:t>失去焦点</a:t>
            </a:r>
            <a:r>
              <a:rPr lang="en-US" altLang="zh-CN" dirty="0" smtClean="0"/>
              <a:t>5</a:t>
            </a:r>
            <a:r>
              <a:rPr lang="zh-CN" altLang="en-US" dirty="0" smtClean="0"/>
              <a:t>秒后启动热部署</a:t>
            </a:r>
            <a:endParaRPr lang="en-US" altLang="zh-CN" dirty="0" smtClean="0"/>
          </a:p>
          <a:p>
            <a:pPr>
              <a:buFont typeface="Wingdings" panose="05000000000000000000" pitchFamily="2" charset="2"/>
              <a:buChar char="l"/>
            </a:pPr>
            <a:endParaRPr lang="en-US" altLang="zh-CN" dirty="0">
              <a:solidFill>
                <a:schemeClr val="tx1">
                  <a:lumMod val="85000"/>
                  <a:lumOff val="15000"/>
                </a:schemeClr>
              </a:solidFill>
            </a:endParaRPr>
          </a:p>
        </p:txBody>
      </p:sp>
    </p:spTree>
    <p:extLst>
      <p:ext uri="{BB962C8B-B14F-4D97-AF65-F5344CB8AC3E}">
        <p14:creationId xmlns:p14="http://schemas.microsoft.com/office/powerpoint/2010/main" val="837831366"/>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en-US" altLang="zh-CN" dirty="0" err="1"/>
              <a:t>Mongodb</a:t>
            </a:r>
            <a:endParaRPr lang="zh-CN" altLang="en-US" dirty="0"/>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en-US" altLang="zh-CN" dirty="0" smtClean="0"/>
              <a:t>Windows</a:t>
            </a:r>
            <a:r>
              <a:rPr lang="zh-CN" altLang="en-US" dirty="0" smtClean="0"/>
              <a:t>版</a:t>
            </a:r>
            <a:r>
              <a:rPr lang="en-US" altLang="zh-CN" dirty="0" smtClean="0"/>
              <a:t>Mongo</a:t>
            </a:r>
            <a:r>
              <a:rPr lang="zh-CN" altLang="en-US" dirty="0" smtClean="0"/>
              <a:t>下载</a:t>
            </a:r>
            <a:endParaRPr lang="en-US" altLang="zh-CN" dirty="0" smtClean="0"/>
          </a:p>
          <a:p>
            <a:pPr lvl="1">
              <a:buFont typeface="Wingdings" panose="05000000000000000000" pitchFamily="2" charset="2"/>
              <a:buChar char="u"/>
            </a:pPr>
            <a:r>
              <a:rPr lang="zh-CN" altLang="en-US" dirty="0">
                <a:hlinkClick r:id="rId3"/>
              </a:rPr>
              <a:t>https://www.mongodb.com/try/download</a:t>
            </a:r>
            <a:endParaRPr lang="zh-CN" altLang="en-US" dirty="0"/>
          </a:p>
          <a:p>
            <a:pPr>
              <a:buFont typeface="Wingdings" panose="05000000000000000000" pitchFamily="2" charset="2"/>
              <a:buChar char="l"/>
            </a:pPr>
            <a:r>
              <a:rPr lang="en-US" altLang="zh-CN" dirty="0" smtClean="0"/>
              <a:t>Windows</a:t>
            </a:r>
            <a:r>
              <a:rPr lang="zh-CN" altLang="en-US" dirty="0" smtClean="0"/>
              <a:t>版</a:t>
            </a:r>
            <a:r>
              <a:rPr lang="en-US" altLang="zh-CN" dirty="0" smtClean="0"/>
              <a:t>Mongo</a:t>
            </a:r>
            <a:r>
              <a:rPr lang="zh-CN" altLang="en-US" dirty="0" smtClean="0"/>
              <a:t>安装</a:t>
            </a:r>
            <a:endParaRPr lang="en-US" altLang="zh-CN" dirty="0"/>
          </a:p>
          <a:p>
            <a:pPr lvl="1">
              <a:buFont typeface="Wingdings" panose="05000000000000000000" pitchFamily="2" charset="2"/>
              <a:buChar char="u"/>
            </a:pPr>
            <a:r>
              <a:rPr lang="zh-CN" altLang="en-US" dirty="0"/>
              <a:t>解</a:t>
            </a:r>
            <a:r>
              <a:rPr lang="zh-CN" altLang="en-US" dirty="0" smtClean="0"/>
              <a:t>压缩后设置数据目录</a:t>
            </a:r>
            <a:endParaRPr lang="en-US" altLang="zh-CN" dirty="0"/>
          </a:p>
          <a:p>
            <a:pPr>
              <a:buFont typeface="Wingdings" panose="05000000000000000000" pitchFamily="2" charset="2"/>
              <a:buChar char="l"/>
            </a:pPr>
            <a:r>
              <a:rPr lang="en-US" altLang="zh-CN" dirty="0"/>
              <a:t>Windows</a:t>
            </a:r>
            <a:r>
              <a:rPr lang="zh-CN" altLang="en-US" dirty="0"/>
              <a:t>版</a:t>
            </a:r>
            <a:r>
              <a:rPr lang="en-US" altLang="zh-CN" dirty="0" smtClean="0"/>
              <a:t>Mongo</a:t>
            </a:r>
            <a:r>
              <a:rPr lang="zh-CN" altLang="en-US" dirty="0" smtClean="0"/>
              <a:t>启动</a:t>
            </a:r>
            <a:endParaRPr lang="en-US" altLang="zh-CN" dirty="0"/>
          </a:p>
          <a:p>
            <a:pPr lvl="1">
              <a:buFont typeface="Wingdings" panose="05000000000000000000" pitchFamily="2" charset="2"/>
              <a:buChar char="u"/>
            </a:pPr>
            <a:r>
              <a:rPr lang="zh-CN" altLang="en-US" dirty="0"/>
              <a:t>服务</a:t>
            </a:r>
            <a:r>
              <a:rPr lang="zh-CN" altLang="en-US" dirty="0" smtClean="0"/>
              <a:t>端启动</a:t>
            </a:r>
            <a:endParaRPr lang="en-US" altLang="zh-CN" dirty="0"/>
          </a:p>
          <a:p>
            <a:pPr>
              <a:buFont typeface="Wingdings" panose="05000000000000000000" pitchFamily="2" charset="2"/>
              <a:buChar char="l"/>
            </a:pPr>
            <a:endParaRPr lang="en-US" altLang="zh-CN" dirty="0"/>
          </a:p>
          <a:p>
            <a:pPr lvl="1">
              <a:buFont typeface="Wingdings" panose="05000000000000000000" pitchFamily="2" charset="2"/>
              <a:buChar char="u"/>
            </a:pPr>
            <a:r>
              <a:rPr lang="zh-CN" altLang="en-US" dirty="0" smtClean="0"/>
              <a:t>客户端启动</a:t>
            </a:r>
            <a:endParaRPr lang="en-US" altLang="zh-CN" dirty="0"/>
          </a:p>
          <a:p>
            <a:pPr>
              <a:buFont typeface="Wingdings" panose="05000000000000000000" pitchFamily="2" charset="2"/>
              <a:buChar char="l"/>
            </a:pPr>
            <a:endParaRPr lang="en-US" altLang="zh-CN" dirty="0"/>
          </a:p>
        </p:txBody>
      </p:sp>
      <p:sp>
        <p:nvSpPr>
          <p:cNvPr id="7" name="TextBox 3">
            <a:extLst>
              <a:ext uri="{FF2B5EF4-FFF2-40B4-BE49-F238E27FC236}">
                <a16:creationId xmlns:a16="http://schemas.microsoft.com/office/drawing/2014/main" id="{0C998B78-AB18-3C47-A1C7-25AE9A3A40B0}"/>
              </a:ext>
            </a:extLst>
          </p:cNvPr>
          <p:cNvSpPr txBox="1"/>
          <p:nvPr/>
        </p:nvSpPr>
        <p:spPr>
          <a:xfrm>
            <a:off x="1370856" y="4005134"/>
            <a:ext cx="9360784" cy="415498"/>
          </a:xfrm>
          <a:prstGeom prst="rect">
            <a:avLst/>
          </a:prstGeom>
          <a:solidFill>
            <a:srgbClr val="FFFFE4"/>
          </a:solidFill>
          <a:ln w="3175">
            <a:solidFill>
              <a:srgbClr val="919191"/>
            </a:solidFill>
          </a:ln>
        </p:spPr>
        <p:txBody>
          <a:bodyPr wrap="square">
            <a:spAutoFit/>
          </a:bodyPr>
          <a:lstStyle/>
          <a:p>
            <a:pPr lvl="0" eaLnBrk="0" fontAlgn="base" hangingPunct="0">
              <a:lnSpc>
                <a:spcPct val="150000"/>
              </a:lnSpc>
              <a:spcBef>
                <a:spcPct val="0"/>
              </a:spcBef>
              <a:spcAft>
                <a:spcPct val="0"/>
              </a:spcAft>
            </a:pPr>
            <a:r>
              <a:rPr lang="en-US" altLang="zh-CN" sz="1400" dirty="0" err="1">
                <a:solidFill>
                  <a:srgbClr val="0033B3"/>
                </a:solidFill>
                <a:latin typeface="Consolas" panose="020B0609020204030204" pitchFamily="49" charset="0"/>
              </a:rPr>
              <a:t>mongod</a:t>
            </a:r>
            <a:r>
              <a:rPr lang="en-US" altLang="zh-CN" sz="1400" dirty="0">
                <a:solidFill>
                  <a:srgbClr val="0033B3"/>
                </a:solidFill>
                <a:latin typeface="Consolas" panose="020B0609020204030204" pitchFamily="49" charset="0"/>
              </a:rPr>
              <a:t> --</a:t>
            </a:r>
            <a:r>
              <a:rPr lang="en-US" altLang="zh-CN" sz="1400" dirty="0" err="1">
                <a:solidFill>
                  <a:srgbClr val="0033B3"/>
                </a:solidFill>
                <a:latin typeface="Consolas" panose="020B0609020204030204" pitchFamily="49" charset="0"/>
              </a:rPr>
              <a:t>dbpath</a:t>
            </a:r>
            <a:r>
              <a:rPr lang="en-US" altLang="zh-CN" sz="1400" dirty="0">
                <a:solidFill>
                  <a:srgbClr val="0033B3"/>
                </a:solidFill>
                <a:latin typeface="Consolas" panose="020B0609020204030204" pitchFamily="49" charset="0"/>
              </a:rPr>
              <a:t>=..\</a:t>
            </a:r>
            <a:r>
              <a:rPr lang="en-US" altLang="zh-CN" sz="1400" dirty="0" smtClean="0">
                <a:solidFill>
                  <a:srgbClr val="0033B3"/>
                </a:solidFill>
                <a:latin typeface="Consolas" panose="020B0609020204030204" pitchFamily="49" charset="0"/>
              </a:rPr>
              <a:t>data\</a:t>
            </a:r>
            <a:r>
              <a:rPr lang="en-US" altLang="zh-CN" sz="1400" dirty="0" err="1" smtClean="0">
                <a:solidFill>
                  <a:srgbClr val="0033B3"/>
                </a:solidFill>
                <a:latin typeface="Consolas" panose="020B0609020204030204" pitchFamily="49" charset="0"/>
              </a:rPr>
              <a:t>db</a:t>
            </a:r>
            <a:endParaRPr lang="en-US" altLang="zh-CN" sz="1400" dirty="0" smtClean="0">
              <a:solidFill>
                <a:srgbClr val="0033B3"/>
              </a:solidFill>
              <a:latin typeface="Consolas" panose="020B0609020204030204" pitchFamily="49" charset="0"/>
            </a:endParaRPr>
          </a:p>
        </p:txBody>
      </p:sp>
      <p:sp>
        <p:nvSpPr>
          <p:cNvPr id="6" name="TextBox 3">
            <a:extLst>
              <a:ext uri="{FF2B5EF4-FFF2-40B4-BE49-F238E27FC236}">
                <a16:creationId xmlns:a16="http://schemas.microsoft.com/office/drawing/2014/main" id="{0C998B78-AB18-3C47-A1C7-25AE9A3A40B0}"/>
              </a:ext>
            </a:extLst>
          </p:cNvPr>
          <p:cNvSpPr txBox="1"/>
          <p:nvPr/>
        </p:nvSpPr>
        <p:spPr>
          <a:xfrm>
            <a:off x="1351160" y="4797239"/>
            <a:ext cx="9360784" cy="415498"/>
          </a:xfrm>
          <a:prstGeom prst="rect">
            <a:avLst/>
          </a:prstGeom>
          <a:solidFill>
            <a:srgbClr val="FFFFE4"/>
          </a:solidFill>
          <a:ln w="3175">
            <a:solidFill>
              <a:srgbClr val="919191"/>
            </a:solidFill>
          </a:ln>
        </p:spPr>
        <p:txBody>
          <a:bodyPr wrap="square">
            <a:spAutoFit/>
          </a:bodyPr>
          <a:lstStyle/>
          <a:p>
            <a:pPr lvl="0" eaLnBrk="0" fontAlgn="base" hangingPunct="0">
              <a:lnSpc>
                <a:spcPct val="150000"/>
              </a:lnSpc>
              <a:spcBef>
                <a:spcPct val="0"/>
              </a:spcBef>
              <a:spcAft>
                <a:spcPct val="0"/>
              </a:spcAft>
            </a:pPr>
            <a:r>
              <a:rPr lang="en-US" altLang="zh-CN" sz="1400" dirty="0" smtClean="0">
                <a:solidFill>
                  <a:srgbClr val="0033B3"/>
                </a:solidFill>
                <a:latin typeface="Consolas" panose="020B0609020204030204" pitchFamily="49" charset="0"/>
              </a:rPr>
              <a:t>mongo </a:t>
            </a:r>
            <a:r>
              <a:rPr lang="en-US" altLang="zh-CN" sz="1400" dirty="0">
                <a:solidFill>
                  <a:srgbClr val="0033B3"/>
                </a:solidFill>
                <a:latin typeface="Consolas" panose="020B0609020204030204" pitchFamily="49" charset="0"/>
              </a:rPr>
              <a:t>--host=127.0.0.1 --</a:t>
            </a:r>
            <a:r>
              <a:rPr lang="en-US" altLang="zh-CN" sz="1400" dirty="0" smtClean="0">
                <a:solidFill>
                  <a:srgbClr val="0033B3"/>
                </a:solidFill>
                <a:latin typeface="Consolas" panose="020B0609020204030204" pitchFamily="49" charset="0"/>
              </a:rPr>
              <a:t>port=27017</a:t>
            </a:r>
            <a:endParaRPr lang="en-US" altLang="zh-CN" sz="1400" dirty="0">
              <a:solidFill>
                <a:srgbClr val="0033B3"/>
              </a:solidFill>
              <a:latin typeface="Consolas" panose="020B0609020204030204" pitchFamily="49" charset="0"/>
            </a:endParaRPr>
          </a:p>
        </p:txBody>
      </p:sp>
    </p:spTree>
    <p:extLst>
      <p:ext uri="{BB962C8B-B14F-4D97-AF65-F5344CB8AC3E}">
        <p14:creationId xmlns:p14="http://schemas.microsoft.com/office/powerpoint/2010/main" val="955359164"/>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en-US" altLang="zh-CN" dirty="0" err="1"/>
              <a:t>Mongodb</a:t>
            </a:r>
            <a:endParaRPr lang="zh-CN" altLang="en-US" dirty="0"/>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en-US" altLang="zh-CN" dirty="0" smtClean="0"/>
              <a:t>Windows</a:t>
            </a:r>
            <a:r>
              <a:rPr lang="zh-CN" altLang="en-US" dirty="0" smtClean="0"/>
              <a:t>版</a:t>
            </a:r>
            <a:r>
              <a:rPr lang="en-US" altLang="zh-CN" dirty="0" smtClean="0"/>
              <a:t>Mongo</a:t>
            </a:r>
            <a:r>
              <a:rPr lang="zh-CN" altLang="en-US" dirty="0" smtClean="0"/>
              <a:t>安装问题及解决方案</a:t>
            </a:r>
            <a:endParaRPr lang="en-US" altLang="zh-CN" dirty="0" smtClean="0"/>
          </a:p>
          <a:p>
            <a:pPr>
              <a:buFont typeface="Wingdings" panose="05000000000000000000" pitchFamily="2" charset="2"/>
              <a:buChar char="l"/>
            </a:pPr>
            <a:endParaRPr lang="en-US" altLang="zh-CN" dirty="0"/>
          </a:p>
          <a:p>
            <a:pPr>
              <a:buFont typeface="Wingdings" panose="05000000000000000000" pitchFamily="2" charset="2"/>
              <a:buChar char="l"/>
            </a:pPr>
            <a:endParaRPr lang="en-US" altLang="zh-CN" dirty="0" smtClean="0"/>
          </a:p>
          <a:p>
            <a:pPr>
              <a:buFont typeface="Wingdings" panose="05000000000000000000" pitchFamily="2" charset="2"/>
              <a:buChar char="l"/>
            </a:pPr>
            <a:endParaRPr lang="en-US" altLang="zh-CN" dirty="0"/>
          </a:p>
          <a:p>
            <a:pPr>
              <a:buFont typeface="Wingdings" panose="05000000000000000000" pitchFamily="2" charset="2"/>
              <a:buChar char="l"/>
            </a:pPr>
            <a:endParaRPr lang="en-US" altLang="zh-CN" dirty="0" smtClean="0"/>
          </a:p>
          <a:p>
            <a:pPr>
              <a:buFont typeface="Wingdings" panose="05000000000000000000" pitchFamily="2" charset="2"/>
              <a:buChar char="l"/>
            </a:pPr>
            <a:endParaRPr lang="en-US" altLang="zh-CN" dirty="0"/>
          </a:p>
          <a:p>
            <a:pPr>
              <a:buFont typeface="Wingdings" panose="05000000000000000000" pitchFamily="2" charset="2"/>
              <a:buChar char="l"/>
            </a:pPr>
            <a:endParaRPr lang="en-US" altLang="zh-CN" dirty="0" smtClean="0"/>
          </a:p>
          <a:p>
            <a:pPr lvl="1">
              <a:buFont typeface="Wingdings" panose="05000000000000000000" pitchFamily="2" charset="2"/>
              <a:buChar char="u"/>
            </a:pPr>
            <a:r>
              <a:rPr lang="zh-CN" altLang="en-US" dirty="0"/>
              <a:t>步骤一：下载对应的</a:t>
            </a:r>
            <a:r>
              <a:rPr lang="en-US" altLang="zh-CN" dirty="0" err="1"/>
              <a:t>dll</a:t>
            </a:r>
            <a:r>
              <a:rPr lang="zh-CN" altLang="en-US" dirty="0"/>
              <a:t>文件（通过互联网搜索即可）</a:t>
            </a:r>
          </a:p>
          <a:p>
            <a:pPr lvl="1">
              <a:buFont typeface="Wingdings" panose="05000000000000000000" pitchFamily="2" charset="2"/>
              <a:buChar char="u"/>
            </a:pPr>
            <a:r>
              <a:rPr lang="zh-CN" altLang="en-US" dirty="0"/>
              <a:t>步骤二：拷贝到</a:t>
            </a:r>
            <a:r>
              <a:rPr lang="en-US" altLang="zh-CN" dirty="0"/>
              <a:t>windows</a:t>
            </a:r>
            <a:r>
              <a:rPr lang="zh-CN" altLang="en-US" dirty="0"/>
              <a:t>安装路径下的</a:t>
            </a:r>
            <a:r>
              <a:rPr lang="en-US" altLang="zh-CN" dirty="0"/>
              <a:t>system32</a:t>
            </a:r>
            <a:r>
              <a:rPr lang="zh-CN" altLang="en-US" dirty="0"/>
              <a:t>目录中</a:t>
            </a:r>
          </a:p>
          <a:p>
            <a:pPr lvl="1">
              <a:buFont typeface="Wingdings" panose="05000000000000000000" pitchFamily="2" charset="2"/>
              <a:buChar char="u"/>
            </a:pPr>
            <a:r>
              <a:rPr lang="zh-CN" altLang="en-US" dirty="0"/>
              <a:t>步骤三：执行命令注册对应</a:t>
            </a:r>
            <a:r>
              <a:rPr lang="en-US" altLang="zh-CN" dirty="0" err="1"/>
              <a:t>dll</a:t>
            </a:r>
            <a:r>
              <a:rPr lang="zh-CN" altLang="en-US" dirty="0"/>
              <a:t>文件</a:t>
            </a:r>
          </a:p>
          <a:p>
            <a:pPr>
              <a:buFont typeface="Wingdings" panose="05000000000000000000" pitchFamily="2" charset="2"/>
              <a:buChar char="l"/>
            </a:pPr>
            <a:endParaRPr lang="en-US" altLang="zh-CN" dirty="0"/>
          </a:p>
        </p:txBody>
      </p:sp>
      <p:sp>
        <p:nvSpPr>
          <p:cNvPr id="6" name="TextBox 3">
            <a:extLst>
              <a:ext uri="{FF2B5EF4-FFF2-40B4-BE49-F238E27FC236}">
                <a16:creationId xmlns:a16="http://schemas.microsoft.com/office/drawing/2014/main" id="{0C998B78-AB18-3C47-A1C7-25AE9A3A40B0}"/>
              </a:ext>
            </a:extLst>
          </p:cNvPr>
          <p:cNvSpPr txBox="1"/>
          <p:nvPr/>
        </p:nvSpPr>
        <p:spPr>
          <a:xfrm>
            <a:off x="1351160" y="5721687"/>
            <a:ext cx="9360784" cy="380873"/>
          </a:xfrm>
          <a:prstGeom prst="rect">
            <a:avLst/>
          </a:prstGeom>
          <a:solidFill>
            <a:srgbClr val="FFFFE4"/>
          </a:solidFill>
          <a:ln w="3175">
            <a:solidFill>
              <a:srgbClr val="919191"/>
            </a:solidFill>
          </a:ln>
        </p:spPr>
        <p:txBody>
          <a:bodyPr wrap="square">
            <a:spAutoFit/>
          </a:bodyPr>
          <a:lstStyle/>
          <a:p>
            <a:pPr lvl="0" eaLnBrk="0" fontAlgn="base" hangingPunct="0">
              <a:lnSpc>
                <a:spcPct val="150000"/>
              </a:lnSpc>
              <a:spcBef>
                <a:spcPct val="0"/>
              </a:spcBef>
              <a:spcAft>
                <a:spcPct val="0"/>
              </a:spcAft>
            </a:pPr>
            <a:r>
              <a:rPr lang="en-US" altLang="zh-CN" sz="1400" dirty="0">
                <a:solidFill>
                  <a:srgbClr val="0033B3"/>
                </a:solidFill>
                <a:latin typeface="Consolas" panose="020B0609020204030204" pitchFamily="49" charset="0"/>
              </a:rPr>
              <a:t>regsvr32 vcruntime140_1.dll</a:t>
            </a:r>
          </a:p>
        </p:txBody>
      </p:sp>
      <p:pic>
        <p:nvPicPr>
          <p:cNvPr id="9" name="图片 8"/>
          <p:cNvPicPr>
            <a:picLocks noChangeAspect="1"/>
          </p:cNvPicPr>
          <p:nvPr/>
        </p:nvPicPr>
        <p:blipFill>
          <a:blip r:embed="rId3"/>
          <a:stretch>
            <a:fillRect/>
          </a:stretch>
        </p:blipFill>
        <p:spPr>
          <a:xfrm>
            <a:off x="1370856" y="2179758"/>
            <a:ext cx="6124575" cy="2181225"/>
          </a:xfrm>
          <a:prstGeom prst="rect">
            <a:avLst/>
          </a:prstGeom>
        </p:spPr>
      </p:pic>
    </p:spTree>
    <p:extLst>
      <p:ext uri="{BB962C8B-B14F-4D97-AF65-F5344CB8AC3E}">
        <p14:creationId xmlns:p14="http://schemas.microsoft.com/office/powerpoint/2010/main" val="213644996"/>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en-US" altLang="zh-CN" dirty="0" err="1"/>
              <a:t>Mongodb</a:t>
            </a:r>
            <a:endParaRPr lang="zh-CN" altLang="en-US" dirty="0"/>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smtClean="0"/>
              <a:t>可视化客户端</a:t>
            </a:r>
            <a:r>
              <a:rPr lang="en-US" altLang="zh-CN" dirty="0" smtClean="0"/>
              <a:t>——</a:t>
            </a:r>
            <a:r>
              <a:rPr lang="en-US" altLang="zh-CN" dirty="0" err="1" smtClean="0"/>
              <a:t>Robo</a:t>
            </a:r>
            <a:r>
              <a:rPr lang="en-US" altLang="zh-CN" dirty="0" smtClean="0"/>
              <a:t> 3T</a:t>
            </a:r>
          </a:p>
          <a:p>
            <a:pPr>
              <a:buFont typeface="Wingdings" panose="05000000000000000000" pitchFamily="2" charset="2"/>
              <a:buChar char="l"/>
            </a:pPr>
            <a:endParaRPr lang="en-US" altLang="zh-CN" dirty="0" smtClean="0"/>
          </a:p>
          <a:p>
            <a:pPr>
              <a:buFont typeface="Wingdings" panose="05000000000000000000" pitchFamily="2" charset="2"/>
              <a:buChar char="l"/>
            </a:pPr>
            <a:endParaRPr lang="en-US" altLang="zh-CN" dirty="0" smtClean="0"/>
          </a:p>
          <a:p>
            <a:pPr>
              <a:buFont typeface="Wingdings" panose="05000000000000000000" pitchFamily="2" charset="2"/>
              <a:buChar char="l"/>
            </a:pPr>
            <a:endParaRPr lang="en-US" altLang="zh-CN" dirty="0">
              <a:solidFill>
                <a:schemeClr val="tx1">
                  <a:lumMod val="85000"/>
                  <a:lumOff val="15000"/>
                </a:schemeClr>
              </a:solidFill>
            </a:endParaRPr>
          </a:p>
        </p:txBody>
      </p:sp>
      <p:pic>
        <p:nvPicPr>
          <p:cNvPr id="10" name="图片 9"/>
          <p:cNvPicPr>
            <a:picLocks noChangeAspect="1"/>
          </p:cNvPicPr>
          <p:nvPr/>
        </p:nvPicPr>
        <p:blipFill rotWithShape="1">
          <a:blip r:embed="rId3"/>
          <a:srcRect l="1131" r="774" b="1955"/>
          <a:stretch/>
        </p:blipFill>
        <p:spPr>
          <a:xfrm>
            <a:off x="1370856" y="2179758"/>
            <a:ext cx="4875210" cy="2925126"/>
          </a:xfrm>
          <a:prstGeom prst="rect">
            <a:avLst/>
          </a:prstGeom>
        </p:spPr>
      </p:pic>
      <p:pic>
        <p:nvPicPr>
          <p:cNvPr id="11" name="图片 10"/>
          <p:cNvPicPr>
            <a:picLocks noChangeAspect="1"/>
          </p:cNvPicPr>
          <p:nvPr/>
        </p:nvPicPr>
        <p:blipFill rotWithShape="1">
          <a:blip r:embed="rId4"/>
          <a:srcRect l="1335" r="1148" b="2379"/>
          <a:stretch/>
        </p:blipFill>
        <p:spPr>
          <a:xfrm>
            <a:off x="3232397" y="3199262"/>
            <a:ext cx="4186945" cy="2925126"/>
          </a:xfrm>
          <a:prstGeom prst="rect">
            <a:avLst/>
          </a:prstGeom>
        </p:spPr>
      </p:pic>
    </p:spTree>
    <p:extLst>
      <p:ext uri="{BB962C8B-B14F-4D97-AF65-F5344CB8AC3E}">
        <p14:creationId xmlns:p14="http://schemas.microsoft.com/office/powerpoint/2010/main" val="1605086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4A7A685B-F94D-194F-BA07-9413F6ABF747}"/>
              </a:ext>
            </a:extLst>
          </p:cNvPr>
          <p:cNvSpPr>
            <a:spLocks noGrp="1"/>
          </p:cNvSpPr>
          <p:nvPr>
            <p:ph type="body" sz="quarter" idx="10"/>
          </p:nvPr>
        </p:nvSpPr>
        <p:spPr>
          <a:xfrm>
            <a:off x="5126583" y="1463040"/>
            <a:ext cx="6573803" cy="4511040"/>
          </a:xfrm>
        </p:spPr>
        <p:txBody>
          <a:bodyPr/>
          <a:lstStyle/>
          <a:p>
            <a:r>
              <a:rPr lang="en-US" altLang="zh-CN" sz="1600" dirty="0" err="1" smtClean="0">
                <a:solidFill>
                  <a:srgbClr val="080808"/>
                </a:solidFill>
                <a:latin typeface="Consolas" panose="020B0609020204030204" pitchFamily="49" charset="0"/>
              </a:rPr>
              <a:t>Mongodb</a:t>
            </a:r>
            <a:r>
              <a:rPr lang="zh-CN" altLang="en-US" sz="1600" dirty="0" smtClean="0">
                <a:solidFill>
                  <a:srgbClr val="080808"/>
                </a:solidFill>
                <a:latin typeface="Consolas" panose="020B0609020204030204" pitchFamily="49" charset="0"/>
              </a:rPr>
              <a:t>安装、启动</a:t>
            </a:r>
            <a:endParaRPr lang="en-US" altLang="zh-CN" sz="1600" dirty="0" smtClean="0">
              <a:solidFill>
                <a:srgbClr val="080808"/>
              </a:solidFill>
              <a:latin typeface="Consolas" panose="020B0609020204030204" pitchFamily="49" charset="0"/>
            </a:endParaRPr>
          </a:p>
          <a:p>
            <a:r>
              <a:rPr lang="zh-CN" altLang="en-US" sz="1600" dirty="0">
                <a:solidFill>
                  <a:srgbClr val="080808"/>
                </a:solidFill>
                <a:latin typeface="Consolas" panose="020B0609020204030204" pitchFamily="49" charset="0"/>
                <a:sym typeface="Consolas" panose="020B0609020204030204" pitchFamily="49" charset="0"/>
              </a:rPr>
              <a:t>可视化客户端</a:t>
            </a:r>
            <a:r>
              <a:rPr lang="en-US" altLang="zh-CN" sz="1600" b="0" dirty="0" err="1" smtClean="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rPr>
              <a:t>Robo</a:t>
            </a:r>
            <a:r>
              <a:rPr lang="en-US" altLang="zh-CN" sz="1600" b="0" dirty="0" smtClean="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rPr>
              <a:t> 3T</a:t>
            </a:r>
            <a:r>
              <a:rPr lang="zh-CN" altLang="en-US" sz="1600" b="0" dirty="0" smtClean="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rPr>
              <a:t>安装与连接</a:t>
            </a:r>
            <a:endParaRPr lang="en-US" altLang="zh-CN" sz="1600" b="0" dirty="0">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endParaRPr>
          </a:p>
        </p:txBody>
      </p:sp>
    </p:spTree>
    <p:extLst>
      <p:ext uri="{BB962C8B-B14F-4D97-AF65-F5344CB8AC3E}">
        <p14:creationId xmlns:p14="http://schemas.microsoft.com/office/powerpoint/2010/main" val="1514973377"/>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en-US" altLang="zh-CN" dirty="0" err="1"/>
              <a:t>Mongodb</a:t>
            </a:r>
            <a:endParaRPr lang="zh-CN" altLang="en-US" dirty="0"/>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smtClean="0"/>
              <a:t>新增</a:t>
            </a:r>
            <a:endParaRPr lang="en-US" altLang="zh-CN" dirty="0" smtClean="0"/>
          </a:p>
          <a:p>
            <a:pPr>
              <a:buFont typeface="Wingdings" panose="05000000000000000000" pitchFamily="2" charset="2"/>
              <a:buChar char="l"/>
            </a:pPr>
            <a:endParaRPr lang="en-US" altLang="zh-CN" dirty="0" smtClean="0"/>
          </a:p>
          <a:p>
            <a:pPr>
              <a:buFont typeface="Wingdings" panose="05000000000000000000" pitchFamily="2" charset="2"/>
              <a:buChar char="l"/>
            </a:pPr>
            <a:r>
              <a:rPr lang="zh-CN" altLang="en-US" dirty="0" smtClean="0"/>
              <a:t>修改</a:t>
            </a:r>
            <a:endParaRPr lang="en-US" altLang="zh-CN" dirty="0" smtClean="0"/>
          </a:p>
          <a:p>
            <a:pPr>
              <a:buFont typeface="Wingdings" panose="05000000000000000000" pitchFamily="2" charset="2"/>
              <a:buChar char="l"/>
            </a:pPr>
            <a:endParaRPr lang="en-US" altLang="zh-CN" dirty="0"/>
          </a:p>
          <a:p>
            <a:pPr>
              <a:buFont typeface="Wingdings" panose="05000000000000000000" pitchFamily="2" charset="2"/>
              <a:buChar char="l"/>
            </a:pPr>
            <a:r>
              <a:rPr lang="zh-CN" altLang="en-US" dirty="0" smtClean="0"/>
              <a:t>删除</a:t>
            </a:r>
            <a:endParaRPr lang="en-US" altLang="zh-CN" dirty="0"/>
          </a:p>
        </p:txBody>
      </p:sp>
      <p:sp>
        <p:nvSpPr>
          <p:cNvPr id="7" name="TextBox 3">
            <a:extLst>
              <a:ext uri="{FF2B5EF4-FFF2-40B4-BE49-F238E27FC236}">
                <a16:creationId xmlns:a16="http://schemas.microsoft.com/office/drawing/2014/main" id="{0C998B78-AB18-3C47-A1C7-25AE9A3A40B0}"/>
              </a:ext>
            </a:extLst>
          </p:cNvPr>
          <p:cNvSpPr txBox="1"/>
          <p:nvPr/>
        </p:nvSpPr>
        <p:spPr>
          <a:xfrm>
            <a:off x="1370856" y="2126090"/>
            <a:ext cx="9360784" cy="385490"/>
          </a:xfrm>
          <a:prstGeom prst="rect">
            <a:avLst/>
          </a:prstGeom>
          <a:solidFill>
            <a:srgbClr val="FFFFE4"/>
          </a:solidFill>
          <a:ln w="3175">
            <a:solidFill>
              <a:srgbClr val="919191"/>
            </a:solidFill>
          </a:ln>
        </p:spPr>
        <p:txBody>
          <a:bodyPr wrap="square">
            <a:spAutoFit/>
          </a:bodyPr>
          <a:lstStyle/>
          <a:p>
            <a:pPr>
              <a:lnSpc>
                <a:spcPct val="150000"/>
              </a:lnSpc>
            </a:pPr>
            <a:r>
              <a:rPr lang="en-US" altLang="zh-CN" sz="1400" dirty="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db.</a:t>
            </a:r>
            <a:r>
              <a:rPr lang="zh-CN" altLang="en-US" sz="1400" dirty="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集合名称</a:t>
            </a:r>
            <a:r>
              <a:rPr lang="en-US" altLang="zh-CN" sz="1400" dirty="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.insert/save/</a:t>
            </a:r>
            <a:r>
              <a:rPr lang="en-US" altLang="zh-CN" sz="1400" dirty="0" err="1">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insertOne</a:t>
            </a:r>
            <a:r>
              <a:rPr lang="en-US" altLang="zh-CN" sz="1400" dirty="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a:t>
            </a:r>
            <a:r>
              <a:rPr lang="zh-CN" altLang="en-US" sz="1400" dirty="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文档</a:t>
            </a:r>
            <a:r>
              <a:rPr lang="en-US" altLang="zh-CN" sz="1400" dirty="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a:t>
            </a:r>
            <a:endParaRPr lang="zh-CN" altLang="en-US" sz="1400" dirty="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endParaRPr>
          </a:p>
        </p:txBody>
      </p:sp>
      <p:sp>
        <p:nvSpPr>
          <p:cNvPr id="6" name="TextBox 3">
            <a:extLst>
              <a:ext uri="{FF2B5EF4-FFF2-40B4-BE49-F238E27FC236}">
                <a16:creationId xmlns:a16="http://schemas.microsoft.com/office/drawing/2014/main" id="{0C998B78-AB18-3C47-A1C7-25AE9A3A40B0}"/>
              </a:ext>
            </a:extLst>
          </p:cNvPr>
          <p:cNvSpPr txBox="1"/>
          <p:nvPr/>
        </p:nvSpPr>
        <p:spPr>
          <a:xfrm>
            <a:off x="1351160" y="2918195"/>
            <a:ext cx="9360784" cy="385490"/>
          </a:xfrm>
          <a:prstGeom prst="rect">
            <a:avLst/>
          </a:prstGeom>
          <a:solidFill>
            <a:srgbClr val="FFFFE4"/>
          </a:solidFill>
          <a:ln w="3175">
            <a:solidFill>
              <a:srgbClr val="919191"/>
            </a:solidFill>
          </a:ln>
        </p:spPr>
        <p:txBody>
          <a:bodyPr wrap="square">
            <a:spAutoFit/>
          </a:bodyPr>
          <a:lstStyle/>
          <a:p>
            <a:pPr>
              <a:lnSpc>
                <a:spcPct val="150000"/>
              </a:lnSpc>
            </a:pPr>
            <a:r>
              <a:rPr lang="en-US" altLang="zh-CN" sz="1400" dirty="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db.</a:t>
            </a:r>
            <a:r>
              <a:rPr lang="zh-CN" altLang="en-US" sz="1400" dirty="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集合名称</a:t>
            </a:r>
            <a:r>
              <a:rPr lang="en-US" altLang="zh-CN" sz="1400" dirty="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.remove(</a:t>
            </a:r>
            <a:r>
              <a:rPr lang="zh-CN" altLang="en-US" sz="1400" dirty="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条件</a:t>
            </a:r>
            <a:r>
              <a:rPr lang="en-US" altLang="zh-CN" sz="1400" dirty="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a:t>
            </a:r>
            <a:endParaRPr lang="zh-CN" altLang="en-US" sz="1400" dirty="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endParaRPr>
          </a:p>
        </p:txBody>
      </p:sp>
      <p:sp>
        <p:nvSpPr>
          <p:cNvPr id="8" name="TextBox 3">
            <a:extLst>
              <a:ext uri="{FF2B5EF4-FFF2-40B4-BE49-F238E27FC236}">
                <a16:creationId xmlns:a16="http://schemas.microsoft.com/office/drawing/2014/main" id="{0C998B78-AB18-3C47-A1C7-25AE9A3A40B0}"/>
              </a:ext>
            </a:extLst>
          </p:cNvPr>
          <p:cNvSpPr txBox="1"/>
          <p:nvPr/>
        </p:nvSpPr>
        <p:spPr>
          <a:xfrm>
            <a:off x="1351160" y="3710300"/>
            <a:ext cx="9360784" cy="385490"/>
          </a:xfrm>
          <a:prstGeom prst="rect">
            <a:avLst/>
          </a:prstGeom>
          <a:solidFill>
            <a:srgbClr val="FFFFE4"/>
          </a:solidFill>
          <a:ln w="3175">
            <a:solidFill>
              <a:srgbClr val="919191"/>
            </a:solidFill>
          </a:ln>
        </p:spPr>
        <p:txBody>
          <a:bodyPr wrap="square">
            <a:spAutoFit/>
          </a:bodyPr>
          <a:lstStyle/>
          <a:p>
            <a:pPr>
              <a:lnSpc>
                <a:spcPct val="150000"/>
              </a:lnSpc>
            </a:pPr>
            <a:r>
              <a:rPr lang="en-US" altLang="zh-CN" sz="1400" dirty="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db.</a:t>
            </a:r>
            <a:r>
              <a:rPr lang="zh-CN" altLang="en-US" sz="1400" dirty="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集合名称</a:t>
            </a:r>
            <a:r>
              <a:rPr lang="en-US" altLang="zh-CN" sz="1400" dirty="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.update(</a:t>
            </a:r>
            <a:r>
              <a:rPr lang="zh-CN" altLang="en-US" sz="1400" dirty="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条件，</a:t>
            </a:r>
            <a:r>
              <a:rPr lang="en-US" altLang="zh-CN" sz="1400" dirty="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a:t>
            </a:r>
            <a:r>
              <a:rPr lang="zh-CN" altLang="en-US" sz="1400" dirty="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操作种类</a:t>
            </a:r>
            <a:r>
              <a:rPr lang="en-US" altLang="zh-CN" sz="1400" dirty="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a:t>
            </a:r>
            <a:r>
              <a:rPr lang="zh-CN" altLang="en-US" sz="1400" dirty="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文档</a:t>
            </a:r>
            <a:r>
              <a:rPr lang="en-US" altLang="zh-CN" sz="1400" dirty="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a:t>
            </a:r>
            <a:endParaRPr lang="zh-CN" altLang="en-US" sz="1400" dirty="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endParaRPr>
          </a:p>
        </p:txBody>
      </p:sp>
    </p:spTree>
    <p:extLst>
      <p:ext uri="{BB962C8B-B14F-4D97-AF65-F5344CB8AC3E}">
        <p14:creationId xmlns:p14="http://schemas.microsoft.com/office/powerpoint/2010/main" val="3849534729"/>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en-US" altLang="zh-CN" dirty="0" err="1"/>
              <a:t>Mongodb</a:t>
            </a:r>
            <a:endParaRPr lang="zh-CN" altLang="en-US" dirty="0"/>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1481119"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defRPr/>
            </a:pPr>
            <a:r>
              <a:rPr lang="zh-CN" altLang="en-US" sz="1400" dirty="0">
                <a:latin typeface="Consolas" panose="020B0609020204030204" pitchFamily="49" charset="0"/>
              </a:rPr>
              <a:t>基础查询</a:t>
            </a:r>
            <a:endParaRPr lang="en-US" altLang="zh-CN" sz="1400" dirty="0">
              <a:latin typeface="Consolas" panose="020B0609020204030204" pitchFamily="49" charset="0"/>
            </a:endParaRPr>
          </a:p>
          <a:p>
            <a:pPr marL="990575" lvl="1" indent="-380990">
              <a:buFont typeface="Wingdings" panose="05000000000000000000" pitchFamily="2" charset="2"/>
              <a:buChar char="u"/>
              <a:defRPr/>
            </a:pPr>
            <a:r>
              <a:rPr lang="zh-CN" altLang="en-US" dirty="0">
                <a:latin typeface="Consolas" panose="020B0609020204030204" pitchFamily="49" charset="0"/>
                <a:ea typeface="阿里巴巴普惠体" panose="00020600040101010101" pitchFamily="18" charset="-122"/>
                <a:cs typeface="阿里巴巴普惠体" panose="00020600040101010101" pitchFamily="18" charset="-122"/>
              </a:rPr>
              <a:t>查询全部：</a:t>
            </a:r>
            <a:r>
              <a:rPr lang="en-US" altLang="zh-CN" dirty="0">
                <a:latin typeface="Consolas" panose="020B0609020204030204" pitchFamily="49" charset="0"/>
                <a:ea typeface="阿里巴巴普惠体" panose="00020600040101010101" pitchFamily="18" charset="-122"/>
                <a:cs typeface="阿里巴巴普惠体" panose="00020600040101010101" pitchFamily="18" charset="-122"/>
              </a:rPr>
              <a:t>db.</a:t>
            </a:r>
            <a:r>
              <a:rPr lang="zh-CN" altLang="en-US" dirty="0">
                <a:latin typeface="Consolas" panose="020B0609020204030204" pitchFamily="49" charset="0"/>
                <a:ea typeface="阿里巴巴普惠体" panose="00020600040101010101" pitchFamily="18" charset="-122"/>
                <a:cs typeface="阿里巴巴普惠体" panose="00020600040101010101" pitchFamily="18" charset="-122"/>
              </a:rPr>
              <a:t>集合</a:t>
            </a:r>
            <a:r>
              <a:rPr lang="en-US" altLang="zh-CN" dirty="0">
                <a:latin typeface="Consolas" panose="020B0609020204030204" pitchFamily="49" charset="0"/>
                <a:ea typeface="阿里巴巴普惠体" panose="00020600040101010101" pitchFamily="18" charset="-122"/>
                <a:cs typeface="阿里巴巴普惠体" panose="00020600040101010101" pitchFamily="18" charset="-122"/>
              </a:rPr>
              <a:t>.find();</a:t>
            </a:r>
          </a:p>
          <a:p>
            <a:pPr marL="990575" lvl="1" indent="-380990">
              <a:buFont typeface="Wingdings" panose="05000000000000000000" pitchFamily="2" charset="2"/>
              <a:buChar char="u"/>
              <a:defRPr/>
            </a:pPr>
            <a:r>
              <a:rPr lang="zh-CN" altLang="en-US" dirty="0">
                <a:latin typeface="Consolas" panose="020B0609020204030204" pitchFamily="49" charset="0"/>
                <a:ea typeface="阿里巴巴普惠体" panose="00020600040101010101" pitchFamily="18" charset="-122"/>
                <a:cs typeface="阿里巴巴普惠体" panose="00020600040101010101" pitchFamily="18" charset="-122"/>
              </a:rPr>
              <a:t>查第一条：</a:t>
            </a:r>
            <a:r>
              <a:rPr lang="en-US" altLang="zh-CN" dirty="0">
                <a:latin typeface="Consolas" panose="020B0609020204030204" pitchFamily="49" charset="0"/>
                <a:ea typeface="阿里巴巴普惠体" panose="00020600040101010101" pitchFamily="18" charset="-122"/>
                <a:cs typeface="阿里巴巴普惠体" panose="00020600040101010101" pitchFamily="18" charset="-122"/>
              </a:rPr>
              <a:t>db.</a:t>
            </a:r>
            <a:r>
              <a:rPr lang="zh-CN" altLang="en-US" dirty="0">
                <a:latin typeface="Consolas" panose="020B0609020204030204" pitchFamily="49" charset="0"/>
                <a:ea typeface="阿里巴巴普惠体" panose="00020600040101010101" pitchFamily="18" charset="-122"/>
                <a:cs typeface="阿里巴巴普惠体" panose="00020600040101010101" pitchFamily="18" charset="-122"/>
              </a:rPr>
              <a:t>集合</a:t>
            </a:r>
            <a:r>
              <a:rPr lang="en-US" altLang="zh-CN" dirty="0">
                <a:latin typeface="Consolas" panose="020B0609020204030204" pitchFamily="49" charset="0"/>
                <a:ea typeface="阿里巴巴普惠体" panose="00020600040101010101" pitchFamily="18" charset="-122"/>
                <a:cs typeface="阿里巴巴普惠体" panose="00020600040101010101" pitchFamily="18" charset="-122"/>
              </a:rPr>
              <a:t>.</a:t>
            </a:r>
            <a:r>
              <a:rPr lang="en-US" altLang="zh-CN" dirty="0" err="1">
                <a:latin typeface="Consolas" panose="020B0609020204030204" pitchFamily="49" charset="0"/>
                <a:ea typeface="阿里巴巴普惠体" panose="00020600040101010101" pitchFamily="18" charset="-122"/>
                <a:cs typeface="阿里巴巴普惠体" panose="00020600040101010101" pitchFamily="18" charset="-122"/>
              </a:rPr>
              <a:t>findOne</a:t>
            </a:r>
            <a:r>
              <a:rPr lang="en-US" altLang="zh-CN" dirty="0">
                <a:latin typeface="Consolas" panose="020B0609020204030204" pitchFamily="49" charset="0"/>
                <a:ea typeface="阿里巴巴普惠体" panose="00020600040101010101" pitchFamily="18" charset="-122"/>
                <a:cs typeface="阿里巴巴普惠体" panose="00020600040101010101" pitchFamily="18" charset="-122"/>
              </a:rPr>
              <a:t>()</a:t>
            </a:r>
          </a:p>
          <a:p>
            <a:pPr marL="990575" lvl="1" indent="-380990">
              <a:buFont typeface="Wingdings" panose="05000000000000000000" pitchFamily="2" charset="2"/>
              <a:buChar char="u"/>
              <a:defRPr/>
            </a:pPr>
            <a:r>
              <a:rPr lang="zh-CN" altLang="en-US" dirty="0">
                <a:latin typeface="Consolas" panose="020B0609020204030204" pitchFamily="49" charset="0"/>
                <a:ea typeface="阿里巴巴普惠体" panose="00020600040101010101" pitchFamily="18" charset="-122"/>
                <a:cs typeface="阿里巴巴普惠体" panose="00020600040101010101" pitchFamily="18" charset="-122"/>
              </a:rPr>
              <a:t>查询指定数量文档：</a:t>
            </a:r>
            <a:r>
              <a:rPr lang="en-US" altLang="zh-CN" dirty="0">
                <a:latin typeface="Consolas" panose="020B0609020204030204" pitchFamily="49" charset="0"/>
                <a:ea typeface="阿里巴巴普惠体" panose="00020600040101010101" pitchFamily="18" charset="-122"/>
                <a:cs typeface="阿里巴巴普惠体" panose="00020600040101010101" pitchFamily="18" charset="-122"/>
              </a:rPr>
              <a:t>db.</a:t>
            </a:r>
            <a:r>
              <a:rPr lang="zh-CN" altLang="en-US" dirty="0">
                <a:latin typeface="Consolas" panose="020B0609020204030204" pitchFamily="49" charset="0"/>
                <a:ea typeface="阿里巴巴普惠体" panose="00020600040101010101" pitchFamily="18" charset="-122"/>
                <a:cs typeface="阿里巴巴普惠体" panose="00020600040101010101" pitchFamily="18" charset="-122"/>
              </a:rPr>
              <a:t>集合</a:t>
            </a:r>
            <a:r>
              <a:rPr lang="en-US" altLang="zh-CN" dirty="0">
                <a:latin typeface="Consolas" panose="020B0609020204030204" pitchFamily="49" charset="0"/>
                <a:ea typeface="阿里巴巴普惠体" panose="00020600040101010101" pitchFamily="18" charset="-122"/>
                <a:cs typeface="阿里巴巴普惠体" panose="00020600040101010101" pitchFamily="18" charset="-122"/>
              </a:rPr>
              <a:t>.find().limit(10)	</a:t>
            </a:r>
            <a:r>
              <a:rPr lang="en-US" altLang="zh-CN" dirty="0" smtClean="0">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en-US" dirty="0">
                <a:latin typeface="Consolas" panose="020B0609020204030204" pitchFamily="49" charset="0"/>
                <a:ea typeface="阿里巴巴普惠体" panose="00020600040101010101" pitchFamily="18" charset="-122"/>
                <a:cs typeface="阿里巴巴普惠体" panose="00020600040101010101" pitchFamily="18" charset="-122"/>
              </a:rPr>
              <a:t>查</a:t>
            </a:r>
            <a:r>
              <a:rPr lang="en-US" altLang="zh-CN" dirty="0">
                <a:latin typeface="Consolas" panose="020B0609020204030204" pitchFamily="49" charset="0"/>
                <a:ea typeface="阿里巴巴普惠体" panose="00020600040101010101" pitchFamily="18" charset="-122"/>
                <a:cs typeface="阿里巴巴普惠体" panose="00020600040101010101" pitchFamily="18" charset="-122"/>
              </a:rPr>
              <a:t>10</a:t>
            </a:r>
            <a:r>
              <a:rPr lang="zh-CN" altLang="en-US" dirty="0">
                <a:latin typeface="Consolas" panose="020B0609020204030204" pitchFamily="49" charset="0"/>
                <a:ea typeface="阿里巴巴普惠体" panose="00020600040101010101" pitchFamily="18" charset="-122"/>
                <a:cs typeface="阿里巴巴普惠体" panose="00020600040101010101" pitchFamily="18" charset="-122"/>
              </a:rPr>
              <a:t>条文档</a:t>
            </a:r>
            <a:endParaRPr lang="en-US" altLang="zh-CN" dirty="0">
              <a:latin typeface="Consolas" panose="020B0609020204030204" pitchFamily="49" charset="0"/>
              <a:ea typeface="阿里巴巴普惠体" panose="00020600040101010101" pitchFamily="18" charset="-122"/>
              <a:cs typeface="阿里巴巴普惠体" panose="00020600040101010101" pitchFamily="18" charset="-122"/>
            </a:endParaRPr>
          </a:p>
          <a:p>
            <a:pPr marL="990575" lvl="1" indent="-380990">
              <a:buFont typeface="Wingdings" panose="05000000000000000000" pitchFamily="2" charset="2"/>
              <a:buChar char="u"/>
              <a:defRPr/>
            </a:pPr>
            <a:r>
              <a:rPr lang="zh-CN" altLang="en-US" dirty="0">
                <a:latin typeface="Consolas" panose="020B0609020204030204" pitchFamily="49" charset="0"/>
                <a:ea typeface="阿里巴巴普惠体" panose="00020600040101010101" pitchFamily="18" charset="-122"/>
                <a:cs typeface="阿里巴巴普惠体" panose="00020600040101010101" pitchFamily="18" charset="-122"/>
              </a:rPr>
              <a:t>跳过指定数量文档：</a:t>
            </a:r>
            <a:r>
              <a:rPr lang="en-US" altLang="zh-CN" dirty="0">
                <a:latin typeface="Consolas" panose="020B0609020204030204" pitchFamily="49" charset="0"/>
                <a:ea typeface="阿里巴巴普惠体" panose="00020600040101010101" pitchFamily="18" charset="-122"/>
                <a:cs typeface="阿里巴巴普惠体" panose="00020600040101010101" pitchFamily="18" charset="-122"/>
              </a:rPr>
              <a:t>db.</a:t>
            </a:r>
            <a:r>
              <a:rPr lang="zh-CN" altLang="en-US" dirty="0">
                <a:latin typeface="Consolas" panose="020B0609020204030204" pitchFamily="49" charset="0"/>
                <a:ea typeface="阿里巴巴普惠体" panose="00020600040101010101" pitchFamily="18" charset="-122"/>
                <a:cs typeface="阿里巴巴普惠体" panose="00020600040101010101" pitchFamily="18" charset="-122"/>
              </a:rPr>
              <a:t>集合</a:t>
            </a:r>
            <a:r>
              <a:rPr lang="en-US" altLang="zh-CN" dirty="0">
                <a:latin typeface="Consolas" panose="020B0609020204030204" pitchFamily="49" charset="0"/>
                <a:ea typeface="阿里巴巴普惠体" panose="00020600040101010101" pitchFamily="18" charset="-122"/>
                <a:cs typeface="阿里巴巴普惠体" panose="00020600040101010101" pitchFamily="18" charset="-122"/>
              </a:rPr>
              <a:t>.find().skip(20)	</a:t>
            </a:r>
            <a:r>
              <a:rPr lang="en-US" altLang="zh-CN" dirty="0" smtClean="0">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en-US" dirty="0">
                <a:latin typeface="Consolas" panose="020B0609020204030204" pitchFamily="49" charset="0"/>
                <a:ea typeface="阿里巴巴普惠体" panose="00020600040101010101" pitchFamily="18" charset="-122"/>
                <a:cs typeface="阿里巴巴普惠体" panose="00020600040101010101" pitchFamily="18" charset="-122"/>
              </a:rPr>
              <a:t>跳过</a:t>
            </a:r>
            <a:r>
              <a:rPr lang="en-US" altLang="zh-CN" dirty="0">
                <a:latin typeface="Consolas" panose="020B0609020204030204" pitchFamily="49" charset="0"/>
                <a:ea typeface="阿里巴巴普惠体" panose="00020600040101010101" pitchFamily="18" charset="-122"/>
                <a:cs typeface="阿里巴巴普惠体" panose="00020600040101010101" pitchFamily="18" charset="-122"/>
              </a:rPr>
              <a:t>20</a:t>
            </a:r>
            <a:r>
              <a:rPr lang="zh-CN" altLang="en-US" dirty="0">
                <a:latin typeface="Consolas" panose="020B0609020204030204" pitchFamily="49" charset="0"/>
                <a:ea typeface="阿里巴巴普惠体" panose="00020600040101010101" pitchFamily="18" charset="-122"/>
                <a:cs typeface="阿里巴巴普惠体" panose="00020600040101010101" pitchFamily="18" charset="-122"/>
              </a:rPr>
              <a:t>条文档</a:t>
            </a:r>
            <a:endParaRPr lang="en-US" altLang="zh-CN" dirty="0">
              <a:latin typeface="Consolas" panose="020B0609020204030204" pitchFamily="49" charset="0"/>
              <a:ea typeface="阿里巴巴普惠体" panose="00020600040101010101" pitchFamily="18" charset="-122"/>
              <a:cs typeface="阿里巴巴普惠体" panose="00020600040101010101" pitchFamily="18" charset="-122"/>
            </a:endParaRPr>
          </a:p>
          <a:p>
            <a:pPr marL="990575" lvl="1" indent="-380990">
              <a:buFont typeface="Wingdings" panose="05000000000000000000" pitchFamily="2" charset="2"/>
              <a:buChar char="u"/>
              <a:defRPr/>
            </a:pPr>
            <a:r>
              <a:rPr lang="zh-CN" altLang="en-US" dirty="0">
                <a:latin typeface="Consolas" panose="020B0609020204030204" pitchFamily="49" charset="0"/>
                <a:ea typeface="阿里巴巴普惠体" panose="00020600040101010101" pitchFamily="18" charset="-122"/>
                <a:cs typeface="阿里巴巴普惠体" panose="00020600040101010101" pitchFamily="18" charset="-122"/>
              </a:rPr>
              <a:t>统计：</a:t>
            </a:r>
            <a:r>
              <a:rPr lang="en-US" altLang="zh-CN" dirty="0">
                <a:latin typeface="Consolas" panose="020B0609020204030204" pitchFamily="49" charset="0"/>
                <a:ea typeface="阿里巴巴普惠体" panose="00020600040101010101" pitchFamily="18" charset="-122"/>
                <a:cs typeface="阿里巴巴普惠体" panose="00020600040101010101" pitchFamily="18" charset="-122"/>
              </a:rPr>
              <a:t>db.</a:t>
            </a:r>
            <a:r>
              <a:rPr lang="zh-CN" altLang="en-US" dirty="0">
                <a:latin typeface="Consolas" panose="020B0609020204030204" pitchFamily="49" charset="0"/>
                <a:ea typeface="阿里巴巴普惠体" panose="00020600040101010101" pitchFamily="18" charset="-122"/>
                <a:cs typeface="阿里巴巴普惠体" panose="00020600040101010101" pitchFamily="18" charset="-122"/>
              </a:rPr>
              <a:t>集合</a:t>
            </a:r>
            <a:r>
              <a:rPr lang="en-US" altLang="zh-CN" dirty="0">
                <a:latin typeface="Consolas" panose="020B0609020204030204" pitchFamily="49" charset="0"/>
                <a:ea typeface="阿里巴巴普惠体" panose="00020600040101010101" pitchFamily="18" charset="-122"/>
                <a:cs typeface="阿里巴巴普惠体" panose="00020600040101010101" pitchFamily="18" charset="-122"/>
              </a:rPr>
              <a:t>.count()</a:t>
            </a:r>
          </a:p>
          <a:p>
            <a:pPr marL="990575" lvl="1" indent="-380990">
              <a:buFont typeface="Wingdings" panose="05000000000000000000" pitchFamily="2" charset="2"/>
              <a:buChar char="u"/>
              <a:defRPr/>
            </a:pPr>
            <a:r>
              <a:rPr lang="zh-CN" altLang="en-US" dirty="0">
                <a:latin typeface="Consolas" panose="020B0609020204030204" pitchFamily="49" charset="0"/>
                <a:ea typeface="阿里巴巴普惠体" panose="00020600040101010101" pitchFamily="18" charset="-122"/>
                <a:cs typeface="阿里巴巴普惠体" panose="00020600040101010101" pitchFamily="18" charset="-122"/>
              </a:rPr>
              <a:t>排序：</a:t>
            </a:r>
            <a:r>
              <a:rPr lang="en-US" altLang="zh-CN" dirty="0">
                <a:latin typeface="Consolas" panose="020B0609020204030204" pitchFamily="49" charset="0"/>
                <a:ea typeface="阿里巴巴普惠体" panose="00020600040101010101" pitchFamily="18" charset="-122"/>
                <a:cs typeface="阿里巴巴普惠体" panose="00020600040101010101" pitchFamily="18" charset="-122"/>
              </a:rPr>
              <a:t>db.</a:t>
            </a:r>
            <a:r>
              <a:rPr lang="zh-CN" altLang="en-US" dirty="0">
                <a:latin typeface="Consolas" panose="020B0609020204030204" pitchFamily="49" charset="0"/>
                <a:ea typeface="阿里巴巴普惠体" panose="00020600040101010101" pitchFamily="18" charset="-122"/>
                <a:cs typeface="阿里巴巴普惠体" panose="00020600040101010101" pitchFamily="18" charset="-122"/>
              </a:rPr>
              <a:t>集合</a:t>
            </a:r>
            <a:r>
              <a:rPr lang="en-US" altLang="zh-CN" dirty="0">
                <a:latin typeface="Consolas" panose="020B0609020204030204" pitchFamily="49" charset="0"/>
                <a:ea typeface="阿里巴巴普惠体" panose="00020600040101010101" pitchFamily="18" charset="-122"/>
                <a:cs typeface="阿里巴巴普惠体" panose="00020600040101010101" pitchFamily="18" charset="-122"/>
              </a:rPr>
              <a:t>.sort({age:1})		</a:t>
            </a:r>
            <a:r>
              <a:rPr lang="en-US" altLang="zh-CN" dirty="0" smtClean="0">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en-US" dirty="0">
                <a:latin typeface="Consolas" panose="020B0609020204030204" pitchFamily="49" charset="0"/>
                <a:ea typeface="阿里巴巴普惠体" panose="00020600040101010101" pitchFamily="18" charset="-122"/>
                <a:cs typeface="阿里巴巴普惠体" panose="00020600040101010101" pitchFamily="18" charset="-122"/>
              </a:rPr>
              <a:t>按</a:t>
            </a:r>
            <a:r>
              <a:rPr lang="en-US" altLang="zh-CN" dirty="0">
                <a:latin typeface="Consolas" panose="020B0609020204030204" pitchFamily="49" charset="0"/>
                <a:ea typeface="阿里巴巴普惠体" panose="00020600040101010101" pitchFamily="18" charset="-122"/>
                <a:cs typeface="阿里巴巴普惠体" panose="00020600040101010101" pitchFamily="18" charset="-122"/>
              </a:rPr>
              <a:t>age</a:t>
            </a:r>
            <a:r>
              <a:rPr lang="zh-CN" altLang="en-US" dirty="0">
                <a:latin typeface="Consolas" panose="020B0609020204030204" pitchFamily="49" charset="0"/>
                <a:ea typeface="阿里巴巴普惠体" panose="00020600040101010101" pitchFamily="18" charset="-122"/>
                <a:cs typeface="阿里巴巴普惠体" panose="00020600040101010101" pitchFamily="18" charset="-122"/>
              </a:rPr>
              <a:t>升序排序</a:t>
            </a:r>
            <a:endParaRPr lang="en-US" altLang="zh-CN" dirty="0">
              <a:latin typeface="Consolas" panose="020B0609020204030204" pitchFamily="49" charset="0"/>
              <a:ea typeface="阿里巴巴普惠体" panose="00020600040101010101" pitchFamily="18" charset="-122"/>
              <a:cs typeface="阿里巴巴普惠体" panose="00020600040101010101" pitchFamily="18" charset="-122"/>
            </a:endParaRPr>
          </a:p>
          <a:p>
            <a:pPr marL="990575" lvl="1" indent="-380990">
              <a:buFont typeface="Wingdings" panose="05000000000000000000" pitchFamily="2" charset="2"/>
              <a:buChar char="u"/>
              <a:defRPr/>
            </a:pPr>
            <a:r>
              <a:rPr lang="zh-CN" altLang="en-US" dirty="0">
                <a:latin typeface="Consolas" panose="020B0609020204030204" pitchFamily="49" charset="0"/>
                <a:ea typeface="阿里巴巴普惠体" panose="00020600040101010101" pitchFamily="18" charset="-122"/>
                <a:cs typeface="阿里巴巴普惠体" panose="00020600040101010101" pitchFamily="18" charset="-122"/>
              </a:rPr>
              <a:t>投影：</a:t>
            </a:r>
            <a:r>
              <a:rPr lang="en-US" altLang="zh-CN" dirty="0">
                <a:latin typeface="Consolas" panose="020B0609020204030204" pitchFamily="49" charset="0"/>
                <a:ea typeface="阿里巴巴普惠体" panose="00020600040101010101" pitchFamily="18" charset="-122"/>
                <a:cs typeface="阿里巴巴普惠体" panose="00020600040101010101" pitchFamily="18" charset="-122"/>
              </a:rPr>
              <a:t>db.</a:t>
            </a:r>
            <a:r>
              <a:rPr lang="zh-CN" altLang="en-US" dirty="0">
                <a:latin typeface="Consolas" panose="020B0609020204030204" pitchFamily="49" charset="0"/>
                <a:ea typeface="阿里巴巴普惠体" panose="00020600040101010101" pitchFamily="18" charset="-122"/>
                <a:cs typeface="阿里巴巴普惠体" panose="00020600040101010101" pitchFamily="18" charset="-122"/>
              </a:rPr>
              <a:t>集合名称</a:t>
            </a:r>
            <a:r>
              <a:rPr lang="en-US" altLang="zh-CN" dirty="0">
                <a:latin typeface="Consolas" panose="020B0609020204030204" pitchFamily="49" charset="0"/>
                <a:ea typeface="阿里巴巴普惠体" panose="00020600040101010101" pitchFamily="18" charset="-122"/>
                <a:cs typeface="阿里巴巴普惠体" panose="00020600040101010101" pitchFamily="18" charset="-122"/>
              </a:rPr>
              <a:t>.find(</a:t>
            </a:r>
            <a:r>
              <a:rPr lang="zh-CN" altLang="en-US" dirty="0">
                <a:latin typeface="Consolas" panose="020B0609020204030204" pitchFamily="49" charset="0"/>
                <a:ea typeface="阿里巴巴普惠体" panose="00020600040101010101" pitchFamily="18" charset="-122"/>
                <a:cs typeface="阿里巴巴普惠体" panose="00020600040101010101" pitchFamily="18" charset="-122"/>
              </a:rPr>
              <a:t>条件</a:t>
            </a:r>
            <a:r>
              <a:rPr lang="en-US" altLang="zh-CN" dirty="0">
                <a:latin typeface="Consolas" panose="020B0609020204030204" pitchFamily="49" charset="0"/>
                <a:ea typeface="阿里巴巴普惠体" panose="00020600040101010101" pitchFamily="18" charset="-122"/>
                <a:cs typeface="阿里巴巴普惠体" panose="00020600040101010101" pitchFamily="18" charset="-122"/>
              </a:rPr>
              <a:t>,{name:1,age:1})	</a:t>
            </a:r>
            <a:r>
              <a:rPr lang="en-US" altLang="zh-CN" dirty="0" smtClean="0">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en-US" dirty="0">
                <a:latin typeface="Consolas" panose="020B0609020204030204" pitchFamily="49" charset="0"/>
                <a:ea typeface="阿里巴巴普惠体" panose="00020600040101010101" pitchFamily="18" charset="-122"/>
                <a:cs typeface="阿里巴巴普惠体" panose="00020600040101010101" pitchFamily="18" charset="-122"/>
              </a:rPr>
              <a:t>仅保留</a:t>
            </a:r>
            <a:r>
              <a:rPr lang="en-US" altLang="zh-CN" dirty="0">
                <a:latin typeface="Consolas" panose="020B0609020204030204" pitchFamily="49" charset="0"/>
                <a:ea typeface="阿里巴巴普惠体" panose="00020600040101010101" pitchFamily="18" charset="-122"/>
                <a:cs typeface="阿里巴巴普惠体" panose="00020600040101010101" pitchFamily="18" charset="-122"/>
              </a:rPr>
              <a:t>name</a:t>
            </a:r>
            <a:r>
              <a:rPr lang="zh-CN" altLang="en-US" dirty="0">
                <a:latin typeface="Consolas" panose="020B0609020204030204" pitchFamily="49" charset="0"/>
                <a:ea typeface="阿里巴巴普惠体" panose="00020600040101010101" pitchFamily="18" charset="-122"/>
                <a:cs typeface="阿里巴巴普惠体" panose="00020600040101010101" pitchFamily="18" charset="-122"/>
              </a:rPr>
              <a:t>与</a:t>
            </a:r>
            <a:r>
              <a:rPr lang="en-US" altLang="zh-CN" dirty="0">
                <a:latin typeface="Consolas" panose="020B0609020204030204" pitchFamily="49" charset="0"/>
                <a:ea typeface="阿里巴巴普惠体" panose="00020600040101010101" pitchFamily="18" charset="-122"/>
                <a:cs typeface="阿里巴巴普惠体" panose="00020600040101010101" pitchFamily="18" charset="-122"/>
              </a:rPr>
              <a:t>age</a:t>
            </a:r>
            <a:r>
              <a:rPr lang="zh-CN" altLang="en-US" dirty="0">
                <a:latin typeface="Consolas" panose="020B0609020204030204" pitchFamily="49" charset="0"/>
                <a:ea typeface="阿里巴巴普惠体" panose="00020600040101010101" pitchFamily="18" charset="-122"/>
                <a:cs typeface="阿里巴巴普惠体" panose="00020600040101010101" pitchFamily="18" charset="-122"/>
              </a:rPr>
              <a:t>域</a:t>
            </a:r>
            <a:endParaRPr lang="en-US" altLang="zh-CN" dirty="0">
              <a:latin typeface="Consolas" panose="020B0609020204030204" pitchFamily="49" charset="0"/>
              <a:ea typeface="阿里巴巴普惠体" panose="00020600040101010101" pitchFamily="18" charset="-122"/>
              <a:cs typeface="阿里巴巴普惠体" panose="00020600040101010101" pitchFamily="18" charset="-122"/>
            </a:endParaRPr>
          </a:p>
          <a:p>
            <a:pPr>
              <a:defRPr/>
            </a:pPr>
            <a:r>
              <a:rPr lang="zh-CN" altLang="en-US" sz="1400" dirty="0">
                <a:latin typeface="Consolas" panose="020B0609020204030204" pitchFamily="49" charset="0"/>
              </a:rPr>
              <a:t>条件查询</a:t>
            </a:r>
            <a:endParaRPr lang="en-US" altLang="zh-CN" sz="1400" dirty="0">
              <a:latin typeface="Consolas" panose="020B0609020204030204" pitchFamily="49" charset="0"/>
            </a:endParaRPr>
          </a:p>
          <a:p>
            <a:pPr marL="990575" lvl="1" indent="-380990">
              <a:buFont typeface="Wingdings" panose="05000000000000000000" pitchFamily="2" charset="2"/>
              <a:buChar char="u"/>
              <a:defRPr/>
            </a:pPr>
            <a:r>
              <a:rPr lang="zh-CN" altLang="en-US" dirty="0">
                <a:latin typeface="Consolas" panose="020B0609020204030204" pitchFamily="49" charset="0"/>
                <a:ea typeface="阿里巴巴普惠体" panose="00020600040101010101" pitchFamily="18" charset="-122"/>
                <a:cs typeface="阿里巴巴普惠体" panose="00020600040101010101" pitchFamily="18" charset="-122"/>
              </a:rPr>
              <a:t>基本格式：</a:t>
            </a:r>
            <a:r>
              <a:rPr lang="en-US" altLang="zh-CN" dirty="0">
                <a:latin typeface="Consolas" panose="020B0609020204030204" pitchFamily="49" charset="0"/>
                <a:ea typeface="阿里巴巴普惠体" panose="00020600040101010101" pitchFamily="18" charset="-122"/>
                <a:cs typeface="阿里巴巴普惠体" panose="00020600040101010101" pitchFamily="18" charset="-122"/>
              </a:rPr>
              <a:t>db.</a:t>
            </a:r>
            <a:r>
              <a:rPr lang="zh-CN" altLang="en-US" dirty="0">
                <a:latin typeface="Consolas" panose="020B0609020204030204" pitchFamily="49" charset="0"/>
                <a:ea typeface="阿里巴巴普惠体" panose="00020600040101010101" pitchFamily="18" charset="-122"/>
                <a:cs typeface="阿里巴巴普惠体" panose="00020600040101010101" pitchFamily="18" charset="-122"/>
              </a:rPr>
              <a:t>集合</a:t>
            </a:r>
            <a:r>
              <a:rPr lang="en-US" altLang="zh-CN" dirty="0">
                <a:latin typeface="Consolas" panose="020B0609020204030204" pitchFamily="49" charset="0"/>
                <a:ea typeface="阿里巴巴普惠体" panose="00020600040101010101" pitchFamily="18" charset="-122"/>
                <a:cs typeface="阿里巴巴普惠体" panose="00020600040101010101" pitchFamily="18" charset="-122"/>
              </a:rPr>
              <a:t>.find({</a:t>
            </a:r>
            <a:r>
              <a:rPr lang="zh-CN" altLang="en-US" dirty="0">
                <a:latin typeface="Consolas" panose="020B0609020204030204" pitchFamily="49" charset="0"/>
                <a:ea typeface="阿里巴巴普惠体" panose="00020600040101010101" pitchFamily="18" charset="-122"/>
                <a:cs typeface="阿里巴巴普惠体" panose="00020600040101010101" pitchFamily="18" charset="-122"/>
              </a:rPr>
              <a:t>条件</a:t>
            </a:r>
            <a:r>
              <a:rPr lang="en-US" altLang="zh-CN" dirty="0">
                <a:latin typeface="Consolas" panose="020B0609020204030204" pitchFamily="49" charset="0"/>
                <a:ea typeface="阿里巴巴普惠体" panose="00020600040101010101" pitchFamily="18" charset="-122"/>
                <a:cs typeface="阿里巴巴普惠体" panose="00020600040101010101" pitchFamily="18" charset="-122"/>
              </a:rPr>
              <a:t>})</a:t>
            </a:r>
          </a:p>
          <a:p>
            <a:pPr marL="990575" lvl="1" indent="-380990">
              <a:buFont typeface="Wingdings" panose="05000000000000000000" pitchFamily="2" charset="2"/>
              <a:buChar char="u"/>
              <a:defRPr/>
            </a:pPr>
            <a:r>
              <a:rPr lang="zh-CN" altLang="en-US" dirty="0">
                <a:latin typeface="Consolas" panose="020B0609020204030204" pitchFamily="49" charset="0"/>
                <a:ea typeface="阿里巴巴普惠体" panose="00020600040101010101" pitchFamily="18" charset="-122"/>
                <a:cs typeface="阿里巴巴普惠体" panose="00020600040101010101" pitchFamily="18" charset="-122"/>
              </a:rPr>
              <a:t>模糊查询：</a:t>
            </a:r>
            <a:r>
              <a:rPr lang="en-US" altLang="zh-CN" dirty="0">
                <a:latin typeface="Consolas" panose="020B0609020204030204" pitchFamily="49" charset="0"/>
                <a:ea typeface="阿里巴巴普惠体" panose="00020600040101010101" pitchFamily="18" charset="-122"/>
                <a:cs typeface="阿里巴巴普惠体" panose="00020600040101010101" pitchFamily="18" charset="-122"/>
              </a:rPr>
              <a:t>db.</a:t>
            </a:r>
            <a:r>
              <a:rPr lang="zh-CN" altLang="en-US" dirty="0">
                <a:latin typeface="Consolas" panose="020B0609020204030204" pitchFamily="49" charset="0"/>
                <a:ea typeface="阿里巴巴普惠体" panose="00020600040101010101" pitchFamily="18" charset="-122"/>
                <a:cs typeface="阿里巴巴普惠体" panose="00020600040101010101" pitchFamily="18" charset="-122"/>
              </a:rPr>
              <a:t>集合</a:t>
            </a:r>
            <a:r>
              <a:rPr lang="en-US" altLang="zh-CN" dirty="0">
                <a:latin typeface="Consolas" panose="020B0609020204030204" pitchFamily="49" charset="0"/>
                <a:ea typeface="阿里巴巴普惠体" panose="00020600040101010101" pitchFamily="18" charset="-122"/>
                <a:cs typeface="阿里巴巴普惠体" panose="00020600040101010101" pitchFamily="18" charset="-122"/>
              </a:rPr>
              <a:t>.find({</a:t>
            </a:r>
            <a:r>
              <a:rPr lang="zh-CN" altLang="en-US" dirty="0">
                <a:latin typeface="Consolas" panose="020B0609020204030204" pitchFamily="49" charset="0"/>
                <a:ea typeface="阿里巴巴普惠体" panose="00020600040101010101" pitchFamily="18" charset="-122"/>
                <a:cs typeface="阿里巴巴普惠体" panose="00020600040101010101" pitchFamily="18" charset="-122"/>
              </a:rPr>
              <a:t>域名</a:t>
            </a:r>
            <a:r>
              <a:rPr lang="en-US" altLang="zh-CN" dirty="0">
                <a:latin typeface="Consolas" panose="020B0609020204030204" pitchFamily="49" charset="0"/>
                <a:ea typeface="阿里巴巴普惠体" panose="00020600040101010101" pitchFamily="18" charset="-122"/>
                <a:cs typeface="阿里巴巴普惠体" panose="00020600040101010101" pitchFamily="18" charset="-122"/>
              </a:rPr>
              <a:t>:/</a:t>
            </a:r>
            <a:r>
              <a:rPr lang="zh-CN" altLang="en-US" dirty="0">
                <a:latin typeface="Consolas" panose="020B0609020204030204" pitchFamily="49" charset="0"/>
                <a:ea typeface="阿里巴巴普惠体" panose="00020600040101010101" pitchFamily="18" charset="-122"/>
                <a:cs typeface="阿里巴巴普惠体" panose="00020600040101010101" pitchFamily="18" charset="-122"/>
              </a:rPr>
              <a:t>正则表达式</a:t>
            </a:r>
            <a:r>
              <a:rPr lang="en-US" altLang="zh-CN" dirty="0">
                <a:latin typeface="Consolas" panose="020B0609020204030204" pitchFamily="49" charset="0"/>
                <a:ea typeface="阿里巴巴普惠体" panose="00020600040101010101" pitchFamily="18" charset="-122"/>
                <a:cs typeface="阿里巴巴普惠体" panose="00020600040101010101" pitchFamily="18" charset="-122"/>
              </a:rPr>
              <a:t>/})	</a:t>
            </a:r>
            <a:r>
              <a:rPr lang="en-US" altLang="zh-CN" dirty="0" smtClean="0">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en-US" dirty="0">
                <a:latin typeface="Consolas" panose="020B0609020204030204" pitchFamily="49" charset="0"/>
                <a:ea typeface="阿里巴巴普惠体" panose="00020600040101010101" pitchFamily="18" charset="-122"/>
                <a:cs typeface="阿里巴巴普惠体" panose="00020600040101010101" pitchFamily="18" charset="-122"/>
              </a:rPr>
              <a:t>等同</a:t>
            </a:r>
            <a:r>
              <a:rPr lang="en-US" altLang="zh-CN" dirty="0">
                <a:latin typeface="Consolas" panose="020B0609020204030204" pitchFamily="49" charset="0"/>
                <a:ea typeface="阿里巴巴普惠体" panose="00020600040101010101" pitchFamily="18" charset="-122"/>
                <a:cs typeface="阿里巴巴普惠体" panose="00020600040101010101" pitchFamily="18" charset="-122"/>
              </a:rPr>
              <a:t>SQL</a:t>
            </a:r>
            <a:r>
              <a:rPr lang="zh-CN" altLang="en-US" dirty="0">
                <a:latin typeface="Consolas" panose="020B0609020204030204" pitchFamily="49" charset="0"/>
                <a:ea typeface="阿里巴巴普惠体" panose="00020600040101010101" pitchFamily="18" charset="-122"/>
                <a:cs typeface="阿里巴巴普惠体" panose="00020600040101010101" pitchFamily="18" charset="-122"/>
              </a:rPr>
              <a:t>中的</a:t>
            </a:r>
            <a:r>
              <a:rPr lang="en-US" altLang="zh-CN" dirty="0">
                <a:latin typeface="Consolas" panose="020B0609020204030204" pitchFamily="49" charset="0"/>
                <a:ea typeface="阿里巴巴普惠体" panose="00020600040101010101" pitchFamily="18" charset="-122"/>
                <a:cs typeface="阿里巴巴普惠体" panose="00020600040101010101" pitchFamily="18" charset="-122"/>
              </a:rPr>
              <a:t>like</a:t>
            </a:r>
            <a:r>
              <a:rPr lang="zh-CN" altLang="en-US" dirty="0">
                <a:latin typeface="Consolas" panose="020B0609020204030204" pitchFamily="49" charset="0"/>
                <a:ea typeface="阿里巴巴普惠体" panose="00020600040101010101" pitchFamily="18" charset="-122"/>
                <a:cs typeface="阿里巴巴普惠体" panose="00020600040101010101" pitchFamily="18" charset="-122"/>
              </a:rPr>
              <a:t>，比</a:t>
            </a:r>
            <a:r>
              <a:rPr lang="en-US" altLang="zh-CN" dirty="0">
                <a:latin typeface="Consolas" panose="020B0609020204030204" pitchFamily="49" charset="0"/>
                <a:ea typeface="阿里巴巴普惠体" panose="00020600040101010101" pitchFamily="18" charset="-122"/>
                <a:cs typeface="阿里巴巴普惠体" panose="00020600040101010101" pitchFamily="18" charset="-122"/>
              </a:rPr>
              <a:t>like</a:t>
            </a:r>
            <a:r>
              <a:rPr lang="zh-CN" altLang="en-US" dirty="0">
                <a:latin typeface="Consolas" panose="020B0609020204030204" pitchFamily="49" charset="0"/>
                <a:ea typeface="阿里巴巴普惠体" panose="00020600040101010101" pitchFamily="18" charset="-122"/>
                <a:cs typeface="阿里巴巴普惠体" panose="00020600040101010101" pitchFamily="18" charset="-122"/>
              </a:rPr>
              <a:t>强大，可以执行正则所有规则</a:t>
            </a:r>
            <a:endParaRPr lang="en-US" altLang="zh-CN" dirty="0">
              <a:latin typeface="Consolas" panose="020B0609020204030204" pitchFamily="49" charset="0"/>
              <a:ea typeface="阿里巴巴普惠体" panose="00020600040101010101" pitchFamily="18" charset="-122"/>
              <a:cs typeface="阿里巴巴普惠体" panose="00020600040101010101" pitchFamily="18" charset="-122"/>
            </a:endParaRPr>
          </a:p>
          <a:p>
            <a:pPr marL="990575" lvl="1" indent="-380990">
              <a:buFont typeface="Wingdings" panose="05000000000000000000" pitchFamily="2" charset="2"/>
              <a:buChar char="u"/>
              <a:defRPr/>
            </a:pPr>
            <a:r>
              <a:rPr lang="zh-CN" altLang="en-US" dirty="0">
                <a:latin typeface="Consolas" panose="020B0609020204030204" pitchFamily="49" charset="0"/>
                <a:ea typeface="阿里巴巴普惠体" panose="00020600040101010101" pitchFamily="18" charset="-122"/>
                <a:cs typeface="阿里巴巴普惠体" panose="00020600040101010101" pitchFamily="18" charset="-122"/>
              </a:rPr>
              <a:t>条件比较运算：</a:t>
            </a:r>
            <a:r>
              <a:rPr lang="en-US" altLang="zh-CN" dirty="0">
                <a:latin typeface="Consolas" panose="020B0609020204030204" pitchFamily="49" charset="0"/>
                <a:ea typeface="阿里巴巴普惠体" panose="00020600040101010101" pitchFamily="18" charset="-122"/>
                <a:cs typeface="阿里巴巴普惠体" panose="00020600040101010101" pitchFamily="18" charset="-122"/>
              </a:rPr>
              <a:t>db.</a:t>
            </a:r>
            <a:r>
              <a:rPr lang="zh-CN" altLang="en-US" dirty="0">
                <a:latin typeface="Consolas" panose="020B0609020204030204" pitchFamily="49" charset="0"/>
                <a:ea typeface="阿里巴巴普惠体" panose="00020600040101010101" pitchFamily="18" charset="-122"/>
                <a:cs typeface="阿里巴巴普惠体" panose="00020600040101010101" pitchFamily="18" charset="-122"/>
              </a:rPr>
              <a:t>集合</a:t>
            </a:r>
            <a:r>
              <a:rPr lang="en-US" altLang="zh-CN" dirty="0">
                <a:latin typeface="Consolas" panose="020B0609020204030204" pitchFamily="49" charset="0"/>
                <a:ea typeface="阿里巴巴普惠体" panose="00020600040101010101" pitchFamily="18" charset="-122"/>
                <a:cs typeface="阿里巴巴普惠体" panose="00020600040101010101" pitchFamily="18" charset="-122"/>
              </a:rPr>
              <a:t>.find({</a:t>
            </a:r>
            <a:r>
              <a:rPr lang="zh-CN" altLang="en-US" dirty="0">
                <a:latin typeface="Consolas" panose="020B0609020204030204" pitchFamily="49" charset="0"/>
                <a:ea typeface="阿里巴巴普惠体" panose="00020600040101010101" pitchFamily="18" charset="-122"/>
                <a:cs typeface="阿里巴巴普惠体" panose="00020600040101010101" pitchFamily="18" charset="-122"/>
              </a:rPr>
              <a:t>域名</a:t>
            </a:r>
            <a:r>
              <a:rPr lang="en-US" altLang="zh-CN" dirty="0">
                <a:latin typeface="Consolas" panose="020B0609020204030204" pitchFamily="49" charset="0"/>
                <a:ea typeface="阿里巴巴普惠体" panose="00020600040101010101" pitchFamily="18" charset="-122"/>
                <a:cs typeface="阿里巴巴普惠体" panose="00020600040101010101" pitchFamily="18" charset="-122"/>
              </a:rPr>
              <a:t>:{$</a:t>
            </a:r>
            <a:r>
              <a:rPr lang="en-US" altLang="zh-CN" dirty="0" err="1">
                <a:latin typeface="Consolas" panose="020B0609020204030204" pitchFamily="49" charset="0"/>
                <a:ea typeface="阿里巴巴普惠体" panose="00020600040101010101" pitchFamily="18" charset="-122"/>
                <a:cs typeface="阿里巴巴普惠体" panose="00020600040101010101" pitchFamily="18" charset="-122"/>
              </a:rPr>
              <a:t>gt</a:t>
            </a:r>
            <a:r>
              <a:rPr lang="en-US" altLang="zh-CN" dirty="0">
                <a:latin typeface="Consolas" panose="020B0609020204030204" pitchFamily="49" charset="0"/>
                <a:ea typeface="阿里巴巴普惠体" panose="00020600040101010101" pitchFamily="18" charset="-122"/>
                <a:cs typeface="阿里巴巴普惠体" panose="00020600040101010101" pitchFamily="18" charset="-122"/>
              </a:rPr>
              <a:t>:</a:t>
            </a:r>
            <a:r>
              <a:rPr lang="zh-CN" altLang="en-US" dirty="0">
                <a:latin typeface="Consolas" panose="020B0609020204030204" pitchFamily="49" charset="0"/>
                <a:ea typeface="阿里巴巴普惠体" panose="00020600040101010101" pitchFamily="18" charset="-122"/>
                <a:cs typeface="阿里巴巴普惠体" panose="00020600040101010101" pitchFamily="18" charset="-122"/>
              </a:rPr>
              <a:t>值</a:t>
            </a:r>
            <a:r>
              <a:rPr lang="en-US" altLang="zh-CN" dirty="0">
                <a:latin typeface="Consolas" panose="020B0609020204030204" pitchFamily="49" charset="0"/>
                <a:ea typeface="阿里巴巴普惠体" panose="00020600040101010101" pitchFamily="18" charset="-122"/>
                <a:cs typeface="阿里巴巴普惠体" panose="00020600040101010101" pitchFamily="18" charset="-122"/>
              </a:rPr>
              <a:t>}})	</a:t>
            </a:r>
            <a:r>
              <a:rPr lang="en-US" altLang="zh-CN" dirty="0" smtClean="0">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en-US" dirty="0">
                <a:latin typeface="Consolas" panose="020B0609020204030204" pitchFamily="49" charset="0"/>
                <a:ea typeface="阿里巴巴普惠体" panose="00020600040101010101" pitchFamily="18" charset="-122"/>
                <a:cs typeface="阿里巴巴普惠体" panose="00020600040101010101" pitchFamily="18" charset="-122"/>
              </a:rPr>
              <a:t>等同</a:t>
            </a:r>
            <a:r>
              <a:rPr lang="en-US" altLang="zh-CN" dirty="0">
                <a:latin typeface="Consolas" panose="020B0609020204030204" pitchFamily="49" charset="0"/>
                <a:ea typeface="阿里巴巴普惠体" panose="00020600040101010101" pitchFamily="18" charset="-122"/>
                <a:cs typeface="阿里巴巴普惠体" panose="00020600040101010101" pitchFamily="18" charset="-122"/>
              </a:rPr>
              <a:t>SQL</a:t>
            </a:r>
            <a:r>
              <a:rPr lang="zh-CN" altLang="en-US" dirty="0">
                <a:latin typeface="Consolas" panose="020B0609020204030204" pitchFamily="49" charset="0"/>
                <a:ea typeface="阿里巴巴普惠体" panose="00020600040101010101" pitchFamily="18" charset="-122"/>
                <a:cs typeface="阿里巴巴普惠体" panose="00020600040101010101" pitchFamily="18" charset="-122"/>
              </a:rPr>
              <a:t>中的数值比较操作，例如：</a:t>
            </a:r>
            <a:r>
              <a:rPr lang="en-US" altLang="zh-CN" dirty="0">
                <a:latin typeface="Consolas" panose="020B0609020204030204" pitchFamily="49" charset="0"/>
                <a:ea typeface="阿里巴巴普惠体" panose="00020600040101010101" pitchFamily="18" charset="-122"/>
                <a:cs typeface="阿里巴巴普惠体" panose="00020600040101010101" pitchFamily="18" charset="-122"/>
              </a:rPr>
              <a:t>name&gt;18</a:t>
            </a:r>
          </a:p>
          <a:p>
            <a:pPr marL="990575" lvl="1" indent="-380990">
              <a:buFont typeface="Wingdings" panose="05000000000000000000" pitchFamily="2" charset="2"/>
              <a:buChar char="u"/>
              <a:defRPr/>
            </a:pPr>
            <a:r>
              <a:rPr lang="zh-CN" altLang="en-US" dirty="0">
                <a:latin typeface="Consolas" panose="020B0609020204030204" pitchFamily="49" charset="0"/>
                <a:ea typeface="阿里巴巴普惠体" panose="00020600040101010101" pitchFamily="18" charset="-122"/>
                <a:cs typeface="阿里巴巴普惠体" panose="00020600040101010101" pitchFamily="18" charset="-122"/>
              </a:rPr>
              <a:t>包含查询：</a:t>
            </a:r>
            <a:r>
              <a:rPr lang="en-US" altLang="zh-CN" dirty="0">
                <a:latin typeface="Consolas" panose="020B0609020204030204" pitchFamily="49" charset="0"/>
                <a:ea typeface="阿里巴巴普惠体" panose="00020600040101010101" pitchFamily="18" charset="-122"/>
                <a:cs typeface="阿里巴巴普惠体" panose="00020600040101010101" pitchFamily="18" charset="-122"/>
              </a:rPr>
              <a:t>db.</a:t>
            </a:r>
            <a:r>
              <a:rPr lang="zh-CN" altLang="en-US" dirty="0">
                <a:latin typeface="Consolas" panose="020B0609020204030204" pitchFamily="49" charset="0"/>
                <a:ea typeface="阿里巴巴普惠体" panose="00020600040101010101" pitchFamily="18" charset="-122"/>
                <a:cs typeface="阿里巴巴普惠体" panose="00020600040101010101" pitchFamily="18" charset="-122"/>
              </a:rPr>
              <a:t>集合</a:t>
            </a:r>
            <a:r>
              <a:rPr lang="en-US" altLang="zh-CN" dirty="0">
                <a:latin typeface="Consolas" panose="020B0609020204030204" pitchFamily="49" charset="0"/>
                <a:ea typeface="阿里巴巴普惠体" panose="00020600040101010101" pitchFamily="18" charset="-122"/>
                <a:cs typeface="阿里巴巴普惠体" panose="00020600040101010101" pitchFamily="18" charset="-122"/>
              </a:rPr>
              <a:t>.find({</a:t>
            </a:r>
            <a:r>
              <a:rPr lang="zh-CN" altLang="en-US" dirty="0">
                <a:latin typeface="Consolas" panose="020B0609020204030204" pitchFamily="49" charset="0"/>
                <a:ea typeface="阿里巴巴普惠体" panose="00020600040101010101" pitchFamily="18" charset="-122"/>
                <a:cs typeface="阿里巴巴普惠体" panose="00020600040101010101" pitchFamily="18" charset="-122"/>
              </a:rPr>
              <a:t>域名</a:t>
            </a:r>
            <a:r>
              <a:rPr lang="en-US" altLang="zh-CN" dirty="0">
                <a:latin typeface="Consolas" panose="020B0609020204030204" pitchFamily="49" charset="0"/>
                <a:ea typeface="阿里巴巴普惠体" panose="00020600040101010101" pitchFamily="18" charset="-122"/>
                <a:cs typeface="阿里巴巴普惠体" panose="00020600040101010101" pitchFamily="18" charset="-122"/>
              </a:rPr>
              <a:t>:{$in:[</a:t>
            </a:r>
            <a:r>
              <a:rPr lang="zh-CN" altLang="en-US" dirty="0">
                <a:latin typeface="Consolas" panose="020B0609020204030204" pitchFamily="49" charset="0"/>
                <a:ea typeface="阿里巴巴普惠体" panose="00020600040101010101" pitchFamily="18" charset="-122"/>
                <a:cs typeface="阿里巴巴普惠体" panose="00020600040101010101" pitchFamily="18" charset="-122"/>
              </a:rPr>
              <a:t>值</a:t>
            </a:r>
            <a:r>
              <a:rPr lang="en-US" altLang="zh-CN" dirty="0">
                <a:latin typeface="Consolas" panose="020B0609020204030204" pitchFamily="49" charset="0"/>
                <a:ea typeface="阿里巴巴普惠体" panose="00020600040101010101" pitchFamily="18" charset="-122"/>
                <a:cs typeface="阿里巴巴普惠体" panose="00020600040101010101" pitchFamily="18" charset="-122"/>
              </a:rPr>
              <a:t>1</a:t>
            </a:r>
            <a:r>
              <a:rPr lang="zh-CN" altLang="en-US" dirty="0">
                <a:latin typeface="Consolas" panose="020B0609020204030204" pitchFamily="49" charset="0"/>
                <a:ea typeface="阿里巴巴普惠体" panose="00020600040101010101" pitchFamily="18" charset="-122"/>
                <a:cs typeface="阿里巴巴普惠体" panose="00020600040101010101" pitchFamily="18" charset="-122"/>
              </a:rPr>
              <a:t>，值</a:t>
            </a:r>
            <a:r>
              <a:rPr lang="en-US" altLang="zh-CN" dirty="0">
                <a:latin typeface="Consolas" panose="020B0609020204030204" pitchFamily="49" charset="0"/>
                <a:ea typeface="阿里巴巴普惠体" panose="00020600040101010101" pitchFamily="18" charset="-122"/>
                <a:cs typeface="阿里巴巴普惠体" panose="00020600040101010101" pitchFamily="18" charset="-122"/>
              </a:rPr>
              <a:t>2]}})	</a:t>
            </a:r>
            <a:r>
              <a:rPr lang="en-US" altLang="zh-CN" dirty="0" smtClean="0">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en-US" dirty="0">
                <a:latin typeface="Consolas" panose="020B0609020204030204" pitchFamily="49" charset="0"/>
                <a:ea typeface="阿里巴巴普惠体" panose="00020600040101010101" pitchFamily="18" charset="-122"/>
                <a:cs typeface="阿里巴巴普惠体" panose="00020600040101010101" pitchFamily="18" charset="-122"/>
              </a:rPr>
              <a:t>等同于</a:t>
            </a:r>
            <a:r>
              <a:rPr lang="en-US" altLang="zh-CN" dirty="0">
                <a:latin typeface="Consolas" panose="020B0609020204030204" pitchFamily="49" charset="0"/>
                <a:ea typeface="阿里巴巴普惠体" panose="00020600040101010101" pitchFamily="18" charset="-122"/>
                <a:cs typeface="阿里巴巴普惠体" panose="00020600040101010101" pitchFamily="18" charset="-122"/>
              </a:rPr>
              <a:t>SQL</a:t>
            </a:r>
            <a:r>
              <a:rPr lang="zh-CN" altLang="en-US" dirty="0">
                <a:latin typeface="Consolas" panose="020B0609020204030204" pitchFamily="49" charset="0"/>
                <a:ea typeface="阿里巴巴普惠体" panose="00020600040101010101" pitchFamily="18" charset="-122"/>
                <a:cs typeface="阿里巴巴普惠体" panose="00020600040101010101" pitchFamily="18" charset="-122"/>
              </a:rPr>
              <a:t>中的</a:t>
            </a:r>
            <a:r>
              <a:rPr lang="en-US" altLang="zh-CN" dirty="0">
                <a:latin typeface="Consolas" panose="020B0609020204030204" pitchFamily="49" charset="0"/>
                <a:ea typeface="阿里巴巴普惠体" panose="00020600040101010101" pitchFamily="18" charset="-122"/>
                <a:cs typeface="阿里巴巴普惠体" panose="00020600040101010101" pitchFamily="18" charset="-122"/>
              </a:rPr>
              <a:t>in</a:t>
            </a:r>
          </a:p>
          <a:p>
            <a:pPr marL="990575" lvl="1" indent="-380990">
              <a:buFont typeface="Wingdings" panose="05000000000000000000" pitchFamily="2" charset="2"/>
              <a:buChar char="u"/>
              <a:defRPr/>
            </a:pPr>
            <a:r>
              <a:rPr lang="zh-CN" altLang="en-US" dirty="0">
                <a:latin typeface="Consolas" panose="020B0609020204030204" pitchFamily="49" charset="0"/>
                <a:ea typeface="阿里巴巴普惠体" panose="00020600040101010101" pitchFamily="18" charset="-122"/>
                <a:cs typeface="阿里巴巴普惠体" panose="00020600040101010101" pitchFamily="18" charset="-122"/>
              </a:rPr>
              <a:t>条件连接查询：</a:t>
            </a:r>
            <a:r>
              <a:rPr lang="en-US" altLang="zh-CN" dirty="0">
                <a:latin typeface="Consolas" panose="020B0609020204030204" pitchFamily="49" charset="0"/>
                <a:ea typeface="阿里巴巴普惠体" panose="00020600040101010101" pitchFamily="18" charset="-122"/>
                <a:cs typeface="阿里巴巴普惠体" panose="00020600040101010101" pitchFamily="18" charset="-122"/>
              </a:rPr>
              <a:t>db.</a:t>
            </a:r>
            <a:r>
              <a:rPr lang="zh-CN" altLang="en-US" dirty="0">
                <a:latin typeface="Consolas" panose="020B0609020204030204" pitchFamily="49" charset="0"/>
                <a:ea typeface="阿里巴巴普惠体" panose="00020600040101010101" pitchFamily="18" charset="-122"/>
                <a:cs typeface="阿里巴巴普惠体" panose="00020600040101010101" pitchFamily="18" charset="-122"/>
              </a:rPr>
              <a:t>集合</a:t>
            </a:r>
            <a:r>
              <a:rPr lang="en-US" altLang="zh-CN" dirty="0">
                <a:latin typeface="Consolas" panose="020B0609020204030204" pitchFamily="49" charset="0"/>
                <a:ea typeface="阿里巴巴普惠体" panose="00020600040101010101" pitchFamily="18" charset="-122"/>
                <a:cs typeface="阿里巴巴普惠体" panose="00020600040101010101" pitchFamily="18" charset="-122"/>
              </a:rPr>
              <a:t>.find({$and:[{</a:t>
            </a:r>
            <a:r>
              <a:rPr lang="zh-CN" altLang="en-US" dirty="0">
                <a:latin typeface="Consolas" panose="020B0609020204030204" pitchFamily="49" charset="0"/>
                <a:ea typeface="阿里巴巴普惠体" panose="00020600040101010101" pitchFamily="18" charset="-122"/>
                <a:cs typeface="阿里巴巴普惠体" panose="00020600040101010101" pitchFamily="18" charset="-122"/>
              </a:rPr>
              <a:t>条件</a:t>
            </a:r>
            <a:r>
              <a:rPr lang="en-US" altLang="zh-CN" dirty="0">
                <a:latin typeface="Consolas" panose="020B0609020204030204" pitchFamily="49" charset="0"/>
                <a:ea typeface="阿里巴巴普惠体" panose="00020600040101010101" pitchFamily="18" charset="-122"/>
                <a:cs typeface="阿里巴巴普惠体" panose="00020600040101010101" pitchFamily="18" charset="-122"/>
              </a:rPr>
              <a:t>1},{</a:t>
            </a:r>
            <a:r>
              <a:rPr lang="zh-CN" altLang="en-US" dirty="0">
                <a:latin typeface="Consolas" panose="020B0609020204030204" pitchFamily="49" charset="0"/>
                <a:ea typeface="阿里巴巴普惠体" panose="00020600040101010101" pitchFamily="18" charset="-122"/>
                <a:cs typeface="阿里巴巴普惠体" panose="00020600040101010101" pitchFamily="18" charset="-122"/>
              </a:rPr>
              <a:t>条件</a:t>
            </a:r>
            <a:r>
              <a:rPr lang="en-US" altLang="zh-CN" dirty="0">
                <a:latin typeface="Consolas" panose="020B0609020204030204" pitchFamily="49" charset="0"/>
                <a:ea typeface="阿里巴巴普惠体" panose="00020600040101010101" pitchFamily="18" charset="-122"/>
                <a:cs typeface="阿里巴巴普惠体" panose="00020600040101010101" pitchFamily="18" charset="-122"/>
              </a:rPr>
              <a:t>2}]})	//</a:t>
            </a:r>
            <a:r>
              <a:rPr lang="zh-CN" altLang="en-US" dirty="0">
                <a:latin typeface="Consolas" panose="020B0609020204030204" pitchFamily="49" charset="0"/>
                <a:ea typeface="阿里巴巴普惠体" panose="00020600040101010101" pitchFamily="18" charset="-122"/>
                <a:cs typeface="阿里巴巴普惠体" panose="00020600040101010101" pitchFamily="18" charset="-122"/>
              </a:rPr>
              <a:t>等同于</a:t>
            </a:r>
            <a:r>
              <a:rPr lang="en-US" altLang="zh-CN" dirty="0">
                <a:latin typeface="Consolas" panose="020B0609020204030204" pitchFamily="49" charset="0"/>
                <a:ea typeface="阿里巴巴普惠体" panose="00020600040101010101" pitchFamily="18" charset="-122"/>
                <a:cs typeface="阿里巴巴普惠体" panose="00020600040101010101" pitchFamily="18" charset="-122"/>
              </a:rPr>
              <a:t>SQL</a:t>
            </a:r>
            <a:r>
              <a:rPr lang="zh-CN" altLang="en-US" dirty="0">
                <a:latin typeface="Consolas" panose="020B0609020204030204" pitchFamily="49" charset="0"/>
                <a:ea typeface="阿里巴巴普惠体" panose="00020600040101010101" pitchFamily="18" charset="-122"/>
                <a:cs typeface="阿里巴巴普惠体" panose="00020600040101010101" pitchFamily="18" charset="-122"/>
              </a:rPr>
              <a:t>中的</a:t>
            </a:r>
            <a:r>
              <a:rPr lang="en-US" altLang="zh-CN" dirty="0">
                <a:latin typeface="Consolas" panose="020B0609020204030204" pitchFamily="49" charset="0"/>
                <a:ea typeface="阿里巴巴普惠体" panose="00020600040101010101" pitchFamily="18" charset="-122"/>
                <a:cs typeface="阿里巴巴普惠体" panose="00020600040101010101" pitchFamily="18" charset="-122"/>
              </a:rPr>
              <a:t>and</a:t>
            </a:r>
            <a:r>
              <a:rPr lang="zh-CN" altLang="en-US" dirty="0">
                <a:latin typeface="Consolas" panose="020B0609020204030204" pitchFamily="49" charset="0"/>
                <a:ea typeface="阿里巴巴普惠体" panose="00020600040101010101" pitchFamily="18" charset="-122"/>
                <a:cs typeface="阿里巴巴普惠体" panose="00020600040101010101" pitchFamily="18" charset="-122"/>
              </a:rPr>
              <a:t>、</a:t>
            </a:r>
            <a:r>
              <a:rPr lang="en-US" altLang="zh-CN" dirty="0">
                <a:latin typeface="Consolas" panose="020B0609020204030204" pitchFamily="49" charset="0"/>
                <a:ea typeface="阿里巴巴普惠体" panose="00020600040101010101" pitchFamily="18" charset="-122"/>
                <a:cs typeface="阿里巴巴普惠体" panose="00020600040101010101" pitchFamily="18" charset="-122"/>
              </a:rPr>
              <a:t>or</a:t>
            </a:r>
            <a:endParaRPr lang="en-US" altLang="zh-CN" sz="2400" dirty="0">
              <a:latin typeface="Consolas" panose="020B0609020204030204" pitchFamily="49" charset="0"/>
              <a:ea typeface="阿里巴巴普惠体" panose="00020600040101010101" pitchFamily="18" charset="-122"/>
              <a:cs typeface="阿里巴巴普惠体" panose="00020600040101010101" pitchFamily="18" charset="-122"/>
            </a:endParaRPr>
          </a:p>
        </p:txBody>
      </p:sp>
    </p:spTree>
    <p:extLst>
      <p:ext uri="{BB962C8B-B14F-4D97-AF65-F5344CB8AC3E}">
        <p14:creationId xmlns:p14="http://schemas.microsoft.com/office/powerpoint/2010/main" val="2661597068"/>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4A7A685B-F94D-194F-BA07-9413F6ABF747}"/>
              </a:ext>
            </a:extLst>
          </p:cNvPr>
          <p:cNvSpPr>
            <a:spLocks noGrp="1"/>
          </p:cNvSpPr>
          <p:nvPr>
            <p:ph type="body" sz="quarter" idx="10"/>
          </p:nvPr>
        </p:nvSpPr>
        <p:spPr>
          <a:xfrm>
            <a:off x="5126583" y="1463040"/>
            <a:ext cx="6573803" cy="4511040"/>
          </a:xfrm>
        </p:spPr>
        <p:txBody>
          <a:bodyPr/>
          <a:lstStyle/>
          <a:p>
            <a:r>
              <a:rPr lang="en-US" altLang="zh-CN" sz="1600" dirty="0" err="1" smtClean="0">
                <a:solidFill>
                  <a:srgbClr val="080808"/>
                </a:solidFill>
                <a:latin typeface="Consolas" panose="020B0609020204030204" pitchFamily="49" charset="0"/>
              </a:rPr>
              <a:t>Mongodb</a:t>
            </a:r>
            <a:r>
              <a:rPr lang="zh-CN" altLang="en-US" sz="1600" dirty="0" smtClean="0">
                <a:solidFill>
                  <a:srgbClr val="080808"/>
                </a:solidFill>
                <a:latin typeface="Consolas" panose="020B0609020204030204" pitchFamily="49" charset="0"/>
              </a:rPr>
              <a:t>基础</a:t>
            </a:r>
            <a:r>
              <a:rPr lang="en-US" altLang="zh-CN" sz="1600" dirty="0" smtClean="0">
                <a:solidFill>
                  <a:srgbClr val="080808"/>
                </a:solidFill>
                <a:latin typeface="Consolas" panose="020B0609020204030204" pitchFamily="49" charset="0"/>
              </a:rPr>
              <a:t>CRUD</a:t>
            </a:r>
            <a:endParaRPr lang="en-US" altLang="zh-CN" sz="1600" b="0" dirty="0">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endParaRPr>
          </a:p>
        </p:txBody>
      </p:sp>
    </p:spTree>
    <p:extLst>
      <p:ext uri="{BB962C8B-B14F-4D97-AF65-F5344CB8AC3E}">
        <p14:creationId xmlns:p14="http://schemas.microsoft.com/office/powerpoint/2010/main" val="3505611718"/>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en-US" altLang="zh-CN" dirty="0" err="1" smtClean="0"/>
              <a:t>Mongodb</a:t>
            </a:r>
            <a:endParaRPr lang="zh-CN" altLang="en-US" dirty="0"/>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a:t>导</a:t>
            </a:r>
            <a:r>
              <a:rPr lang="zh-CN" altLang="en-US" dirty="0" smtClean="0"/>
              <a:t>入</a:t>
            </a:r>
            <a:r>
              <a:rPr lang="en-US" altLang="zh-CN" dirty="0" err="1" smtClean="0"/>
              <a:t>Mongo</a:t>
            </a:r>
            <a:r>
              <a:rPr lang="en-US" altLang="zh-CN" dirty="0" err="1"/>
              <a:t>db</a:t>
            </a:r>
            <a:r>
              <a:rPr lang="zh-CN" altLang="en-US" dirty="0" smtClean="0"/>
              <a:t>驱动</a:t>
            </a:r>
            <a:endParaRPr lang="en-US" altLang="zh-CN" dirty="0" smtClean="0"/>
          </a:p>
          <a:p>
            <a:pPr>
              <a:buFont typeface="Wingdings" panose="05000000000000000000" pitchFamily="2" charset="2"/>
              <a:buChar char="l"/>
            </a:pPr>
            <a:endParaRPr lang="en-US" altLang="zh-CN" dirty="0" smtClean="0"/>
          </a:p>
          <a:p>
            <a:pPr>
              <a:buFont typeface="Wingdings" panose="05000000000000000000" pitchFamily="2" charset="2"/>
              <a:buChar char="l"/>
            </a:pPr>
            <a:endParaRPr lang="en-US" altLang="zh-CN" dirty="0">
              <a:solidFill>
                <a:schemeClr val="tx1">
                  <a:lumMod val="85000"/>
                  <a:lumOff val="15000"/>
                </a:schemeClr>
              </a:solidFill>
            </a:endParaRPr>
          </a:p>
        </p:txBody>
      </p:sp>
      <p:sp>
        <p:nvSpPr>
          <p:cNvPr id="6" name="TextBox 3">
            <a:extLst>
              <a:ext uri="{FF2B5EF4-FFF2-40B4-BE49-F238E27FC236}">
                <a16:creationId xmlns:a16="http://schemas.microsoft.com/office/drawing/2014/main" id="{0C998B78-AB18-3C47-A1C7-25AE9A3A40B0}"/>
              </a:ext>
            </a:extLst>
          </p:cNvPr>
          <p:cNvSpPr txBox="1"/>
          <p:nvPr/>
        </p:nvSpPr>
        <p:spPr>
          <a:xfrm>
            <a:off x="1159842" y="2149748"/>
            <a:ext cx="9860586" cy="1384995"/>
          </a:xfrm>
          <a:prstGeom prst="rect">
            <a:avLst/>
          </a:prstGeom>
          <a:solidFill>
            <a:srgbClr val="FFFFE4"/>
          </a:solidFill>
          <a:ln w="3175">
            <a:solidFill>
              <a:srgbClr val="919191"/>
            </a:solidFill>
          </a:ln>
        </p:spPr>
        <p:txBody>
          <a:bodyPr wrap="square">
            <a:spAutoFit/>
          </a:bodyPr>
          <a:lstStyle/>
          <a:p>
            <a:pPr lvl="0" eaLnBrk="0" fontAlgn="base" hangingPunct="0">
              <a:lnSpc>
                <a:spcPct val="150000"/>
              </a:lnSpc>
              <a:spcBef>
                <a:spcPct val="0"/>
              </a:spcBef>
              <a:spcAft>
                <a:spcPct val="0"/>
              </a:spcAft>
            </a:pPr>
            <a:r>
              <a:rPr lang="zh-CN" altLang="zh-CN" sz="1400" dirty="0">
                <a:solidFill>
                  <a:srgbClr val="080808"/>
                </a:solidFill>
                <a:latin typeface="Consolas" panose="020B0609020204030204" pitchFamily="49" charset="0"/>
              </a:rPr>
              <a:t>&lt;</a:t>
            </a:r>
            <a:r>
              <a:rPr lang="zh-CN" altLang="zh-CN" sz="1400" dirty="0">
                <a:solidFill>
                  <a:srgbClr val="0033B3"/>
                </a:solidFill>
                <a:latin typeface="Consolas" panose="020B0609020204030204" pitchFamily="49" charset="0"/>
              </a:rPr>
              <a:t>dependency</a:t>
            </a:r>
            <a:r>
              <a:rPr lang="zh-CN" altLang="zh-CN" sz="1400" dirty="0">
                <a:solidFill>
                  <a:srgbClr val="080808"/>
                </a:solidFill>
                <a:latin typeface="Consolas" panose="020B0609020204030204" pitchFamily="49" charset="0"/>
              </a:rPr>
              <a:t>&gt;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&lt;</a:t>
            </a:r>
            <a:r>
              <a:rPr lang="zh-CN" altLang="zh-CN" sz="1400" dirty="0">
                <a:solidFill>
                  <a:srgbClr val="0033B3"/>
                </a:solidFill>
                <a:latin typeface="Consolas" panose="020B0609020204030204" pitchFamily="49" charset="0"/>
              </a:rPr>
              <a:t>groupId</a:t>
            </a:r>
            <a:r>
              <a:rPr lang="zh-CN" altLang="zh-CN" sz="1400" dirty="0">
                <a:solidFill>
                  <a:srgbClr val="080808"/>
                </a:solidFill>
                <a:latin typeface="Consolas" panose="020B0609020204030204" pitchFamily="49" charset="0"/>
              </a:rPr>
              <a:t>&gt;org.springframework.boot&lt;/</a:t>
            </a:r>
            <a:r>
              <a:rPr lang="zh-CN" altLang="zh-CN" sz="1400" dirty="0">
                <a:solidFill>
                  <a:srgbClr val="0033B3"/>
                </a:solidFill>
                <a:latin typeface="Consolas" panose="020B0609020204030204" pitchFamily="49" charset="0"/>
              </a:rPr>
              <a:t>groupId</a:t>
            </a:r>
            <a:r>
              <a:rPr lang="zh-CN" altLang="zh-CN" sz="1400" dirty="0">
                <a:solidFill>
                  <a:srgbClr val="080808"/>
                </a:solidFill>
                <a:latin typeface="Consolas" panose="020B0609020204030204" pitchFamily="49" charset="0"/>
              </a:rPr>
              <a:t>&gt;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&lt;</a:t>
            </a:r>
            <a:r>
              <a:rPr lang="zh-CN" altLang="zh-CN" sz="1400" dirty="0">
                <a:solidFill>
                  <a:srgbClr val="0033B3"/>
                </a:solidFill>
                <a:latin typeface="Consolas" panose="020B0609020204030204" pitchFamily="49" charset="0"/>
              </a:rPr>
              <a:t>artifactId</a:t>
            </a:r>
            <a:r>
              <a:rPr lang="zh-CN" altLang="zh-CN" sz="1400" dirty="0">
                <a:solidFill>
                  <a:srgbClr val="080808"/>
                </a:solidFill>
                <a:latin typeface="Consolas" panose="020B0609020204030204" pitchFamily="49" charset="0"/>
              </a:rPr>
              <a:t>&gt;spring-boot-starter-data-mongodb&lt;/</a:t>
            </a:r>
            <a:r>
              <a:rPr lang="zh-CN" altLang="zh-CN" sz="1400" dirty="0">
                <a:solidFill>
                  <a:srgbClr val="0033B3"/>
                </a:solidFill>
                <a:latin typeface="Consolas" panose="020B0609020204030204" pitchFamily="49" charset="0"/>
              </a:rPr>
              <a:t>artifactId</a:t>
            </a:r>
            <a:r>
              <a:rPr lang="zh-CN" altLang="zh-CN" sz="1400" dirty="0">
                <a:solidFill>
                  <a:srgbClr val="080808"/>
                </a:solidFill>
                <a:latin typeface="Consolas" panose="020B0609020204030204" pitchFamily="49" charset="0"/>
              </a:rPr>
              <a:t>&gt;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&lt;/</a:t>
            </a:r>
            <a:r>
              <a:rPr lang="zh-CN" altLang="zh-CN" sz="1400" dirty="0">
                <a:solidFill>
                  <a:srgbClr val="0033B3"/>
                </a:solidFill>
                <a:latin typeface="Consolas" panose="020B0609020204030204" pitchFamily="49" charset="0"/>
              </a:rPr>
              <a:t>dependency</a:t>
            </a:r>
            <a:r>
              <a:rPr lang="zh-CN" altLang="zh-CN" sz="1400" dirty="0" smtClean="0">
                <a:solidFill>
                  <a:srgbClr val="080808"/>
                </a:solidFill>
                <a:latin typeface="Consolas" panose="020B0609020204030204" pitchFamily="49" charset="0"/>
              </a:rPr>
              <a:t>&gt;</a:t>
            </a:r>
            <a:endParaRPr lang="zh-CN" altLang="zh-CN" sz="1600" dirty="0">
              <a:latin typeface="Arial" panose="020B0604020202020204" pitchFamily="34" charset="0"/>
            </a:endParaRPr>
          </a:p>
        </p:txBody>
      </p:sp>
    </p:spTree>
    <p:extLst>
      <p:ext uri="{BB962C8B-B14F-4D97-AF65-F5344CB8AC3E}">
        <p14:creationId xmlns:p14="http://schemas.microsoft.com/office/powerpoint/2010/main" val="387120715"/>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en-US" altLang="zh-CN" dirty="0" err="1"/>
              <a:t>Mongodb</a:t>
            </a:r>
            <a:endParaRPr lang="zh-CN" altLang="en-US" dirty="0"/>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smtClean="0"/>
              <a:t>配置客户端</a:t>
            </a:r>
            <a:endParaRPr lang="en-US" altLang="zh-CN" dirty="0" smtClean="0"/>
          </a:p>
          <a:p>
            <a:pPr>
              <a:buFont typeface="Wingdings" panose="05000000000000000000" pitchFamily="2" charset="2"/>
              <a:buChar char="l"/>
            </a:pPr>
            <a:endParaRPr lang="en-US" altLang="zh-CN" dirty="0" smtClean="0"/>
          </a:p>
          <a:p>
            <a:pPr>
              <a:buFont typeface="Wingdings" panose="05000000000000000000" pitchFamily="2" charset="2"/>
              <a:buChar char="l"/>
            </a:pPr>
            <a:endParaRPr lang="en-US" altLang="zh-CN" dirty="0">
              <a:solidFill>
                <a:schemeClr val="tx1">
                  <a:lumMod val="85000"/>
                  <a:lumOff val="15000"/>
                </a:schemeClr>
              </a:solidFill>
            </a:endParaRPr>
          </a:p>
        </p:txBody>
      </p:sp>
      <p:sp>
        <p:nvSpPr>
          <p:cNvPr id="6" name="TextBox 3">
            <a:extLst>
              <a:ext uri="{FF2B5EF4-FFF2-40B4-BE49-F238E27FC236}">
                <a16:creationId xmlns:a16="http://schemas.microsoft.com/office/drawing/2014/main" id="{0C998B78-AB18-3C47-A1C7-25AE9A3A40B0}"/>
              </a:ext>
            </a:extLst>
          </p:cNvPr>
          <p:cNvSpPr txBox="1"/>
          <p:nvPr/>
        </p:nvSpPr>
        <p:spPr>
          <a:xfrm>
            <a:off x="1159842" y="2149748"/>
            <a:ext cx="9860586" cy="1349280"/>
          </a:xfrm>
          <a:prstGeom prst="rect">
            <a:avLst/>
          </a:prstGeom>
          <a:solidFill>
            <a:srgbClr val="FFFFE4"/>
          </a:solidFill>
          <a:ln w="3175">
            <a:solidFill>
              <a:srgbClr val="919191"/>
            </a:solidFill>
          </a:ln>
        </p:spPr>
        <p:txBody>
          <a:bodyPr wrap="square">
            <a:spAutoFit/>
          </a:bodyPr>
          <a:lstStyle/>
          <a:p>
            <a:pPr lvl="0" eaLnBrk="0" fontAlgn="base" hangingPunct="0">
              <a:lnSpc>
                <a:spcPct val="150000"/>
              </a:lnSpc>
              <a:spcBef>
                <a:spcPct val="0"/>
              </a:spcBef>
              <a:spcAft>
                <a:spcPct val="0"/>
              </a:spcAft>
            </a:pPr>
            <a:r>
              <a:rPr lang="zh-CN" altLang="zh-CN" sz="1400" dirty="0">
                <a:solidFill>
                  <a:srgbClr val="0033B3"/>
                </a:solidFill>
                <a:latin typeface="Consolas" panose="020B0609020204030204" pitchFamily="49" charset="0"/>
              </a:rPr>
              <a:t>spring</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data</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mongodb</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i="1" dirty="0" smtClean="0">
                <a:solidFill>
                  <a:srgbClr val="8C8C8C"/>
                </a:solidFill>
                <a:latin typeface="Consolas" panose="020B0609020204030204" pitchFamily="49" charset="0"/>
              </a:rPr>
              <a:t>      </a:t>
            </a:r>
            <a:r>
              <a:rPr lang="zh-CN" altLang="zh-CN" sz="1400" dirty="0">
                <a:solidFill>
                  <a:srgbClr val="0033B3"/>
                </a:solidFill>
                <a:latin typeface="Consolas" panose="020B0609020204030204" pitchFamily="49" charset="0"/>
              </a:rPr>
              <a:t>uri</a:t>
            </a:r>
            <a:r>
              <a:rPr lang="zh-CN" altLang="zh-CN" sz="1400" dirty="0">
                <a:solidFill>
                  <a:srgbClr val="080808"/>
                </a:solidFill>
                <a:latin typeface="Consolas" panose="020B0609020204030204" pitchFamily="49" charset="0"/>
              </a:rPr>
              <a:t>: mongodb://localhost/itheima</a:t>
            </a:r>
            <a:endParaRPr lang="zh-CN" altLang="zh-CN" sz="1600" dirty="0">
              <a:latin typeface="Arial" panose="020B0604020202020204" pitchFamily="34" charset="0"/>
            </a:endParaRPr>
          </a:p>
        </p:txBody>
      </p:sp>
    </p:spTree>
    <p:extLst>
      <p:ext uri="{BB962C8B-B14F-4D97-AF65-F5344CB8AC3E}">
        <p14:creationId xmlns:p14="http://schemas.microsoft.com/office/powerpoint/2010/main" val="2207876127"/>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en-US" altLang="zh-CN" dirty="0" err="1"/>
              <a:t>Mongodb</a:t>
            </a:r>
            <a:endParaRPr lang="zh-CN" altLang="en-US" dirty="0"/>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smtClean="0"/>
              <a:t>客户端读写</a:t>
            </a:r>
            <a:r>
              <a:rPr lang="en-US" altLang="zh-CN" dirty="0" err="1" smtClean="0"/>
              <a:t>Mongodb</a:t>
            </a:r>
            <a:endParaRPr lang="en-US" altLang="zh-CN" dirty="0" smtClean="0"/>
          </a:p>
          <a:p>
            <a:pPr>
              <a:buFont typeface="Wingdings" panose="05000000000000000000" pitchFamily="2" charset="2"/>
              <a:buChar char="l"/>
            </a:pPr>
            <a:endParaRPr lang="en-US" altLang="zh-CN" dirty="0">
              <a:solidFill>
                <a:schemeClr val="tx1">
                  <a:lumMod val="85000"/>
                  <a:lumOff val="15000"/>
                </a:schemeClr>
              </a:solidFill>
            </a:endParaRPr>
          </a:p>
        </p:txBody>
      </p:sp>
      <p:sp>
        <p:nvSpPr>
          <p:cNvPr id="6" name="TextBox 3">
            <a:extLst>
              <a:ext uri="{FF2B5EF4-FFF2-40B4-BE49-F238E27FC236}">
                <a16:creationId xmlns:a16="http://schemas.microsoft.com/office/drawing/2014/main" id="{0C998B78-AB18-3C47-A1C7-25AE9A3A40B0}"/>
              </a:ext>
            </a:extLst>
          </p:cNvPr>
          <p:cNvSpPr txBox="1"/>
          <p:nvPr/>
        </p:nvSpPr>
        <p:spPr>
          <a:xfrm>
            <a:off x="1159842" y="2149748"/>
            <a:ext cx="9860586" cy="4616648"/>
          </a:xfrm>
          <a:prstGeom prst="rect">
            <a:avLst/>
          </a:prstGeom>
          <a:solidFill>
            <a:srgbClr val="FFFFE4"/>
          </a:solidFill>
          <a:ln w="3175">
            <a:solidFill>
              <a:srgbClr val="919191"/>
            </a:solidFill>
          </a:ln>
        </p:spPr>
        <p:txBody>
          <a:bodyPr wrap="square">
            <a:spAutoFit/>
          </a:bodyPr>
          <a:lstStyle/>
          <a:p>
            <a:pPr lvl="0" eaLnBrk="0" fontAlgn="base" hangingPunct="0">
              <a:lnSpc>
                <a:spcPct val="150000"/>
              </a:lnSpc>
              <a:spcBef>
                <a:spcPct val="0"/>
              </a:spcBef>
              <a:spcAft>
                <a:spcPct val="0"/>
              </a:spcAft>
            </a:pPr>
            <a:r>
              <a:rPr lang="zh-CN" altLang="zh-CN" sz="1400" dirty="0">
                <a:solidFill>
                  <a:srgbClr val="9E880D"/>
                </a:solidFill>
                <a:latin typeface="Consolas" panose="020B0609020204030204" pitchFamily="49" charset="0"/>
              </a:rPr>
              <a:t>@Test</a:t>
            </a:r>
            <a:br>
              <a:rPr lang="zh-CN" altLang="zh-CN" sz="1400" dirty="0">
                <a:solidFill>
                  <a:srgbClr val="9E880D"/>
                </a:solidFill>
                <a:latin typeface="Consolas" panose="020B0609020204030204" pitchFamily="49" charset="0"/>
              </a:rPr>
            </a:br>
            <a:r>
              <a:rPr lang="zh-CN" altLang="zh-CN" sz="1400" dirty="0">
                <a:solidFill>
                  <a:srgbClr val="0033B3"/>
                </a:solidFill>
                <a:latin typeface="Consolas" panose="020B0609020204030204" pitchFamily="49" charset="0"/>
              </a:rPr>
              <a:t>void </a:t>
            </a:r>
            <a:r>
              <a:rPr lang="zh-CN" altLang="zh-CN" sz="1400" dirty="0">
                <a:solidFill>
                  <a:srgbClr val="00627A"/>
                </a:solidFill>
                <a:latin typeface="Consolas" panose="020B0609020204030204" pitchFamily="49" charset="0"/>
              </a:rPr>
              <a:t>testSave</a:t>
            </a:r>
            <a:r>
              <a:rPr lang="zh-CN" altLang="zh-CN" sz="1400" dirty="0">
                <a:solidFill>
                  <a:srgbClr val="080808"/>
                </a:solidFill>
                <a:latin typeface="Consolas" panose="020B0609020204030204" pitchFamily="49" charset="0"/>
              </a:rPr>
              <a:t>(</a:t>
            </a:r>
            <a:r>
              <a:rPr lang="zh-CN" altLang="zh-CN" sz="1400" dirty="0">
                <a:solidFill>
                  <a:srgbClr val="9E880D"/>
                </a:solidFill>
                <a:latin typeface="Consolas" panose="020B0609020204030204" pitchFamily="49" charset="0"/>
              </a:rPr>
              <a:t>@Autowired </a:t>
            </a:r>
            <a:r>
              <a:rPr lang="zh-CN" altLang="zh-CN" sz="1400" dirty="0">
                <a:solidFill>
                  <a:srgbClr val="000000"/>
                </a:solidFill>
                <a:latin typeface="Consolas" panose="020B0609020204030204" pitchFamily="49" charset="0"/>
              </a:rPr>
              <a:t>MongoTemplate </a:t>
            </a:r>
            <a:r>
              <a:rPr lang="zh-CN" altLang="zh-CN" sz="1400" dirty="0">
                <a:solidFill>
                  <a:srgbClr val="080808"/>
                </a:solidFill>
                <a:latin typeface="Consolas" panose="020B0609020204030204" pitchFamily="49" charset="0"/>
              </a:rPr>
              <a:t>mongoTemplate){</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0000"/>
                </a:solidFill>
                <a:latin typeface="Consolas" panose="020B0609020204030204" pitchFamily="49" charset="0"/>
              </a:rPr>
              <a:t>Book book </a:t>
            </a: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new </a:t>
            </a:r>
            <a:r>
              <a:rPr lang="zh-CN" altLang="zh-CN" sz="1400" dirty="0">
                <a:solidFill>
                  <a:srgbClr val="080808"/>
                </a:solidFill>
                <a:latin typeface="Consolas" panose="020B0609020204030204" pitchFamily="49" charset="0"/>
              </a:rPr>
              <a:t>Book();</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0000"/>
                </a:solidFill>
                <a:latin typeface="Consolas" panose="020B0609020204030204" pitchFamily="49" charset="0"/>
              </a:rPr>
              <a:t>book</a:t>
            </a:r>
            <a:r>
              <a:rPr lang="zh-CN" altLang="zh-CN" sz="1400" dirty="0">
                <a:solidFill>
                  <a:srgbClr val="080808"/>
                </a:solidFill>
                <a:latin typeface="Consolas" panose="020B0609020204030204" pitchFamily="49" charset="0"/>
              </a:rPr>
              <a:t>.setId(</a:t>
            </a:r>
            <a:r>
              <a:rPr lang="zh-CN" altLang="zh-CN" sz="1400" dirty="0">
                <a:solidFill>
                  <a:srgbClr val="1750EB"/>
                </a:solidFill>
                <a:latin typeface="Consolas" panose="020B0609020204030204" pitchFamily="49" charset="0"/>
              </a:rPr>
              <a:t>1</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0000"/>
                </a:solidFill>
                <a:latin typeface="Consolas" panose="020B0609020204030204" pitchFamily="49" charset="0"/>
              </a:rPr>
              <a:t>book</a:t>
            </a:r>
            <a:r>
              <a:rPr lang="zh-CN" altLang="zh-CN" sz="1400" dirty="0">
                <a:solidFill>
                  <a:srgbClr val="080808"/>
                </a:solidFill>
                <a:latin typeface="Consolas" panose="020B0609020204030204" pitchFamily="49" charset="0"/>
              </a:rPr>
              <a:t>.setType(</a:t>
            </a:r>
            <a:r>
              <a:rPr lang="zh-CN" altLang="zh-CN" sz="1400" dirty="0">
                <a:solidFill>
                  <a:srgbClr val="067D17"/>
                </a:solidFill>
                <a:latin typeface="Consolas" panose="020B0609020204030204" pitchFamily="49" charset="0"/>
              </a:rPr>
              <a:t>"springboot"</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0000"/>
                </a:solidFill>
                <a:latin typeface="Consolas" panose="020B0609020204030204" pitchFamily="49" charset="0"/>
              </a:rPr>
              <a:t>book</a:t>
            </a:r>
            <a:r>
              <a:rPr lang="zh-CN" altLang="zh-CN" sz="1400" dirty="0">
                <a:solidFill>
                  <a:srgbClr val="080808"/>
                </a:solidFill>
                <a:latin typeface="Consolas" panose="020B0609020204030204" pitchFamily="49" charset="0"/>
              </a:rPr>
              <a:t>.setName(</a:t>
            </a:r>
            <a:r>
              <a:rPr lang="zh-CN" altLang="zh-CN" sz="1400" dirty="0">
                <a:solidFill>
                  <a:srgbClr val="067D17"/>
                </a:solidFill>
                <a:latin typeface="Consolas" panose="020B0609020204030204" pitchFamily="49" charset="0"/>
              </a:rPr>
              <a:t>"springboot"</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0000"/>
                </a:solidFill>
                <a:latin typeface="Consolas" panose="020B0609020204030204" pitchFamily="49" charset="0"/>
              </a:rPr>
              <a:t>book</a:t>
            </a:r>
            <a:r>
              <a:rPr lang="zh-CN" altLang="zh-CN" sz="1400" dirty="0">
                <a:solidFill>
                  <a:srgbClr val="080808"/>
                </a:solidFill>
                <a:latin typeface="Consolas" panose="020B0609020204030204" pitchFamily="49" charset="0"/>
              </a:rPr>
              <a:t>.setDescription(</a:t>
            </a:r>
            <a:r>
              <a:rPr lang="zh-CN" altLang="zh-CN" sz="1400" dirty="0">
                <a:solidFill>
                  <a:srgbClr val="067D17"/>
                </a:solidFill>
                <a:latin typeface="Consolas" panose="020B0609020204030204" pitchFamily="49" charset="0"/>
              </a:rPr>
              <a:t>"springboot"</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mongoTemplate.save(</a:t>
            </a:r>
            <a:r>
              <a:rPr lang="zh-CN" altLang="zh-CN" sz="1400" dirty="0">
                <a:solidFill>
                  <a:srgbClr val="000000"/>
                </a:solidFill>
                <a:latin typeface="Consolas" panose="020B0609020204030204" pitchFamily="49" charset="0"/>
              </a:rPr>
              <a:t>book</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smtClean="0">
                <a:solidFill>
                  <a:srgbClr val="9E880D"/>
                </a:solidFill>
                <a:latin typeface="Consolas" panose="020B0609020204030204" pitchFamily="49" charset="0"/>
              </a:rPr>
              <a:t>@</a:t>
            </a:r>
            <a:r>
              <a:rPr lang="zh-CN" altLang="zh-CN" sz="1400" dirty="0">
                <a:solidFill>
                  <a:srgbClr val="9E880D"/>
                </a:solidFill>
                <a:latin typeface="Consolas" panose="020B0609020204030204" pitchFamily="49" charset="0"/>
              </a:rPr>
              <a:t>Test</a:t>
            </a:r>
            <a:br>
              <a:rPr lang="zh-CN" altLang="zh-CN" sz="1400" dirty="0">
                <a:solidFill>
                  <a:srgbClr val="9E880D"/>
                </a:solidFill>
                <a:latin typeface="Consolas" panose="020B0609020204030204" pitchFamily="49" charset="0"/>
              </a:rPr>
            </a:br>
            <a:r>
              <a:rPr lang="zh-CN" altLang="zh-CN" sz="1400" dirty="0">
                <a:solidFill>
                  <a:srgbClr val="0033B3"/>
                </a:solidFill>
                <a:latin typeface="Consolas" panose="020B0609020204030204" pitchFamily="49" charset="0"/>
              </a:rPr>
              <a:t>void </a:t>
            </a:r>
            <a:r>
              <a:rPr lang="zh-CN" altLang="zh-CN" sz="1400" dirty="0">
                <a:solidFill>
                  <a:srgbClr val="00627A"/>
                </a:solidFill>
                <a:latin typeface="Consolas" panose="020B0609020204030204" pitchFamily="49" charset="0"/>
              </a:rPr>
              <a:t>testFind</a:t>
            </a:r>
            <a:r>
              <a:rPr lang="zh-CN" altLang="zh-CN" sz="1400" dirty="0">
                <a:solidFill>
                  <a:srgbClr val="080808"/>
                </a:solidFill>
                <a:latin typeface="Consolas" panose="020B0609020204030204" pitchFamily="49" charset="0"/>
              </a:rPr>
              <a:t>(</a:t>
            </a:r>
            <a:r>
              <a:rPr lang="zh-CN" altLang="zh-CN" sz="1400" dirty="0">
                <a:solidFill>
                  <a:srgbClr val="9E880D"/>
                </a:solidFill>
                <a:latin typeface="Consolas" panose="020B0609020204030204" pitchFamily="49" charset="0"/>
              </a:rPr>
              <a:t>@Autowired </a:t>
            </a:r>
            <a:r>
              <a:rPr lang="zh-CN" altLang="zh-CN" sz="1400" dirty="0">
                <a:solidFill>
                  <a:srgbClr val="000000"/>
                </a:solidFill>
                <a:latin typeface="Consolas" panose="020B0609020204030204" pitchFamily="49" charset="0"/>
              </a:rPr>
              <a:t>MongoTemplate </a:t>
            </a:r>
            <a:r>
              <a:rPr lang="zh-CN" altLang="zh-CN" sz="1400" dirty="0">
                <a:solidFill>
                  <a:srgbClr val="080808"/>
                </a:solidFill>
                <a:latin typeface="Consolas" panose="020B0609020204030204" pitchFamily="49" charset="0"/>
              </a:rPr>
              <a:t>mongoTemplate){</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0000"/>
                </a:solidFill>
                <a:latin typeface="Consolas" panose="020B0609020204030204" pitchFamily="49" charset="0"/>
              </a:rPr>
              <a:t>List</a:t>
            </a:r>
            <a:r>
              <a:rPr lang="zh-CN" altLang="zh-CN" sz="1400" dirty="0">
                <a:solidFill>
                  <a:srgbClr val="080808"/>
                </a:solidFill>
                <a:latin typeface="Consolas" panose="020B0609020204030204" pitchFamily="49" charset="0"/>
              </a:rPr>
              <a:t>&lt;</a:t>
            </a:r>
            <a:r>
              <a:rPr lang="zh-CN" altLang="zh-CN" sz="1400" dirty="0">
                <a:solidFill>
                  <a:srgbClr val="000000"/>
                </a:solidFill>
                <a:latin typeface="Consolas" panose="020B0609020204030204" pitchFamily="49" charset="0"/>
              </a:rPr>
              <a:t>Book</a:t>
            </a:r>
            <a:r>
              <a:rPr lang="zh-CN" altLang="zh-CN" sz="1400" dirty="0">
                <a:solidFill>
                  <a:srgbClr val="080808"/>
                </a:solidFill>
                <a:latin typeface="Consolas" panose="020B0609020204030204" pitchFamily="49" charset="0"/>
              </a:rPr>
              <a:t>&gt; </a:t>
            </a:r>
            <a:r>
              <a:rPr lang="zh-CN" altLang="zh-CN" sz="1400" dirty="0">
                <a:solidFill>
                  <a:srgbClr val="000000"/>
                </a:solidFill>
                <a:latin typeface="Consolas" panose="020B0609020204030204" pitchFamily="49" charset="0"/>
              </a:rPr>
              <a:t>all </a:t>
            </a:r>
            <a:r>
              <a:rPr lang="zh-CN" altLang="zh-CN" sz="1400" dirty="0">
                <a:solidFill>
                  <a:srgbClr val="080808"/>
                </a:solidFill>
                <a:latin typeface="Consolas" panose="020B0609020204030204" pitchFamily="49" charset="0"/>
              </a:rPr>
              <a:t>= mongoTemplate.findAll(</a:t>
            </a:r>
            <a:r>
              <a:rPr lang="zh-CN" altLang="zh-CN" sz="1400" dirty="0">
                <a:solidFill>
                  <a:srgbClr val="000000"/>
                </a:solidFill>
                <a:latin typeface="Consolas" panose="020B0609020204030204" pitchFamily="49" charset="0"/>
              </a:rPr>
              <a:t>Book</a:t>
            </a:r>
            <a:r>
              <a:rPr lang="zh-CN" altLang="zh-CN" sz="1400" dirty="0">
                <a:solidFill>
                  <a:srgbClr val="080808"/>
                </a:solidFill>
                <a:latin typeface="Consolas" panose="020B0609020204030204" pitchFamily="49" charset="0"/>
              </a:rPr>
              <a:t>.</a:t>
            </a:r>
            <a:r>
              <a:rPr lang="zh-CN" altLang="zh-CN" sz="1400" dirty="0">
                <a:solidFill>
                  <a:srgbClr val="0033B3"/>
                </a:solidFill>
                <a:latin typeface="Consolas" panose="020B0609020204030204" pitchFamily="49" charset="0"/>
              </a:rPr>
              <a:t>class</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0000"/>
                </a:solidFill>
                <a:latin typeface="Consolas" panose="020B0609020204030204" pitchFamily="49" charset="0"/>
              </a:rPr>
              <a:t>System</a:t>
            </a:r>
            <a:r>
              <a:rPr lang="zh-CN" altLang="zh-CN" sz="1400" dirty="0">
                <a:solidFill>
                  <a:srgbClr val="080808"/>
                </a:solidFill>
                <a:latin typeface="Consolas" panose="020B0609020204030204" pitchFamily="49" charset="0"/>
              </a:rPr>
              <a:t>.</a:t>
            </a:r>
            <a:r>
              <a:rPr lang="zh-CN" altLang="zh-CN" sz="1400" i="1" dirty="0">
                <a:solidFill>
                  <a:srgbClr val="871094"/>
                </a:solidFill>
                <a:latin typeface="Consolas" panose="020B0609020204030204" pitchFamily="49" charset="0"/>
              </a:rPr>
              <a:t>out</a:t>
            </a:r>
            <a:r>
              <a:rPr lang="zh-CN" altLang="zh-CN" sz="1400" dirty="0">
                <a:solidFill>
                  <a:srgbClr val="080808"/>
                </a:solidFill>
                <a:latin typeface="Consolas" panose="020B0609020204030204" pitchFamily="49" charset="0"/>
              </a:rPr>
              <a:t>.println(</a:t>
            </a:r>
            <a:r>
              <a:rPr lang="zh-CN" altLang="zh-CN" sz="1400" dirty="0">
                <a:solidFill>
                  <a:srgbClr val="000000"/>
                </a:solidFill>
                <a:latin typeface="Consolas" panose="020B0609020204030204" pitchFamily="49" charset="0"/>
              </a:rPr>
              <a:t>all</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a:t>
            </a:r>
            <a:endParaRPr lang="zh-CN" altLang="zh-CN" sz="1600" dirty="0">
              <a:latin typeface="Arial" panose="020B0604020202020204" pitchFamily="34" charset="0"/>
            </a:endParaRPr>
          </a:p>
        </p:txBody>
      </p:sp>
    </p:spTree>
    <p:extLst>
      <p:ext uri="{BB962C8B-B14F-4D97-AF65-F5344CB8AC3E}">
        <p14:creationId xmlns:p14="http://schemas.microsoft.com/office/powerpoint/2010/main" val="183249360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4A7A685B-F94D-194F-BA07-9413F6ABF747}"/>
              </a:ext>
            </a:extLst>
          </p:cNvPr>
          <p:cNvSpPr>
            <a:spLocks noGrp="1"/>
          </p:cNvSpPr>
          <p:nvPr>
            <p:ph type="body" sz="quarter" idx="10"/>
          </p:nvPr>
        </p:nvSpPr>
        <p:spPr>
          <a:xfrm>
            <a:off x="5126583" y="1463040"/>
            <a:ext cx="6573803" cy="4511040"/>
          </a:xfrm>
        </p:spPr>
        <p:txBody>
          <a:bodyPr/>
          <a:lstStyle/>
          <a:p>
            <a:r>
              <a:rPr lang="zh-CN" altLang="en-US" sz="1600" dirty="0" smtClean="0">
                <a:latin typeface="Consolas" panose="020B0609020204030204" pitchFamily="49" charset="0"/>
                <a:sym typeface="Consolas" panose="020B0609020204030204" pitchFamily="49" charset="0"/>
              </a:rPr>
              <a:t>设置自动构建用于自动热部署</a:t>
            </a:r>
            <a:endParaRPr lang="en-US" altLang="zh-CN" sz="1600" dirty="0" smtClean="0">
              <a:latin typeface="Consolas" panose="020B0609020204030204" pitchFamily="49" charset="0"/>
              <a:sym typeface="Consolas" panose="020B0609020204030204" pitchFamily="49" charset="0"/>
            </a:endParaRPr>
          </a:p>
        </p:txBody>
      </p:sp>
    </p:spTree>
    <p:extLst>
      <p:ext uri="{BB962C8B-B14F-4D97-AF65-F5344CB8AC3E}">
        <p14:creationId xmlns:p14="http://schemas.microsoft.com/office/powerpoint/2010/main" val="1844289319"/>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4A7A685B-F94D-194F-BA07-9413F6ABF747}"/>
              </a:ext>
            </a:extLst>
          </p:cNvPr>
          <p:cNvSpPr>
            <a:spLocks noGrp="1"/>
          </p:cNvSpPr>
          <p:nvPr>
            <p:ph type="body" sz="quarter" idx="10"/>
          </p:nvPr>
        </p:nvSpPr>
        <p:spPr>
          <a:xfrm>
            <a:off x="5126583" y="1463040"/>
            <a:ext cx="6573803" cy="4511040"/>
          </a:xfrm>
        </p:spPr>
        <p:txBody>
          <a:bodyPr/>
          <a:lstStyle/>
          <a:p>
            <a:r>
              <a:rPr lang="en-US" altLang="zh-CN" sz="1600" dirty="0" err="1">
                <a:solidFill>
                  <a:srgbClr val="080808"/>
                </a:solidFill>
                <a:latin typeface="Consolas" panose="020B0609020204030204" pitchFamily="49" charset="0"/>
              </a:rPr>
              <a:t>SpringBoot</a:t>
            </a:r>
            <a:r>
              <a:rPr lang="zh-CN" altLang="en-US" sz="1600" dirty="0" smtClean="0">
                <a:solidFill>
                  <a:srgbClr val="080808"/>
                </a:solidFill>
                <a:latin typeface="Consolas" panose="020B0609020204030204" pitchFamily="49" charset="0"/>
              </a:rPr>
              <a:t>整合</a:t>
            </a:r>
            <a:r>
              <a:rPr lang="en-US" altLang="zh-CN" sz="1600" dirty="0" err="1" smtClean="0">
                <a:solidFill>
                  <a:srgbClr val="080808"/>
                </a:solidFill>
                <a:latin typeface="Consolas" panose="020B0609020204030204" pitchFamily="49" charset="0"/>
              </a:rPr>
              <a:t>Mongodb</a:t>
            </a:r>
            <a:endParaRPr lang="en-US" altLang="zh-CN" sz="1600" dirty="0">
              <a:solidFill>
                <a:srgbClr val="080808"/>
              </a:solidFill>
              <a:latin typeface="Consolas" panose="020B0609020204030204" pitchFamily="49" charset="0"/>
            </a:endParaRPr>
          </a:p>
          <a:p>
            <a:pPr marL="952485" lvl="1" indent="-342900">
              <a:lnSpc>
                <a:spcPct val="150000"/>
              </a:lnSpc>
              <a:buFont typeface="Wingdings" panose="05000000000000000000" pitchFamily="2" charset="2"/>
              <a:buChar char="l"/>
            </a:pPr>
            <a:r>
              <a:rPr lang="zh-CN" altLang="en-US" sz="1600" b="0" dirty="0">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rPr>
              <a:t>导</a:t>
            </a:r>
            <a:r>
              <a:rPr lang="zh-CN" altLang="en-US" sz="1600" b="0" dirty="0" smtClean="0">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rPr>
              <a:t>入</a:t>
            </a:r>
            <a:r>
              <a:rPr lang="en-US" altLang="zh-CN" sz="1600" b="0" dirty="0" err="1" smtClean="0">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rPr>
              <a:t>Mongodb</a:t>
            </a:r>
            <a:r>
              <a:rPr lang="zh-CN" altLang="en-US" sz="1600" b="0" dirty="0" smtClean="0">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rPr>
              <a:t>对应</a:t>
            </a:r>
            <a:r>
              <a:rPr lang="zh-CN" altLang="en-US" sz="1600" b="0" dirty="0">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rPr>
              <a:t>的</a:t>
            </a:r>
            <a:r>
              <a:rPr lang="en-US" altLang="zh-CN" sz="1600" b="0" dirty="0" smtClean="0">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rPr>
              <a:t>starter</a:t>
            </a:r>
          </a:p>
          <a:p>
            <a:pPr marL="952485" lvl="1" indent="-342900">
              <a:lnSpc>
                <a:spcPct val="150000"/>
              </a:lnSpc>
              <a:buFont typeface="Wingdings" panose="05000000000000000000" pitchFamily="2" charset="2"/>
              <a:buChar char="l"/>
            </a:pPr>
            <a:r>
              <a:rPr lang="zh-CN" altLang="en-US" sz="1600" b="0" dirty="0" smtClean="0">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rPr>
              <a:t>配置</a:t>
            </a:r>
            <a:r>
              <a:rPr lang="en-US" altLang="zh-CN" sz="1600" b="0" dirty="0" err="1" smtClean="0">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rPr>
              <a:t>mongodb</a:t>
            </a:r>
            <a:r>
              <a:rPr lang="zh-CN" altLang="en-US" sz="1600" b="0" dirty="0" smtClean="0">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rPr>
              <a:t>访问</a:t>
            </a:r>
            <a:r>
              <a:rPr lang="en-US" altLang="zh-CN" sz="1600" b="0" dirty="0" err="1" smtClean="0">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rPr>
              <a:t>uri</a:t>
            </a:r>
            <a:endParaRPr lang="en-US" altLang="zh-CN" sz="1600" b="0" dirty="0">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endParaRPr>
          </a:p>
          <a:p>
            <a:pPr marL="952485" lvl="1" indent="-342900">
              <a:lnSpc>
                <a:spcPct val="150000"/>
              </a:lnSpc>
              <a:buFont typeface="Wingdings" panose="05000000000000000000" pitchFamily="2" charset="2"/>
              <a:buChar char="l"/>
            </a:pPr>
            <a:r>
              <a:rPr lang="zh-CN" altLang="en-US" sz="1600" b="0" dirty="0">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rPr>
              <a:t>提供</a:t>
            </a:r>
            <a:r>
              <a:rPr lang="zh-CN" altLang="en-US" sz="1600" b="0" dirty="0" smtClean="0">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rPr>
              <a:t>操作</a:t>
            </a:r>
            <a:r>
              <a:rPr lang="en-US" altLang="zh-CN" sz="1600" b="0" dirty="0" err="1" smtClean="0">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rPr>
              <a:t>Mongodb</a:t>
            </a:r>
            <a:r>
              <a:rPr lang="zh-CN" altLang="en-US" sz="1600" b="0" dirty="0" smtClean="0">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rPr>
              <a:t>接口对象</a:t>
            </a:r>
            <a:r>
              <a:rPr lang="en-US" altLang="zh-CN" sz="1600" b="0" dirty="0" err="1" smtClean="0">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rPr>
              <a:t>MongoTemplate</a:t>
            </a:r>
            <a:endParaRPr lang="en-US" altLang="zh-CN" sz="1600" b="0" dirty="0">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endParaRPr>
          </a:p>
        </p:txBody>
      </p:sp>
    </p:spTree>
    <p:extLst>
      <p:ext uri="{BB962C8B-B14F-4D97-AF65-F5344CB8AC3E}">
        <p14:creationId xmlns:p14="http://schemas.microsoft.com/office/powerpoint/2010/main" val="4133060919"/>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rotWithShape="1">
          <a:blip r:embed="rId3" cstate="hqprint">
            <a:extLst>
              <a:ext uri="{28A0092B-C50C-407E-A947-70E740481C1C}">
                <a14:useLocalDpi xmlns:a14="http://schemas.microsoft.com/office/drawing/2010/main" val="0"/>
              </a:ext>
            </a:extLst>
          </a:blip>
          <a:srcRect t="36058" b="4398"/>
          <a:stretch/>
        </p:blipFill>
        <p:spPr>
          <a:xfrm>
            <a:off x="1157202" y="3892550"/>
            <a:ext cx="2167018" cy="2867394"/>
          </a:xfrm>
          <a:prstGeom prst="rect">
            <a:avLst/>
          </a:prstGeom>
        </p:spPr>
      </p:pic>
      <p:sp>
        <p:nvSpPr>
          <p:cNvPr id="19" name="矩形 18"/>
          <p:cNvSpPr/>
          <p:nvPr/>
        </p:nvSpPr>
        <p:spPr>
          <a:xfrm>
            <a:off x="1000659" y="806450"/>
            <a:ext cx="2438401" cy="31118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p:cNvPicPr>
            <a:picLocks noChangeAspect="1"/>
          </p:cNvPicPr>
          <p:nvPr/>
        </p:nvPicPr>
        <p:blipFill rotWithShape="1">
          <a:blip r:embed="rId3" cstate="hqprint">
            <a:extLst>
              <a:ext uri="{28A0092B-C50C-407E-A947-70E740481C1C}">
                <a14:useLocalDpi xmlns:a14="http://schemas.microsoft.com/office/drawing/2010/main" val="0"/>
              </a:ext>
            </a:extLst>
          </a:blip>
          <a:srcRect t="-1" b="63926"/>
          <a:stretch/>
        </p:blipFill>
        <p:spPr>
          <a:xfrm>
            <a:off x="1157202" y="2156098"/>
            <a:ext cx="2167018" cy="1737246"/>
          </a:xfrm>
          <a:prstGeom prst="rect">
            <a:avLst/>
          </a:prstGeom>
        </p:spPr>
      </p:pic>
      <p:pic>
        <p:nvPicPr>
          <p:cNvPr id="13" name="图片 12"/>
          <p:cNvPicPr>
            <a:picLocks noChangeAspect="1"/>
          </p:cNvPicPr>
          <p:nvPr/>
        </p:nvPicPr>
        <p:blipFill rotWithShape="1">
          <a:blip r:embed="rId4" cstate="hqprint">
            <a:extLst>
              <a:ext uri="{28A0092B-C50C-407E-A947-70E740481C1C}">
                <a14:useLocalDpi xmlns:a14="http://schemas.microsoft.com/office/drawing/2010/main" val="0"/>
              </a:ext>
            </a:extLst>
          </a:blip>
          <a:srcRect t="30083" b="12226"/>
          <a:stretch/>
        </p:blipFill>
        <p:spPr>
          <a:xfrm>
            <a:off x="1157307" y="6729550"/>
            <a:ext cx="2166807" cy="2777849"/>
          </a:xfrm>
          <a:prstGeom prst="rect">
            <a:avLst/>
          </a:prstGeom>
        </p:spPr>
      </p:pic>
      <p:sp>
        <p:nvSpPr>
          <p:cNvPr id="6" name="矩形 5"/>
          <p:cNvSpPr/>
          <p:nvPr/>
        </p:nvSpPr>
        <p:spPr>
          <a:xfrm>
            <a:off x="1479291" y="2475705"/>
            <a:ext cx="366713" cy="147639"/>
          </a:xfrm>
          <a:prstGeom prst="rect">
            <a:avLst/>
          </a:prstGeom>
          <a:noFill/>
          <a:ln>
            <a:solidFill>
              <a:srgbClr val="AD2A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en-US" altLang="zh-CN" dirty="0" err="1"/>
              <a:t>ElasticSearch</a:t>
            </a:r>
            <a:r>
              <a:rPr lang="zh-CN" altLang="en-US" dirty="0"/>
              <a:t>（</a:t>
            </a:r>
            <a:r>
              <a:rPr lang="en-US" altLang="zh-CN" dirty="0"/>
              <a:t>ES</a:t>
            </a:r>
            <a:r>
              <a:rPr lang="zh-CN" altLang="en-US" dirty="0"/>
              <a:t>）</a:t>
            </a:r>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en-US" altLang="zh-CN" dirty="0" err="1" smtClean="0"/>
              <a:t>Elasticsearch</a:t>
            </a:r>
            <a:r>
              <a:rPr lang="zh-CN" altLang="en-US" dirty="0" smtClean="0"/>
              <a:t>是一个分布式全文搜索引擎</a:t>
            </a:r>
            <a:endParaRPr lang="en-US" altLang="zh-CN" dirty="0" smtClean="0"/>
          </a:p>
        </p:txBody>
      </p:sp>
      <p:sp>
        <p:nvSpPr>
          <p:cNvPr id="26" name="矩形 25"/>
          <p:cNvSpPr/>
          <p:nvPr/>
        </p:nvSpPr>
        <p:spPr>
          <a:xfrm>
            <a:off x="1053780" y="6786560"/>
            <a:ext cx="2340000" cy="95674"/>
          </a:xfrm>
          <a:prstGeom prst="rect">
            <a:avLst/>
          </a:prstGeom>
          <a:solidFill>
            <a:srgbClr val="495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1053780" y="6681713"/>
            <a:ext cx="2340000" cy="9567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2031904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21" presetClass="entr" presetSubtype="1"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heel(1)">
                                      <p:cBhvr>
                                        <p:cTn id="15" dur="25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64" presetClass="path" presetSubtype="0" fill="hold" nodeType="clickEffect">
                                  <p:stCondLst>
                                    <p:cond delay="0"/>
                                  </p:stCondLst>
                                  <p:childTnLst>
                                    <p:animMotion origin="layout" path="M -3.95833E-6 -3.7037E-7 L -3.95833E-6 -0.41227 " pathEditMode="relative" rAng="0" ptsTypes="AA">
                                      <p:cBhvr>
                                        <p:cTn id="19" dur="500" fill="hold"/>
                                        <p:tgtEl>
                                          <p:spTgt spid="12"/>
                                        </p:tgtEl>
                                        <p:attrNameLst>
                                          <p:attrName>ppt_x</p:attrName>
                                          <p:attrName>ppt_y</p:attrName>
                                        </p:attrNameLst>
                                      </p:cBhvr>
                                      <p:rCtr x="0" y="-20625"/>
                                    </p:animMotion>
                                  </p:childTnLst>
                                </p:cTn>
                              </p:par>
                              <p:par>
                                <p:cTn id="20" presetID="64" presetClass="path" presetSubtype="0" fill="hold" nodeType="withEffect">
                                  <p:stCondLst>
                                    <p:cond delay="0"/>
                                  </p:stCondLst>
                                  <p:childTnLst>
                                    <p:animMotion origin="layout" path="M -3.95833E-6 3.7037E-6 L -3.95833E-6 -0.40718 " pathEditMode="relative" rAng="0" ptsTypes="AA">
                                      <p:cBhvr>
                                        <p:cTn id="21" dur="500" fill="hold"/>
                                        <p:tgtEl>
                                          <p:spTgt spid="13"/>
                                        </p:tgtEl>
                                        <p:attrNameLst>
                                          <p:attrName>ppt_x</p:attrName>
                                          <p:attrName>ppt_y</p:attrName>
                                        </p:attrNameLst>
                                      </p:cBhvr>
                                      <p:rCtr x="0" y="-2037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图片 46"/>
          <p:cNvPicPr>
            <a:picLocks noChangeAspect="1"/>
          </p:cNvPicPr>
          <p:nvPr/>
        </p:nvPicPr>
        <p:blipFill rotWithShape="1">
          <a:blip r:embed="rId3"/>
          <a:srcRect l="21476" t="6927" r="44459" b="86330"/>
          <a:stretch/>
        </p:blipFill>
        <p:spPr>
          <a:xfrm>
            <a:off x="3258667" y="3148063"/>
            <a:ext cx="3330252" cy="242887"/>
          </a:xfrm>
          <a:prstGeom prst="rect">
            <a:avLst/>
          </a:prstGeom>
        </p:spPr>
      </p:pic>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en-US" altLang="zh-CN" dirty="0" err="1"/>
              <a:t>ElasticSearch</a:t>
            </a:r>
            <a:r>
              <a:rPr lang="zh-CN" altLang="en-US" dirty="0"/>
              <a:t>（</a:t>
            </a:r>
            <a:r>
              <a:rPr lang="en-US" altLang="zh-CN" dirty="0"/>
              <a:t>ES</a:t>
            </a:r>
            <a:r>
              <a:rPr lang="zh-CN" altLang="en-US" dirty="0"/>
              <a:t>）</a:t>
            </a:r>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en-US" altLang="zh-CN" dirty="0" err="1" smtClean="0"/>
              <a:t>Elasticsearch</a:t>
            </a:r>
            <a:r>
              <a:rPr lang="zh-CN" altLang="en-US" dirty="0" smtClean="0"/>
              <a:t>是一个分布式全文搜索引擎</a:t>
            </a:r>
            <a:endParaRPr lang="en-US" altLang="zh-CN" dirty="0" smtClean="0"/>
          </a:p>
        </p:txBody>
      </p:sp>
      <p:pic>
        <p:nvPicPr>
          <p:cNvPr id="14" name="图片 13"/>
          <p:cNvPicPr>
            <a:picLocks noChangeAspect="1"/>
          </p:cNvPicPr>
          <p:nvPr/>
        </p:nvPicPr>
        <p:blipFill rotWithShape="1">
          <a:blip r:embed="rId3"/>
          <a:srcRect b="13351"/>
          <a:stretch/>
        </p:blipFill>
        <p:spPr>
          <a:xfrm>
            <a:off x="1157202" y="2897204"/>
            <a:ext cx="9775789" cy="3120752"/>
          </a:xfrm>
          <a:prstGeom prst="rect">
            <a:avLst/>
          </a:prstGeom>
        </p:spPr>
      </p:pic>
      <p:sp>
        <p:nvSpPr>
          <p:cNvPr id="2" name="圆角矩形 1"/>
          <p:cNvSpPr/>
          <p:nvPr/>
        </p:nvSpPr>
        <p:spPr>
          <a:xfrm>
            <a:off x="1157202" y="2164650"/>
            <a:ext cx="2924070" cy="512466"/>
          </a:xfrm>
          <a:prstGeom prst="roundRect">
            <a:avLst/>
          </a:prstGeom>
          <a:no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49504F"/>
              </a:solidFill>
              <a:latin typeface="Consolas" panose="020B0609020204030204" pitchFamily="49" charset="0"/>
            </a:endParaRPr>
          </a:p>
        </p:txBody>
      </p:sp>
      <p:sp>
        <p:nvSpPr>
          <p:cNvPr id="15" name="圆角矩形 14"/>
          <p:cNvSpPr/>
          <p:nvPr/>
        </p:nvSpPr>
        <p:spPr>
          <a:xfrm>
            <a:off x="1196133" y="2164650"/>
            <a:ext cx="1066389" cy="512466"/>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rgbClr val="49504F"/>
                </a:solidFill>
                <a:latin typeface="Consolas" panose="020B0609020204030204" pitchFamily="49" charset="0"/>
              </a:rPr>
              <a:t>Spring</a:t>
            </a:r>
            <a:endParaRPr lang="zh-CN" altLang="en-US" dirty="0">
              <a:solidFill>
                <a:srgbClr val="49504F"/>
              </a:solidFill>
              <a:latin typeface="Consolas" panose="020B0609020204030204" pitchFamily="49" charset="0"/>
            </a:endParaRPr>
          </a:p>
        </p:txBody>
      </p:sp>
      <p:sp>
        <p:nvSpPr>
          <p:cNvPr id="3" name="椭圆 2"/>
          <p:cNvSpPr/>
          <p:nvPr/>
        </p:nvSpPr>
        <p:spPr>
          <a:xfrm>
            <a:off x="3668313" y="2287889"/>
            <a:ext cx="206399" cy="206399"/>
          </a:xfrm>
          <a:prstGeom prst="ellipse">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连接符 6"/>
          <p:cNvCxnSpPr>
            <a:stCxn id="3" idx="5"/>
          </p:cNvCxnSpPr>
          <p:nvPr/>
        </p:nvCxnSpPr>
        <p:spPr>
          <a:xfrm>
            <a:off x="3844486" y="2464062"/>
            <a:ext cx="79082" cy="86565"/>
          </a:xfrm>
          <a:prstGeom prst="line">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7" name="直接连接符 16"/>
          <p:cNvCxnSpPr/>
          <p:nvPr/>
        </p:nvCxnSpPr>
        <p:spPr>
          <a:xfrm>
            <a:off x="3270250" y="3382962"/>
            <a:ext cx="475456" cy="0"/>
          </a:xfrm>
          <a:prstGeom prst="line">
            <a:avLst/>
          </a:prstGeom>
          <a:ln w="25400">
            <a:solidFill>
              <a:srgbClr val="AD2A26"/>
            </a:solidFill>
            <a:tailEnd type="none"/>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a:off x="3270250" y="3621881"/>
            <a:ext cx="475456" cy="0"/>
          </a:xfrm>
          <a:prstGeom prst="line">
            <a:avLst/>
          </a:prstGeom>
          <a:ln w="25400">
            <a:solidFill>
              <a:srgbClr val="AD2A26"/>
            </a:solidFill>
            <a:tailEnd type="none"/>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a:off x="3270250" y="3860800"/>
            <a:ext cx="475456" cy="0"/>
          </a:xfrm>
          <a:prstGeom prst="line">
            <a:avLst/>
          </a:prstGeom>
          <a:ln w="25400">
            <a:solidFill>
              <a:srgbClr val="AD2A26"/>
            </a:solidFill>
            <a:tailEnd type="none"/>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3270250" y="4099719"/>
            <a:ext cx="475456" cy="0"/>
          </a:xfrm>
          <a:prstGeom prst="line">
            <a:avLst/>
          </a:prstGeom>
          <a:ln w="25400">
            <a:solidFill>
              <a:srgbClr val="AD2A26"/>
            </a:solidFill>
            <a:tailEnd type="none"/>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a:off x="6591300" y="3381374"/>
            <a:ext cx="475456" cy="0"/>
          </a:xfrm>
          <a:prstGeom prst="line">
            <a:avLst/>
          </a:prstGeom>
          <a:ln w="25400">
            <a:solidFill>
              <a:srgbClr val="AD2A26"/>
            </a:solidFill>
            <a:tailEnd type="none"/>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a:off x="6896100" y="3857228"/>
            <a:ext cx="475456" cy="0"/>
          </a:xfrm>
          <a:prstGeom prst="line">
            <a:avLst/>
          </a:prstGeom>
          <a:ln w="25400">
            <a:solidFill>
              <a:srgbClr val="AD2A26"/>
            </a:solidFill>
            <a:tailEnd type="none"/>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a:off x="7981950" y="3857228"/>
            <a:ext cx="475456" cy="0"/>
          </a:xfrm>
          <a:prstGeom prst="line">
            <a:avLst/>
          </a:prstGeom>
          <a:ln w="25400">
            <a:solidFill>
              <a:srgbClr val="AD2A26"/>
            </a:solidFill>
            <a:tailEnd type="none"/>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a:off x="7981950" y="3619301"/>
            <a:ext cx="475456" cy="0"/>
          </a:xfrm>
          <a:prstGeom prst="line">
            <a:avLst/>
          </a:prstGeom>
          <a:ln w="25400">
            <a:solidFill>
              <a:srgbClr val="AD2A26"/>
            </a:solidFill>
            <a:tailEnd type="none"/>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a:off x="9950450" y="4095155"/>
            <a:ext cx="475456" cy="0"/>
          </a:xfrm>
          <a:prstGeom prst="line">
            <a:avLst/>
          </a:prstGeom>
          <a:ln w="25400">
            <a:solidFill>
              <a:srgbClr val="AD2A26"/>
            </a:solidFill>
            <a:tailEnd type="none"/>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a:off x="7335839" y="4333082"/>
            <a:ext cx="475456" cy="0"/>
          </a:xfrm>
          <a:prstGeom prst="line">
            <a:avLst/>
          </a:prstGeom>
          <a:ln w="25400">
            <a:solidFill>
              <a:srgbClr val="AD2A26"/>
            </a:solidFill>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4520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wipe(left)">
                                      <p:cBhvr>
                                        <p:cTn id="18" dur="250"/>
                                        <p:tgtEl>
                                          <p:spTgt spid="15"/>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1"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wipe(up)">
                                      <p:cBhvr>
                                        <p:cTn id="23" dur="500"/>
                                        <p:tgtEl>
                                          <p:spTgt spid="14"/>
                                        </p:tgtEl>
                                      </p:cBhvr>
                                    </p:animEffect>
                                  </p:childTnLst>
                                </p:cTn>
                              </p:par>
                            </p:childTnLst>
                          </p:cTn>
                        </p:par>
                        <p:par>
                          <p:cTn id="24" fill="hold">
                            <p:stCondLst>
                              <p:cond delay="500"/>
                            </p:stCondLst>
                            <p:childTnLst>
                              <p:par>
                                <p:cTn id="25" presetID="1" presetClass="entr" presetSubtype="0" fill="hold" nodeType="afterEffect">
                                  <p:stCondLst>
                                    <p:cond delay="0"/>
                                  </p:stCondLst>
                                  <p:childTnLst>
                                    <p:set>
                                      <p:cBhvr>
                                        <p:cTn id="26" dur="1" fill="hold">
                                          <p:stCondLst>
                                            <p:cond delay="0"/>
                                          </p:stCondLst>
                                        </p:cTn>
                                        <p:tgtEl>
                                          <p:spTgt spid="4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wipe(left)">
                                      <p:cBhvr>
                                        <p:cTn id="31" dur="500"/>
                                        <p:tgtEl>
                                          <p:spTgt spid="17"/>
                                        </p:tgtEl>
                                      </p:cBhvr>
                                    </p:animEffect>
                                  </p:childTnLst>
                                </p:cTn>
                              </p:par>
                              <p:par>
                                <p:cTn id="32" presetID="22" presetClass="entr" presetSubtype="8" fill="hold" nodeType="withEffect">
                                  <p:stCondLst>
                                    <p:cond delay="0"/>
                                  </p:stCondLst>
                                  <p:childTnLst>
                                    <p:set>
                                      <p:cBhvr>
                                        <p:cTn id="33" dur="1" fill="hold">
                                          <p:stCondLst>
                                            <p:cond delay="0"/>
                                          </p:stCondLst>
                                        </p:cTn>
                                        <p:tgtEl>
                                          <p:spTgt spid="29"/>
                                        </p:tgtEl>
                                        <p:attrNameLst>
                                          <p:attrName>style.visibility</p:attrName>
                                        </p:attrNameLst>
                                      </p:cBhvr>
                                      <p:to>
                                        <p:strVal val="visible"/>
                                      </p:to>
                                    </p:set>
                                    <p:animEffect transition="in" filter="wipe(left)">
                                      <p:cBhvr>
                                        <p:cTn id="34" dur="500"/>
                                        <p:tgtEl>
                                          <p:spTgt spid="29"/>
                                        </p:tgtEl>
                                      </p:cBhvr>
                                    </p:animEffect>
                                  </p:childTnLst>
                                </p:cTn>
                              </p:par>
                              <p:par>
                                <p:cTn id="35" presetID="22" presetClass="entr" presetSubtype="8" fill="hold" nodeType="withEffect">
                                  <p:stCondLst>
                                    <p:cond delay="0"/>
                                  </p:stCondLst>
                                  <p:childTnLst>
                                    <p:set>
                                      <p:cBhvr>
                                        <p:cTn id="36" dur="1" fill="hold">
                                          <p:stCondLst>
                                            <p:cond delay="0"/>
                                          </p:stCondLst>
                                        </p:cTn>
                                        <p:tgtEl>
                                          <p:spTgt spid="30"/>
                                        </p:tgtEl>
                                        <p:attrNameLst>
                                          <p:attrName>style.visibility</p:attrName>
                                        </p:attrNameLst>
                                      </p:cBhvr>
                                      <p:to>
                                        <p:strVal val="visible"/>
                                      </p:to>
                                    </p:set>
                                    <p:animEffect transition="in" filter="wipe(left)">
                                      <p:cBhvr>
                                        <p:cTn id="37" dur="500"/>
                                        <p:tgtEl>
                                          <p:spTgt spid="30"/>
                                        </p:tgtEl>
                                      </p:cBhvr>
                                    </p:animEffect>
                                  </p:childTnLst>
                                </p:cTn>
                              </p:par>
                              <p:par>
                                <p:cTn id="38" presetID="22" presetClass="entr" presetSubtype="8" fill="hold" nodeType="withEffect">
                                  <p:stCondLst>
                                    <p:cond delay="0"/>
                                  </p:stCondLst>
                                  <p:childTnLst>
                                    <p:set>
                                      <p:cBhvr>
                                        <p:cTn id="39" dur="1" fill="hold">
                                          <p:stCondLst>
                                            <p:cond delay="0"/>
                                          </p:stCondLst>
                                        </p:cTn>
                                        <p:tgtEl>
                                          <p:spTgt spid="31"/>
                                        </p:tgtEl>
                                        <p:attrNameLst>
                                          <p:attrName>style.visibility</p:attrName>
                                        </p:attrNameLst>
                                      </p:cBhvr>
                                      <p:to>
                                        <p:strVal val="visible"/>
                                      </p:to>
                                    </p:set>
                                    <p:animEffect transition="in" filter="wipe(left)">
                                      <p:cBhvr>
                                        <p:cTn id="40" dur="500"/>
                                        <p:tgtEl>
                                          <p:spTgt spid="31"/>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nodeType="clickEffect">
                                  <p:stCondLst>
                                    <p:cond delay="0"/>
                                  </p:stCondLst>
                                  <p:childTnLst>
                                    <p:set>
                                      <p:cBhvr>
                                        <p:cTn id="44" dur="1" fill="hold">
                                          <p:stCondLst>
                                            <p:cond delay="0"/>
                                          </p:stCondLst>
                                        </p:cTn>
                                        <p:tgtEl>
                                          <p:spTgt spid="32"/>
                                        </p:tgtEl>
                                        <p:attrNameLst>
                                          <p:attrName>style.visibility</p:attrName>
                                        </p:attrNameLst>
                                      </p:cBhvr>
                                      <p:to>
                                        <p:strVal val="visible"/>
                                      </p:to>
                                    </p:set>
                                    <p:animEffect transition="in" filter="wipe(left)">
                                      <p:cBhvr>
                                        <p:cTn id="45" dur="500"/>
                                        <p:tgtEl>
                                          <p:spTgt spid="32"/>
                                        </p:tgtEl>
                                      </p:cBhvr>
                                    </p:animEffect>
                                  </p:childTnLst>
                                </p:cTn>
                              </p:par>
                              <p:par>
                                <p:cTn id="46" presetID="22" presetClass="entr" presetSubtype="8" fill="hold" nodeType="withEffect">
                                  <p:stCondLst>
                                    <p:cond delay="0"/>
                                  </p:stCondLst>
                                  <p:childTnLst>
                                    <p:set>
                                      <p:cBhvr>
                                        <p:cTn id="47" dur="1" fill="hold">
                                          <p:stCondLst>
                                            <p:cond delay="0"/>
                                          </p:stCondLst>
                                        </p:cTn>
                                        <p:tgtEl>
                                          <p:spTgt spid="33"/>
                                        </p:tgtEl>
                                        <p:attrNameLst>
                                          <p:attrName>style.visibility</p:attrName>
                                        </p:attrNameLst>
                                      </p:cBhvr>
                                      <p:to>
                                        <p:strVal val="visible"/>
                                      </p:to>
                                    </p:set>
                                    <p:animEffect transition="in" filter="wipe(left)">
                                      <p:cBhvr>
                                        <p:cTn id="48" dur="500"/>
                                        <p:tgtEl>
                                          <p:spTgt spid="33"/>
                                        </p:tgtEl>
                                      </p:cBhvr>
                                    </p:animEffect>
                                  </p:childTnLst>
                                </p:cTn>
                              </p:par>
                              <p:par>
                                <p:cTn id="49" presetID="22" presetClass="entr" presetSubtype="8" fill="hold" nodeType="withEffect">
                                  <p:stCondLst>
                                    <p:cond delay="0"/>
                                  </p:stCondLst>
                                  <p:childTnLst>
                                    <p:set>
                                      <p:cBhvr>
                                        <p:cTn id="50" dur="1" fill="hold">
                                          <p:stCondLst>
                                            <p:cond delay="0"/>
                                          </p:stCondLst>
                                        </p:cTn>
                                        <p:tgtEl>
                                          <p:spTgt spid="34"/>
                                        </p:tgtEl>
                                        <p:attrNameLst>
                                          <p:attrName>style.visibility</p:attrName>
                                        </p:attrNameLst>
                                      </p:cBhvr>
                                      <p:to>
                                        <p:strVal val="visible"/>
                                      </p:to>
                                    </p:set>
                                    <p:animEffect transition="in" filter="wipe(left)">
                                      <p:cBhvr>
                                        <p:cTn id="51" dur="500"/>
                                        <p:tgtEl>
                                          <p:spTgt spid="34"/>
                                        </p:tgtEl>
                                      </p:cBhvr>
                                    </p:animEffect>
                                  </p:childTnLst>
                                </p:cTn>
                              </p:par>
                              <p:par>
                                <p:cTn id="52" presetID="22" presetClass="entr" presetSubtype="8" fill="hold" nodeType="withEffect">
                                  <p:stCondLst>
                                    <p:cond delay="0"/>
                                  </p:stCondLst>
                                  <p:childTnLst>
                                    <p:set>
                                      <p:cBhvr>
                                        <p:cTn id="53" dur="1" fill="hold">
                                          <p:stCondLst>
                                            <p:cond delay="0"/>
                                          </p:stCondLst>
                                        </p:cTn>
                                        <p:tgtEl>
                                          <p:spTgt spid="35"/>
                                        </p:tgtEl>
                                        <p:attrNameLst>
                                          <p:attrName>style.visibility</p:attrName>
                                        </p:attrNameLst>
                                      </p:cBhvr>
                                      <p:to>
                                        <p:strVal val="visible"/>
                                      </p:to>
                                    </p:set>
                                    <p:animEffect transition="in" filter="wipe(left)">
                                      <p:cBhvr>
                                        <p:cTn id="54" dur="500"/>
                                        <p:tgtEl>
                                          <p:spTgt spid="35"/>
                                        </p:tgtEl>
                                      </p:cBhvr>
                                    </p:animEffect>
                                  </p:childTnLst>
                                </p:cTn>
                              </p:par>
                              <p:par>
                                <p:cTn id="55" presetID="22" presetClass="entr" presetSubtype="8" fill="hold" nodeType="withEffect">
                                  <p:stCondLst>
                                    <p:cond delay="0"/>
                                  </p:stCondLst>
                                  <p:childTnLst>
                                    <p:set>
                                      <p:cBhvr>
                                        <p:cTn id="56" dur="1" fill="hold">
                                          <p:stCondLst>
                                            <p:cond delay="0"/>
                                          </p:stCondLst>
                                        </p:cTn>
                                        <p:tgtEl>
                                          <p:spTgt spid="36"/>
                                        </p:tgtEl>
                                        <p:attrNameLst>
                                          <p:attrName>style.visibility</p:attrName>
                                        </p:attrNameLst>
                                      </p:cBhvr>
                                      <p:to>
                                        <p:strVal val="visible"/>
                                      </p:to>
                                    </p:set>
                                    <p:animEffect transition="in" filter="wipe(left)">
                                      <p:cBhvr>
                                        <p:cTn id="57" dur="500"/>
                                        <p:tgtEl>
                                          <p:spTgt spid="36"/>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nodeType="clickEffect">
                                  <p:stCondLst>
                                    <p:cond delay="0"/>
                                  </p:stCondLst>
                                  <p:childTnLst>
                                    <p:set>
                                      <p:cBhvr>
                                        <p:cTn id="61" dur="1" fill="hold">
                                          <p:stCondLst>
                                            <p:cond delay="0"/>
                                          </p:stCondLst>
                                        </p:cTn>
                                        <p:tgtEl>
                                          <p:spTgt spid="37"/>
                                        </p:tgtEl>
                                        <p:attrNameLst>
                                          <p:attrName>style.visibility</p:attrName>
                                        </p:attrNameLst>
                                      </p:cBhvr>
                                      <p:to>
                                        <p:strVal val="visible"/>
                                      </p:to>
                                    </p:set>
                                    <p:animEffect transition="in" filter="wipe(left)">
                                      <p:cBhvr>
                                        <p:cTn id="62" dur="500"/>
                                        <p:tgtEl>
                                          <p:spTgt spid="37"/>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xit" presetSubtype="0" fill="hold" nodeType="clickEffect">
                                  <p:stCondLst>
                                    <p:cond delay="0"/>
                                  </p:stCondLst>
                                  <p:childTnLst>
                                    <p:animEffect transition="out" filter="fade">
                                      <p:cBhvr>
                                        <p:cTn id="66" dur="500"/>
                                        <p:tgtEl>
                                          <p:spTgt spid="14"/>
                                        </p:tgtEl>
                                      </p:cBhvr>
                                    </p:animEffect>
                                    <p:set>
                                      <p:cBhvr>
                                        <p:cTn id="67" dur="1" fill="hold">
                                          <p:stCondLst>
                                            <p:cond delay="499"/>
                                          </p:stCondLst>
                                        </p:cTn>
                                        <p:tgtEl>
                                          <p:spTgt spid="14"/>
                                        </p:tgtEl>
                                        <p:attrNameLst>
                                          <p:attrName>style.visibility</p:attrName>
                                        </p:attrNameLst>
                                      </p:cBhvr>
                                      <p:to>
                                        <p:strVal val="hidden"/>
                                      </p:to>
                                    </p:set>
                                  </p:childTnLst>
                                </p:cTn>
                              </p:par>
                              <p:par>
                                <p:cTn id="68" presetID="16" presetClass="exit" presetSubtype="21" fill="hold" nodeType="withEffect">
                                  <p:stCondLst>
                                    <p:cond delay="0"/>
                                  </p:stCondLst>
                                  <p:childTnLst>
                                    <p:animEffect transition="out" filter="barn(inVertical)">
                                      <p:cBhvr>
                                        <p:cTn id="69" dur="500"/>
                                        <p:tgtEl>
                                          <p:spTgt spid="17"/>
                                        </p:tgtEl>
                                      </p:cBhvr>
                                    </p:animEffect>
                                    <p:set>
                                      <p:cBhvr>
                                        <p:cTn id="70" dur="1" fill="hold">
                                          <p:stCondLst>
                                            <p:cond delay="499"/>
                                          </p:stCondLst>
                                        </p:cTn>
                                        <p:tgtEl>
                                          <p:spTgt spid="17"/>
                                        </p:tgtEl>
                                        <p:attrNameLst>
                                          <p:attrName>style.visibility</p:attrName>
                                        </p:attrNameLst>
                                      </p:cBhvr>
                                      <p:to>
                                        <p:strVal val="hidden"/>
                                      </p:to>
                                    </p:set>
                                  </p:childTnLst>
                                </p:cTn>
                              </p:par>
                              <p:par>
                                <p:cTn id="71" presetID="16" presetClass="exit" presetSubtype="21" fill="hold" nodeType="withEffect">
                                  <p:stCondLst>
                                    <p:cond delay="0"/>
                                  </p:stCondLst>
                                  <p:childTnLst>
                                    <p:animEffect transition="out" filter="barn(inVertical)">
                                      <p:cBhvr>
                                        <p:cTn id="72" dur="500"/>
                                        <p:tgtEl>
                                          <p:spTgt spid="29"/>
                                        </p:tgtEl>
                                      </p:cBhvr>
                                    </p:animEffect>
                                    <p:set>
                                      <p:cBhvr>
                                        <p:cTn id="73" dur="1" fill="hold">
                                          <p:stCondLst>
                                            <p:cond delay="499"/>
                                          </p:stCondLst>
                                        </p:cTn>
                                        <p:tgtEl>
                                          <p:spTgt spid="29"/>
                                        </p:tgtEl>
                                        <p:attrNameLst>
                                          <p:attrName>style.visibility</p:attrName>
                                        </p:attrNameLst>
                                      </p:cBhvr>
                                      <p:to>
                                        <p:strVal val="hidden"/>
                                      </p:to>
                                    </p:set>
                                  </p:childTnLst>
                                </p:cTn>
                              </p:par>
                              <p:par>
                                <p:cTn id="74" presetID="16" presetClass="exit" presetSubtype="21" fill="hold" nodeType="withEffect">
                                  <p:stCondLst>
                                    <p:cond delay="0"/>
                                  </p:stCondLst>
                                  <p:childTnLst>
                                    <p:animEffect transition="out" filter="barn(inVertical)">
                                      <p:cBhvr>
                                        <p:cTn id="75" dur="500"/>
                                        <p:tgtEl>
                                          <p:spTgt spid="30"/>
                                        </p:tgtEl>
                                      </p:cBhvr>
                                    </p:animEffect>
                                    <p:set>
                                      <p:cBhvr>
                                        <p:cTn id="76" dur="1" fill="hold">
                                          <p:stCondLst>
                                            <p:cond delay="499"/>
                                          </p:stCondLst>
                                        </p:cTn>
                                        <p:tgtEl>
                                          <p:spTgt spid="30"/>
                                        </p:tgtEl>
                                        <p:attrNameLst>
                                          <p:attrName>style.visibility</p:attrName>
                                        </p:attrNameLst>
                                      </p:cBhvr>
                                      <p:to>
                                        <p:strVal val="hidden"/>
                                      </p:to>
                                    </p:set>
                                  </p:childTnLst>
                                </p:cTn>
                              </p:par>
                              <p:par>
                                <p:cTn id="77" presetID="16" presetClass="exit" presetSubtype="21" fill="hold" nodeType="withEffect">
                                  <p:stCondLst>
                                    <p:cond delay="0"/>
                                  </p:stCondLst>
                                  <p:childTnLst>
                                    <p:animEffect transition="out" filter="barn(inVertical)">
                                      <p:cBhvr>
                                        <p:cTn id="78" dur="500"/>
                                        <p:tgtEl>
                                          <p:spTgt spid="31"/>
                                        </p:tgtEl>
                                      </p:cBhvr>
                                    </p:animEffect>
                                    <p:set>
                                      <p:cBhvr>
                                        <p:cTn id="79" dur="1" fill="hold">
                                          <p:stCondLst>
                                            <p:cond delay="499"/>
                                          </p:stCondLst>
                                        </p:cTn>
                                        <p:tgtEl>
                                          <p:spTgt spid="31"/>
                                        </p:tgtEl>
                                        <p:attrNameLst>
                                          <p:attrName>style.visibility</p:attrName>
                                        </p:attrNameLst>
                                      </p:cBhvr>
                                      <p:to>
                                        <p:strVal val="hidden"/>
                                      </p:to>
                                    </p:set>
                                  </p:childTnLst>
                                </p:cTn>
                              </p:par>
                              <p:par>
                                <p:cTn id="80" presetID="16" presetClass="exit" presetSubtype="21" fill="hold" nodeType="withEffect">
                                  <p:stCondLst>
                                    <p:cond delay="0"/>
                                  </p:stCondLst>
                                  <p:childTnLst>
                                    <p:animEffect transition="out" filter="barn(inVertical)">
                                      <p:cBhvr>
                                        <p:cTn id="81" dur="500"/>
                                        <p:tgtEl>
                                          <p:spTgt spid="32"/>
                                        </p:tgtEl>
                                      </p:cBhvr>
                                    </p:animEffect>
                                    <p:set>
                                      <p:cBhvr>
                                        <p:cTn id="82" dur="1" fill="hold">
                                          <p:stCondLst>
                                            <p:cond delay="499"/>
                                          </p:stCondLst>
                                        </p:cTn>
                                        <p:tgtEl>
                                          <p:spTgt spid="32"/>
                                        </p:tgtEl>
                                        <p:attrNameLst>
                                          <p:attrName>style.visibility</p:attrName>
                                        </p:attrNameLst>
                                      </p:cBhvr>
                                      <p:to>
                                        <p:strVal val="hidden"/>
                                      </p:to>
                                    </p:set>
                                  </p:childTnLst>
                                </p:cTn>
                              </p:par>
                              <p:par>
                                <p:cTn id="83" presetID="16" presetClass="exit" presetSubtype="21" fill="hold" nodeType="withEffect">
                                  <p:stCondLst>
                                    <p:cond delay="0"/>
                                  </p:stCondLst>
                                  <p:childTnLst>
                                    <p:animEffect transition="out" filter="barn(inVertical)">
                                      <p:cBhvr>
                                        <p:cTn id="84" dur="500"/>
                                        <p:tgtEl>
                                          <p:spTgt spid="33"/>
                                        </p:tgtEl>
                                      </p:cBhvr>
                                    </p:animEffect>
                                    <p:set>
                                      <p:cBhvr>
                                        <p:cTn id="85" dur="1" fill="hold">
                                          <p:stCondLst>
                                            <p:cond delay="499"/>
                                          </p:stCondLst>
                                        </p:cTn>
                                        <p:tgtEl>
                                          <p:spTgt spid="33"/>
                                        </p:tgtEl>
                                        <p:attrNameLst>
                                          <p:attrName>style.visibility</p:attrName>
                                        </p:attrNameLst>
                                      </p:cBhvr>
                                      <p:to>
                                        <p:strVal val="hidden"/>
                                      </p:to>
                                    </p:set>
                                  </p:childTnLst>
                                </p:cTn>
                              </p:par>
                              <p:par>
                                <p:cTn id="86" presetID="16" presetClass="exit" presetSubtype="21" fill="hold" nodeType="withEffect">
                                  <p:stCondLst>
                                    <p:cond delay="0"/>
                                  </p:stCondLst>
                                  <p:childTnLst>
                                    <p:animEffect transition="out" filter="barn(inVertical)">
                                      <p:cBhvr>
                                        <p:cTn id="87" dur="500"/>
                                        <p:tgtEl>
                                          <p:spTgt spid="34"/>
                                        </p:tgtEl>
                                      </p:cBhvr>
                                    </p:animEffect>
                                    <p:set>
                                      <p:cBhvr>
                                        <p:cTn id="88" dur="1" fill="hold">
                                          <p:stCondLst>
                                            <p:cond delay="499"/>
                                          </p:stCondLst>
                                        </p:cTn>
                                        <p:tgtEl>
                                          <p:spTgt spid="34"/>
                                        </p:tgtEl>
                                        <p:attrNameLst>
                                          <p:attrName>style.visibility</p:attrName>
                                        </p:attrNameLst>
                                      </p:cBhvr>
                                      <p:to>
                                        <p:strVal val="hidden"/>
                                      </p:to>
                                    </p:set>
                                  </p:childTnLst>
                                </p:cTn>
                              </p:par>
                              <p:par>
                                <p:cTn id="89" presetID="16" presetClass="exit" presetSubtype="21" fill="hold" nodeType="withEffect">
                                  <p:stCondLst>
                                    <p:cond delay="0"/>
                                  </p:stCondLst>
                                  <p:childTnLst>
                                    <p:animEffect transition="out" filter="barn(inVertical)">
                                      <p:cBhvr>
                                        <p:cTn id="90" dur="500"/>
                                        <p:tgtEl>
                                          <p:spTgt spid="35"/>
                                        </p:tgtEl>
                                      </p:cBhvr>
                                    </p:animEffect>
                                    <p:set>
                                      <p:cBhvr>
                                        <p:cTn id="91" dur="1" fill="hold">
                                          <p:stCondLst>
                                            <p:cond delay="499"/>
                                          </p:stCondLst>
                                        </p:cTn>
                                        <p:tgtEl>
                                          <p:spTgt spid="35"/>
                                        </p:tgtEl>
                                        <p:attrNameLst>
                                          <p:attrName>style.visibility</p:attrName>
                                        </p:attrNameLst>
                                      </p:cBhvr>
                                      <p:to>
                                        <p:strVal val="hidden"/>
                                      </p:to>
                                    </p:set>
                                  </p:childTnLst>
                                </p:cTn>
                              </p:par>
                              <p:par>
                                <p:cTn id="92" presetID="16" presetClass="exit" presetSubtype="21" fill="hold" nodeType="withEffect">
                                  <p:stCondLst>
                                    <p:cond delay="0"/>
                                  </p:stCondLst>
                                  <p:childTnLst>
                                    <p:animEffect transition="out" filter="barn(inVertical)">
                                      <p:cBhvr>
                                        <p:cTn id="93" dur="500"/>
                                        <p:tgtEl>
                                          <p:spTgt spid="36"/>
                                        </p:tgtEl>
                                      </p:cBhvr>
                                    </p:animEffect>
                                    <p:set>
                                      <p:cBhvr>
                                        <p:cTn id="94" dur="1" fill="hold">
                                          <p:stCondLst>
                                            <p:cond delay="499"/>
                                          </p:stCondLst>
                                        </p:cTn>
                                        <p:tgtEl>
                                          <p:spTgt spid="36"/>
                                        </p:tgtEl>
                                        <p:attrNameLst>
                                          <p:attrName>style.visibility</p:attrName>
                                        </p:attrNameLst>
                                      </p:cBhvr>
                                      <p:to>
                                        <p:strVal val="hidden"/>
                                      </p:to>
                                    </p:set>
                                  </p:childTnLst>
                                </p:cTn>
                              </p:par>
                              <p:par>
                                <p:cTn id="95" presetID="16" presetClass="exit" presetSubtype="21" fill="hold" nodeType="withEffect">
                                  <p:stCondLst>
                                    <p:cond delay="0"/>
                                  </p:stCondLst>
                                  <p:childTnLst>
                                    <p:animEffect transition="out" filter="barn(inVertical)">
                                      <p:cBhvr>
                                        <p:cTn id="96" dur="500"/>
                                        <p:tgtEl>
                                          <p:spTgt spid="37"/>
                                        </p:tgtEl>
                                      </p:cBhvr>
                                    </p:animEffect>
                                    <p:set>
                                      <p:cBhvr>
                                        <p:cTn id="97" dur="1" fill="hold">
                                          <p:stCondLst>
                                            <p:cond delay="499"/>
                                          </p:stCondLst>
                                        </p:cTn>
                                        <p:tgtEl>
                                          <p:spTgt spid="3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5" grpId="0"/>
      <p:bldP spid="3" grpId="0" animBg="1"/>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图片 24"/>
          <p:cNvPicPr>
            <a:picLocks noChangeAspect="1"/>
          </p:cNvPicPr>
          <p:nvPr/>
        </p:nvPicPr>
        <p:blipFill rotWithShape="1">
          <a:blip r:embed="rId3"/>
          <a:srcRect l="55417" t="6965" b="86292"/>
          <a:stretch/>
        </p:blipFill>
        <p:spPr>
          <a:xfrm>
            <a:off x="6574631" y="3148013"/>
            <a:ext cx="4358360" cy="242886"/>
          </a:xfrm>
          <a:prstGeom prst="rect">
            <a:avLst/>
          </a:prstGeom>
        </p:spPr>
      </p:pic>
      <p:pic>
        <p:nvPicPr>
          <p:cNvPr id="27" name="图片 26"/>
          <p:cNvPicPr>
            <a:picLocks noChangeAspect="1"/>
          </p:cNvPicPr>
          <p:nvPr/>
        </p:nvPicPr>
        <p:blipFill rotWithShape="1">
          <a:blip r:embed="rId3"/>
          <a:srcRect t="6832" r="78295" b="86308"/>
          <a:stretch/>
        </p:blipFill>
        <p:spPr>
          <a:xfrm>
            <a:off x="1154822" y="3148063"/>
            <a:ext cx="2121778" cy="247110"/>
          </a:xfrm>
          <a:prstGeom prst="rect">
            <a:avLst/>
          </a:prstGeom>
        </p:spPr>
      </p:pic>
      <p:pic>
        <p:nvPicPr>
          <p:cNvPr id="47" name="图片 46"/>
          <p:cNvPicPr>
            <a:picLocks noChangeAspect="1"/>
          </p:cNvPicPr>
          <p:nvPr/>
        </p:nvPicPr>
        <p:blipFill rotWithShape="1">
          <a:blip r:embed="rId3"/>
          <a:srcRect l="21476" t="6927" r="44459" b="86330"/>
          <a:stretch/>
        </p:blipFill>
        <p:spPr>
          <a:xfrm>
            <a:off x="3258667" y="3148063"/>
            <a:ext cx="3330252" cy="242887"/>
          </a:xfrm>
          <a:prstGeom prst="rect">
            <a:avLst/>
          </a:prstGeom>
        </p:spPr>
      </p:pic>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en-US" altLang="zh-CN" dirty="0" err="1"/>
              <a:t>ElasticSearch</a:t>
            </a:r>
            <a:r>
              <a:rPr lang="zh-CN" altLang="en-US" dirty="0"/>
              <a:t>（</a:t>
            </a:r>
            <a:r>
              <a:rPr lang="en-US" altLang="zh-CN" dirty="0"/>
              <a:t>ES</a:t>
            </a:r>
            <a:r>
              <a:rPr lang="zh-CN" altLang="en-US" dirty="0"/>
              <a:t>）</a:t>
            </a:r>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en-US" altLang="zh-CN" dirty="0" err="1" smtClean="0"/>
              <a:t>Elasticsearch</a:t>
            </a:r>
            <a:r>
              <a:rPr lang="zh-CN" altLang="en-US" dirty="0" smtClean="0"/>
              <a:t>是一个分布式全文搜索引擎</a:t>
            </a:r>
            <a:endParaRPr lang="en-US" altLang="zh-CN" dirty="0" smtClean="0"/>
          </a:p>
        </p:txBody>
      </p:sp>
      <p:sp>
        <p:nvSpPr>
          <p:cNvPr id="2" name="圆角矩形 1"/>
          <p:cNvSpPr/>
          <p:nvPr/>
        </p:nvSpPr>
        <p:spPr>
          <a:xfrm>
            <a:off x="1157202" y="2164650"/>
            <a:ext cx="2924070" cy="512466"/>
          </a:xfrm>
          <a:prstGeom prst="roundRect">
            <a:avLst/>
          </a:prstGeom>
          <a:no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49504F"/>
              </a:solidFill>
              <a:latin typeface="Consolas" panose="020B0609020204030204" pitchFamily="49" charset="0"/>
            </a:endParaRPr>
          </a:p>
        </p:txBody>
      </p:sp>
      <p:sp>
        <p:nvSpPr>
          <p:cNvPr id="15" name="圆角矩形 14"/>
          <p:cNvSpPr/>
          <p:nvPr/>
        </p:nvSpPr>
        <p:spPr>
          <a:xfrm>
            <a:off x="1196133" y="2164650"/>
            <a:ext cx="1066389" cy="512466"/>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rgbClr val="49504F"/>
                </a:solidFill>
                <a:latin typeface="Consolas" panose="020B0609020204030204" pitchFamily="49" charset="0"/>
              </a:rPr>
              <a:t>Spring</a:t>
            </a:r>
            <a:endParaRPr lang="zh-CN" altLang="en-US" dirty="0">
              <a:solidFill>
                <a:srgbClr val="49504F"/>
              </a:solidFill>
              <a:latin typeface="Consolas" panose="020B0609020204030204" pitchFamily="49" charset="0"/>
            </a:endParaRPr>
          </a:p>
        </p:txBody>
      </p:sp>
      <p:sp>
        <p:nvSpPr>
          <p:cNvPr id="3" name="椭圆 2"/>
          <p:cNvSpPr/>
          <p:nvPr/>
        </p:nvSpPr>
        <p:spPr>
          <a:xfrm>
            <a:off x="3668313" y="2287889"/>
            <a:ext cx="206399" cy="206399"/>
          </a:xfrm>
          <a:prstGeom prst="ellipse">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连接符 6"/>
          <p:cNvCxnSpPr>
            <a:stCxn id="3" idx="5"/>
          </p:cNvCxnSpPr>
          <p:nvPr/>
        </p:nvCxnSpPr>
        <p:spPr>
          <a:xfrm>
            <a:off x="3844486" y="2464062"/>
            <a:ext cx="79082" cy="86565"/>
          </a:xfrm>
          <a:prstGeom prst="line">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48" name="圆角矩形 47"/>
          <p:cNvSpPr/>
          <p:nvPr/>
        </p:nvSpPr>
        <p:spPr>
          <a:xfrm>
            <a:off x="2423769" y="3687316"/>
            <a:ext cx="1066389" cy="512466"/>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rgbClr val="49504F"/>
                </a:solidFill>
                <a:latin typeface="Consolas" panose="020B0609020204030204" pitchFamily="49" charset="0"/>
              </a:rPr>
              <a:t>Spring</a:t>
            </a:r>
            <a:endParaRPr lang="zh-CN" altLang="en-US" dirty="0">
              <a:solidFill>
                <a:srgbClr val="49504F"/>
              </a:solidFill>
              <a:latin typeface="Consolas" panose="020B0609020204030204" pitchFamily="49" charset="0"/>
            </a:endParaRPr>
          </a:p>
        </p:txBody>
      </p:sp>
      <p:sp>
        <p:nvSpPr>
          <p:cNvPr id="49" name="圆角矩形 48"/>
          <p:cNvSpPr/>
          <p:nvPr/>
        </p:nvSpPr>
        <p:spPr>
          <a:xfrm>
            <a:off x="3358391" y="3687316"/>
            <a:ext cx="1066389" cy="512466"/>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49504F"/>
                </a:solidFill>
                <a:latin typeface="Consolas" panose="020B0609020204030204" pitchFamily="49" charset="0"/>
              </a:rPr>
              <a:t>实战</a:t>
            </a:r>
            <a:endParaRPr lang="zh-CN" altLang="en-US" dirty="0">
              <a:solidFill>
                <a:srgbClr val="49504F"/>
              </a:solidFill>
              <a:latin typeface="Consolas" panose="020B0609020204030204" pitchFamily="49" charset="0"/>
            </a:endParaRPr>
          </a:p>
        </p:txBody>
      </p:sp>
      <p:sp>
        <p:nvSpPr>
          <p:cNvPr id="50" name="圆角矩形 49"/>
          <p:cNvSpPr/>
          <p:nvPr/>
        </p:nvSpPr>
        <p:spPr>
          <a:xfrm>
            <a:off x="4293013" y="3687316"/>
            <a:ext cx="1066389" cy="512466"/>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49504F"/>
                </a:solidFill>
                <a:latin typeface="Consolas" panose="020B0609020204030204" pitchFamily="49" charset="0"/>
              </a:rPr>
              <a:t>第</a:t>
            </a:r>
            <a:r>
              <a:rPr lang="en-US" altLang="zh-CN" dirty="0" smtClean="0">
                <a:solidFill>
                  <a:srgbClr val="49504F"/>
                </a:solidFill>
                <a:latin typeface="Consolas" panose="020B0609020204030204" pitchFamily="49" charset="0"/>
              </a:rPr>
              <a:t>5</a:t>
            </a:r>
            <a:r>
              <a:rPr lang="zh-CN" altLang="en-US" dirty="0" smtClean="0">
                <a:solidFill>
                  <a:srgbClr val="49504F"/>
                </a:solidFill>
                <a:latin typeface="Consolas" panose="020B0609020204030204" pitchFamily="49" charset="0"/>
              </a:rPr>
              <a:t>版</a:t>
            </a:r>
            <a:endParaRPr lang="zh-CN" altLang="en-US" dirty="0">
              <a:solidFill>
                <a:srgbClr val="49504F"/>
              </a:solidFill>
              <a:latin typeface="Consolas" panose="020B0609020204030204" pitchFamily="49" charset="0"/>
            </a:endParaRPr>
          </a:p>
        </p:txBody>
      </p:sp>
      <p:pic>
        <p:nvPicPr>
          <p:cNvPr id="39" name="图片 38"/>
          <p:cNvPicPr>
            <a:picLocks noChangeAspect="1"/>
          </p:cNvPicPr>
          <p:nvPr/>
        </p:nvPicPr>
        <p:blipFill rotWithShape="1">
          <a:blip r:embed="rId4" cstate="print">
            <a:extLst>
              <a:ext uri="{28A0092B-C50C-407E-A947-70E740481C1C}">
                <a14:useLocalDpi xmlns:a14="http://schemas.microsoft.com/office/drawing/2010/main" val="0"/>
              </a:ext>
            </a:extLst>
          </a:blip>
          <a:srcRect t="5097" b="13291"/>
          <a:stretch/>
        </p:blipFill>
        <p:spPr>
          <a:xfrm>
            <a:off x="8658530" y="1023439"/>
            <a:ext cx="3086100" cy="5596932"/>
          </a:xfrm>
          <a:prstGeom prst="rect">
            <a:avLst/>
          </a:prstGeom>
        </p:spPr>
      </p:pic>
      <p:pic>
        <p:nvPicPr>
          <p:cNvPr id="40" name="图片 39"/>
          <p:cNvPicPr>
            <a:picLocks noChangeAspect="1"/>
          </p:cNvPicPr>
          <p:nvPr/>
        </p:nvPicPr>
        <p:blipFill rotWithShape="1">
          <a:blip r:embed="rId5" cstate="print">
            <a:extLst>
              <a:ext uri="{28A0092B-C50C-407E-A947-70E740481C1C}">
                <a14:useLocalDpi xmlns:a14="http://schemas.microsoft.com/office/drawing/2010/main" val="0"/>
              </a:ext>
            </a:extLst>
          </a:blip>
          <a:srcRect t="14391" b="9206"/>
          <a:stretch/>
        </p:blipFill>
        <p:spPr>
          <a:xfrm>
            <a:off x="5393525" y="1023439"/>
            <a:ext cx="3086100" cy="5239659"/>
          </a:xfrm>
          <a:prstGeom prst="rect">
            <a:avLst/>
          </a:prstGeom>
        </p:spPr>
      </p:pic>
      <p:pic>
        <p:nvPicPr>
          <p:cNvPr id="59" name="图片 58"/>
          <p:cNvPicPr>
            <a:picLocks noChangeAspect="1"/>
          </p:cNvPicPr>
          <p:nvPr/>
        </p:nvPicPr>
        <p:blipFill rotWithShape="1">
          <a:blip r:embed="rId5" cstate="print">
            <a:extLst>
              <a:ext uri="{28A0092B-C50C-407E-A947-70E740481C1C}">
                <a14:useLocalDpi xmlns:a14="http://schemas.microsoft.com/office/drawing/2010/main" val="0"/>
              </a:ext>
            </a:extLst>
          </a:blip>
          <a:srcRect t="33930" b="47468"/>
          <a:stretch/>
        </p:blipFill>
        <p:spPr>
          <a:xfrm>
            <a:off x="5394617" y="2362513"/>
            <a:ext cx="3086100" cy="1275733"/>
          </a:xfrm>
          <a:prstGeom prst="rect">
            <a:avLst/>
          </a:prstGeom>
        </p:spPr>
      </p:pic>
    </p:spTree>
    <p:extLst>
      <p:ext uri="{BB962C8B-B14F-4D97-AF65-F5344CB8AC3E}">
        <p14:creationId xmlns:p14="http://schemas.microsoft.com/office/powerpoint/2010/main" val="4286859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wipe(left)">
                                      <p:cBhvr>
                                        <p:cTn id="7" dur="250"/>
                                        <p:tgtEl>
                                          <p:spTgt spid="4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9"/>
                                        </p:tgtEl>
                                        <p:attrNameLst>
                                          <p:attrName>style.visibility</p:attrName>
                                        </p:attrNameLst>
                                      </p:cBhvr>
                                      <p:to>
                                        <p:strVal val="visible"/>
                                      </p:to>
                                    </p:set>
                                    <p:animEffect transition="in" filter="wipe(left)">
                                      <p:cBhvr>
                                        <p:cTn id="12" dur="250"/>
                                        <p:tgtEl>
                                          <p:spTgt spid="4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0"/>
                                        </p:tgtEl>
                                        <p:attrNameLst>
                                          <p:attrName>style.visibility</p:attrName>
                                        </p:attrNameLst>
                                      </p:cBhvr>
                                      <p:to>
                                        <p:strVal val="visible"/>
                                      </p:to>
                                    </p:set>
                                    <p:animEffect transition="in" filter="wipe(left)">
                                      <p:cBhvr>
                                        <p:cTn id="17" dur="250"/>
                                        <p:tgtEl>
                                          <p:spTgt spid="5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wipe(left)">
                                      <p:cBhvr>
                                        <p:cTn id="22" dur="500"/>
                                        <p:tgtEl>
                                          <p:spTgt spid="25"/>
                                        </p:tgtEl>
                                      </p:cBhvr>
                                    </p:animEffect>
                                  </p:childTnLst>
                                </p:cTn>
                              </p:par>
                              <p:par>
                                <p:cTn id="23" presetID="22" presetClass="entr" presetSubtype="2" fill="hold" nodeType="withEffect">
                                  <p:stCondLst>
                                    <p:cond delay="0"/>
                                  </p:stCondLst>
                                  <p:childTnLst>
                                    <p:set>
                                      <p:cBhvr>
                                        <p:cTn id="24" dur="1" fill="hold">
                                          <p:stCondLst>
                                            <p:cond delay="0"/>
                                          </p:stCondLst>
                                        </p:cTn>
                                        <p:tgtEl>
                                          <p:spTgt spid="27"/>
                                        </p:tgtEl>
                                        <p:attrNameLst>
                                          <p:attrName>style.visibility</p:attrName>
                                        </p:attrNameLst>
                                      </p:cBhvr>
                                      <p:to>
                                        <p:strVal val="visible"/>
                                      </p:to>
                                    </p:set>
                                    <p:animEffect transition="in" filter="wipe(right)">
                                      <p:cBhvr>
                                        <p:cTn id="25" dur="500"/>
                                        <p:tgtEl>
                                          <p:spTgt spid="27"/>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59"/>
                                        </p:tgtEl>
                                        <p:attrNameLst>
                                          <p:attrName>style.visibility</p:attrName>
                                        </p:attrNameLst>
                                      </p:cBhvr>
                                      <p:to>
                                        <p:strVal val="visible"/>
                                      </p:to>
                                    </p:set>
                                    <p:animEffect transition="in" filter="fade">
                                      <p:cBhvr>
                                        <p:cTn id="30" dur="500"/>
                                        <p:tgtEl>
                                          <p:spTgt spid="59"/>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40"/>
                                        </p:tgtEl>
                                        <p:attrNameLst>
                                          <p:attrName>style.visibility</p:attrName>
                                        </p:attrNameLst>
                                      </p:cBhvr>
                                      <p:to>
                                        <p:strVal val="visible"/>
                                      </p:to>
                                    </p:set>
                                    <p:animEffect transition="in" filter="fade">
                                      <p:cBhvr>
                                        <p:cTn id="35" dur="500"/>
                                        <p:tgtEl>
                                          <p:spTgt spid="40"/>
                                        </p:tgtEl>
                                      </p:cBhvr>
                                    </p:animEffect>
                                  </p:childTnLst>
                                </p:cTn>
                              </p:par>
                            </p:childTnLst>
                          </p:cTn>
                        </p:par>
                      </p:childTnLst>
                    </p:cTn>
                  </p:par>
                  <p:par>
                    <p:cTn id="36" fill="hold">
                      <p:stCondLst>
                        <p:cond delay="indefinite"/>
                      </p:stCondLst>
                      <p:childTnLst>
                        <p:par>
                          <p:cTn id="37" fill="hold">
                            <p:stCondLst>
                              <p:cond delay="0"/>
                            </p:stCondLst>
                            <p:childTnLst>
                              <p:par>
                                <p:cTn id="38" presetID="26" presetClass="emph" presetSubtype="0" repeatCount="5000" fill="hold" nodeType="clickEffect">
                                  <p:stCondLst>
                                    <p:cond delay="0"/>
                                  </p:stCondLst>
                                  <p:childTnLst>
                                    <p:animEffect transition="out" filter="fade">
                                      <p:cBhvr>
                                        <p:cTn id="39" dur="250" tmFilter="0, 0; .2, .5; .8, .5; 1, 0"/>
                                        <p:tgtEl>
                                          <p:spTgt spid="59"/>
                                        </p:tgtEl>
                                      </p:cBhvr>
                                    </p:animEffect>
                                    <p:animScale>
                                      <p:cBhvr>
                                        <p:cTn id="40" dur="125" autoRev="1" fill="hold"/>
                                        <p:tgtEl>
                                          <p:spTgt spid="59"/>
                                        </p:tgtEl>
                                      </p:cBhvr>
                                      <p:by x="105000" y="105000"/>
                                    </p:animScale>
                                  </p:childTnLst>
                                </p:cTn>
                              </p:par>
                            </p:childTnLst>
                          </p:cTn>
                        </p:par>
                      </p:childTnLst>
                    </p:cTn>
                  </p:par>
                  <p:par>
                    <p:cTn id="41" fill="hold">
                      <p:stCondLst>
                        <p:cond delay="indefinite"/>
                      </p:stCondLst>
                      <p:childTnLst>
                        <p:par>
                          <p:cTn id="42" fill="hold">
                            <p:stCondLst>
                              <p:cond delay="0"/>
                            </p:stCondLst>
                            <p:childTnLst>
                              <p:par>
                                <p:cTn id="43" presetID="63" presetClass="path" presetSubtype="0" fill="hold" nodeType="clickEffect">
                                  <p:stCondLst>
                                    <p:cond delay="0"/>
                                  </p:stCondLst>
                                  <p:childTnLst>
                                    <p:animMotion origin="layout" path="M -4.16667E-7 5.55112E-17 L 0.26849 0.11968 " pathEditMode="relative" rAng="0" ptsTypes="AA">
                                      <p:cBhvr>
                                        <p:cTn id="44" dur="500" fill="hold"/>
                                        <p:tgtEl>
                                          <p:spTgt spid="59"/>
                                        </p:tgtEl>
                                        <p:attrNameLst>
                                          <p:attrName>ppt_x</p:attrName>
                                          <p:attrName>ppt_y</p:attrName>
                                        </p:attrNameLst>
                                      </p:cBhvr>
                                      <p:rCtr x="13424" y="5972"/>
                                    </p:animMotion>
                                  </p:childTnLst>
                                </p:cTn>
                              </p:par>
                              <p:par>
                                <p:cTn id="45" presetID="6" presetClass="emph" presetSubtype="0" fill="hold" nodeType="withEffect">
                                  <p:stCondLst>
                                    <p:cond delay="0"/>
                                  </p:stCondLst>
                                  <p:childTnLst>
                                    <p:animScale>
                                      <p:cBhvr>
                                        <p:cTn id="46" dur="500" fill="hold"/>
                                        <p:tgtEl>
                                          <p:spTgt spid="59"/>
                                        </p:tgtEl>
                                      </p:cBhvr>
                                      <p:by x="100000" y="10000"/>
                                    </p:animScale>
                                  </p:childTnLst>
                                </p:cTn>
                              </p:par>
                              <p:par>
                                <p:cTn id="47" presetID="10" presetClass="exit" presetSubtype="0" fill="hold" nodeType="withEffect">
                                  <p:stCondLst>
                                    <p:cond delay="250"/>
                                  </p:stCondLst>
                                  <p:childTnLst>
                                    <p:animEffect transition="out" filter="fade">
                                      <p:cBhvr>
                                        <p:cTn id="48" dur="400"/>
                                        <p:tgtEl>
                                          <p:spTgt spid="59"/>
                                        </p:tgtEl>
                                      </p:cBhvr>
                                    </p:animEffect>
                                    <p:set>
                                      <p:cBhvr>
                                        <p:cTn id="49" dur="1" fill="hold">
                                          <p:stCondLst>
                                            <p:cond delay="399"/>
                                          </p:stCondLst>
                                        </p:cTn>
                                        <p:tgtEl>
                                          <p:spTgt spid="59"/>
                                        </p:tgtEl>
                                        <p:attrNameLst>
                                          <p:attrName>style.visibility</p:attrName>
                                        </p:attrNameLst>
                                      </p:cBhvr>
                                      <p:to>
                                        <p:strVal val="hidden"/>
                                      </p:to>
                                    </p:set>
                                  </p:childTnLst>
                                </p:cTn>
                              </p:par>
                            </p:childTnLst>
                          </p:cTn>
                        </p:par>
                        <p:par>
                          <p:cTn id="50" fill="hold">
                            <p:stCondLst>
                              <p:cond delay="650"/>
                            </p:stCondLst>
                            <p:childTnLst>
                              <p:par>
                                <p:cTn id="51" presetID="16" presetClass="entr" presetSubtype="42" fill="hold" nodeType="afterEffect">
                                  <p:stCondLst>
                                    <p:cond delay="0"/>
                                  </p:stCondLst>
                                  <p:childTnLst>
                                    <p:set>
                                      <p:cBhvr>
                                        <p:cTn id="52" dur="1" fill="hold">
                                          <p:stCondLst>
                                            <p:cond delay="0"/>
                                          </p:stCondLst>
                                        </p:cTn>
                                        <p:tgtEl>
                                          <p:spTgt spid="39"/>
                                        </p:tgtEl>
                                        <p:attrNameLst>
                                          <p:attrName>style.visibility</p:attrName>
                                        </p:attrNameLst>
                                      </p:cBhvr>
                                      <p:to>
                                        <p:strVal val="visible"/>
                                      </p:to>
                                    </p:set>
                                    <p:animEffect transition="in" filter="barn(outHorizontal)">
                                      <p:cBhvr>
                                        <p:cTn id="53"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49" grpId="0"/>
      <p:bldP spid="50" grpId="0"/>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图片 33"/>
          <p:cNvPicPr>
            <a:picLocks noChangeAspect="1"/>
          </p:cNvPicPr>
          <p:nvPr/>
        </p:nvPicPr>
        <p:blipFill rotWithShape="1">
          <a:blip r:embed="rId3"/>
          <a:srcRect b="52864"/>
          <a:stretch/>
        </p:blipFill>
        <p:spPr>
          <a:xfrm>
            <a:off x="1157202" y="2897204"/>
            <a:ext cx="9775789" cy="1697656"/>
          </a:xfrm>
          <a:prstGeom prst="rect">
            <a:avLst/>
          </a:prstGeom>
        </p:spPr>
      </p:pic>
      <p:pic>
        <p:nvPicPr>
          <p:cNvPr id="25" name="图片 24"/>
          <p:cNvPicPr>
            <a:picLocks noChangeAspect="1"/>
          </p:cNvPicPr>
          <p:nvPr/>
        </p:nvPicPr>
        <p:blipFill rotWithShape="1">
          <a:blip r:embed="rId3"/>
          <a:srcRect l="55417" t="6965" b="86292"/>
          <a:stretch/>
        </p:blipFill>
        <p:spPr>
          <a:xfrm>
            <a:off x="6574631" y="3148013"/>
            <a:ext cx="4358360" cy="242886"/>
          </a:xfrm>
          <a:prstGeom prst="rect">
            <a:avLst/>
          </a:prstGeom>
        </p:spPr>
      </p:pic>
      <p:pic>
        <p:nvPicPr>
          <p:cNvPr id="27" name="图片 26"/>
          <p:cNvPicPr>
            <a:picLocks noChangeAspect="1"/>
          </p:cNvPicPr>
          <p:nvPr/>
        </p:nvPicPr>
        <p:blipFill rotWithShape="1">
          <a:blip r:embed="rId3"/>
          <a:srcRect t="6832" r="78295" b="86308"/>
          <a:stretch/>
        </p:blipFill>
        <p:spPr>
          <a:xfrm>
            <a:off x="1154822" y="3148063"/>
            <a:ext cx="2121778" cy="247110"/>
          </a:xfrm>
          <a:prstGeom prst="rect">
            <a:avLst/>
          </a:prstGeom>
        </p:spPr>
      </p:pic>
      <p:pic>
        <p:nvPicPr>
          <p:cNvPr id="47" name="图片 46"/>
          <p:cNvPicPr>
            <a:picLocks noChangeAspect="1"/>
          </p:cNvPicPr>
          <p:nvPr/>
        </p:nvPicPr>
        <p:blipFill rotWithShape="1">
          <a:blip r:embed="rId3"/>
          <a:srcRect l="21476" t="6927" r="44459" b="86330"/>
          <a:stretch/>
        </p:blipFill>
        <p:spPr>
          <a:xfrm>
            <a:off x="3258667" y="3148063"/>
            <a:ext cx="3330252" cy="242887"/>
          </a:xfrm>
          <a:prstGeom prst="rect">
            <a:avLst/>
          </a:prstGeom>
        </p:spPr>
      </p:pic>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en-US" altLang="zh-CN" dirty="0" err="1"/>
              <a:t>ElasticSearch</a:t>
            </a:r>
            <a:r>
              <a:rPr lang="zh-CN" altLang="en-US" dirty="0"/>
              <a:t>（</a:t>
            </a:r>
            <a:r>
              <a:rPr lang="en-US" altLang="zh-CN" dirty="0"/>
              <a:t>ES</a:t>
            </a:r>
            <a:r>
              <a:rPr lang="zh-CN" altLang="en-US" dirty="0"/>
              <a:t>）</a:t>
            </a:r>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en-US" altLang="zh-CN" dirty="0" err="1" smtClean="0"/>
              <a:t>Elasticsearch</a:t>
            </a:r>
            <a:r>
              <a:rPr lang="zh-CN" altLang="en-US" dirty="0" smtClean="0"/>
              <a:t>是一个分布式全文搜索引擎</a:t>
            </a:r>
            <a:endParaRPr lang="en-US" altLang="zh-CN" dirty="0" smtClean="0"/>
          </a:p>
        </p:txBody>
      </p:sp>
      <p:sp>
        <p:nvSpPr>
          <p:cNvPr id="48" name="圆角矩形 47"/>
          <p:cNvSpPr/>
          <p:nvPr/>
        </p:nvSpPr>
        <p:spPr>
          <a:xfrm>
            <a:off x="1154822" y="4668391"/>
            <a:ext cx="1066389" cy="512466"/>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rgbClr val="49504F"/>
                </a:solidFill>
                <a:latin typeface="Consolas" panose="020B0609020204030204" pitchFamily="49" charset="0"/>
              </a:rPr>
              <a:t>Spring</a:t>
            </a:r>
            <a:endParaRPr lang="zh-CN" altLang="en-US" dirty="0">
              <a:solidFill>
                <a:srgbClr val="49504F"/>
              </a:solidFill>
              <a:latin typeface="Consolas" panose="020B0609020204030204" pitchFamily="49" charset="0"/>
            </a:endParaRPr>
          </a:p>
        </p:txBody>
      </p:sp>
      <p:sp>
        <p:nvSpPr>
          <p:cNvPr id="49" name="圆角矩形 48"/>
          <p:cNvSpPr/>
          <p:nvPr/>
        </p:nvSpPr>
        <p:spPr>
          <a:xfrm>
            <a:off x="1154822" y="5378004"/>
            <a:ext cx="1066389" cy="512466"/>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49504F"/>
                </a:solidFill>
                <a:latin typeface="Consolas" panose="020B0609020204030204" pitchFamily="49" charset="0"/>
              </a:rPr>
              <a:t>实战</a:t>
            </a:r>
            <a:endParaRPr lang="zh-CN" altLang="en-US" dirty="0">
              <a:solidFill>
                <a:srgbClr val="49504F"/>
              </a:solidFill>
              <a:latin typeface="Consolas" panose="020B0609020204030204" pitchFamily="49" charset="0"/>
            </a:endParaRPr>
          </a:p>
        </p:txBody>
      </p:sp>
      <p:sp>
        <p:nvSpPr>
          <p:cNvPr id="50" name="圆角矩形 49"/>
          <p:cNvSpPr/>
          <p:nvPr/>
        </p:nvSpPr>
        <p:spPr>
          <a:xfrm>
            <a:off x="1154822" y="6087616"/>
            <a:ext cx="1066389" cy="512466"/>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49504F"/>
                </a:solidFill>
                <a:latin typeface="Consolas" panose="020B0609020204030204" pitchFamily="49" charset="0"/>
              </a:rPr>
              <a:t>第</a:t>
            </a:r>
            <a:r>
              <a:rPr lang="en-US" altLang="zh-CN" dirty="0" smtClean="0">
                <a:solidFill>
                  <a:srgbClr val="49504F"/>
                </a:solidFill>
                <a:latin typeface="Consolas" panose="020B0609020204030204" pitchFamily="49" charset="0"/>
              </a:rPr>
              <a:t>5</a:t>
            </a:r>
            <a:r>
              <a:rPr lang="zh-CN" altLang="en-US" dirty="0" smtClean="0">
                <a:solidFill>
                  <a:srgbClr val="49504F"/>
                </a:solidFill>
                <a:latin typeface="Consolas" panose="020B0609020204030204" pitchFamily="49" charset="0"/>
              </a:rPr>
              <a:t>版</a:t>
            </a:r>
            <a:endParaRPr lang="zh-CN" altLang="en-US" dirty="0">
              <a:solidFill>
                <a:srgbClr val="49504F"/>
              </a:solidFill>
              <a:latin typeface="Consolas" panose="020B0609020204030204" pitchFamily="49" charset="0"/>
            </a:endParaRPr>
          </a:p>
        </p:txBody>
      </p:sp>
      <p:cxnSp>
        <p:nvCxnSpPr>
          <p:cNvPr id="6" name="直接箭头连接符 5"/>
          <p:cNvCxnSpPr/>
          <p:nvPr/>
        </p:nvCxnSpPr>
        <p:spPr>
          <a:xfrm flipH="1">
            <a:off x="2065020" y="3390899"/>
            <a:ext cx="1430655" cy="1455421"/>
          </a:xfrm>
          <a:prstGeom prst="straightConnector1">
            <a:avLst/>
          </a:prstGeom>
          <a:ln w="25400">
            <a:solidFill>
              <a:srgbClr val="AD2A26"/>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p:nvPr/>
        </p:nvCxnSpPr>
        <p:spPr>
          <a:xfrm flipH="1">
            <a:off x="1962150" y="3390899"/>
            <a:ext cx="1938956" cy="2171701"/>
          </a:xfrm>
          <a:prstGeom prst="straightConnector1">
            <a:avLst/>
          </a:prstGeom>
          <a:ln w="25400">
            <a:solidFill>
              <a:srgbClr val="AD2A26"/>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p:nvPr/>
        </p:nvCxnSpPr>
        <p:spPr>
          <a:xfrm flipH="1">
            <a:off x="1962150" y="3390899"/>
            <a:ext cx="2331554" cy="2934099"/>
          </a:xfrm>
          <a:prstGeom prst="straightConnector1">
            <a:avLst/>
          </a:prstGeom>
          <a:ln w="25400">
            <a:solidFill>
              <a:srgbClr val="AD2A26"/>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p:nvPr/>
        </p:nvCxnSpPr>
        <p:spPr>
          <a:xfrm>
            <a:off x="2221211" y="4924624"/>
            <a:ext cx="1493539" cy="0"/>
          </a:xfrm>
          <a:prstGeom prst="straightConnector1">
            <a:avLst/>
          </a:prstGeom>
          <a:ln w="25400">
            <a:solidFill>
              <a:srgbClr val="AD2A26"/>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p:cNvCxnSpPr/>
          <p:nvPr/>
        </p:nvCxnSpPr>
        <p:spPr>
          <a:xfrm>
            <a:off x="2221211" y="5624811"/>
            <a:ext cx="1493539" cy="0"/>
          </a:xfrm>
          <a:prstGeom prst="straightConnector1">
            <a:avLst/>
          </a:prstGeom>
          <a:ln w="25400">
            <a:solidFill>
              <a:srgbClr val="AD2A26"/>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p:nvPr/>
        </p:nvCxnSpPr>
        <p:spPr>
          <a:xfrm>
            <a:off x="2221211" y="6324998"/>
            <a:ext cx="1493539" cy="0"/>
          </a:xfrm>
          <a:prstGeom prst="straightConnector1">
            <a:avLst/>
          </a:prstGeom>
          <a:ln w="25400">
            <a:solidFill>
              <a:srgbClr val="AD2A26"/>
            </a:solidFill>
            <a:tailEnd type="triangle"/>
          </a:ln>
        </p:spPr>
        <p:style>
          <a:lnRef idx="1">
            <a:schemeClr val="accent1"/>
          </a:lnRef>
          <a:fillRef idx="0">
            <a:schemeClr val="accent1"/>
          </a:fillRef>
          <a:effectRef idx="0">
            <a:schemeClr val="accent1"/>
          </a:effectRef>
          <a:fontRef idx="minor">
            <a:schemeClr val="tx1"/>
          </a:fontRef>
        </p:style>
      </p:cxnSp>
      <p:sp>
        <p:nvSpPr>
          <p:cNvPr id="29" name="圆角矩形 28"/>
          <p:cNvSpPr/>
          <p:nvPr/>
        </p:nvSpPr>
        <p:spPr>
          <a:xfrm>
            <a:off x="3760508" y="4668391"/>
            <a:ext cx="1478242" cy="512466"/>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rgbClr val="49504F"/>
                </a:solidFill>
                <a:latin typeface="Consolas" panose="020B0609020204030204" pitchFamily="49" charset="0"/>
              </a:rPr>
              <a:t>1,2,3,4,5</a:t>
            </a:r>
            <a:endParaRPr lang="zh-CN" altLang="en-US" dirty="0">
              <a:solidFill>
                <a:srgbClr val="49504F"/>
              </a:solidFill>
              <a:latin typeface="Consolas" panose="020B0609020204030204" pitchFamily="49" charset="0"/>
            </a:endParaRPr>
          </a:p>
        </p:txBody>
      </p:sp>
      <p:sp>
        <p:nvSpPr>
          <p:cNvPr id="30" name="圆角矩形 29"/>
          <p:cNvSpPr/>
          <p:nvPr/>
        </p:nvSpPr>
        <p:spPr>
          <a:xfrm>
            <a:off x="3760508" y="5378004"/>
            <a:ext cx="1340523" cy="512466"/>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rgbClr val="49504F"/>
                </a:solidFill>
                <a:latin typeface="Consolas" panose="020B0609020204030204" pitchFamily="49" charset="0"/>
              </a:rPr>
              <a:t>1</a:t>
            </a:r>
            <a:endParaRPr lang="zh-CN" altLang="en-US" dirty="0">
              <a:solidFill>
                <a:srgbClr val="49504F"/>
              </a:solidFill>
              <a:latin typeface="Consolas" panose="020B0609020204030204" pitchFamily="49" charset="0"/>
            </a:endParaRPr>
          </a:p>
        </p:txBody>
      </p:sp>
      <p:sp>
        <p:nvSpPr>
          <p:cNvPr id="31" name="圆角矩形 30"/>
          <p:cNvSpPr/>
          <p:nvPr/>
        </p:nvSpPr>
        <p:spPr>
          <a:xfrm>
            <a:off x="3760508" y="6087616"/>
            <a:ext cx="1340523" cy="512466"/>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rgbClr val="49504F"/>
                </a:solidFill>
                <a:latin typeface="Consolas" panose="020B0609020204030204" pitchFamily="49" charset="0"/>
              </a:rPr>
              <a:t>1</a:t>
            </a:r>
            <a:endParaRPr lang="zh-CN" altLang="en-US" dirty="0">
              <a:solidFill>
                <a:srgbClr val="49504F"/>
              </a:solidFill>
              <a:latin typeface="Consolas" panose="020B0609020204030204" pitchFamily="49" charset="0"/>
            </a:endParaRPr>
          </a:p>
        </p:txBody>
      </p:sp>
      <p:cxnSp>
        <p:nvCxnSpPr>
          <p:cNvPr id="37" name="直接箭头连接符 36"/>
          <p:cNvCxnSpPr/>
          <p:nvPr/>
        </p:nvCxnSpPr>
        <p:spPr>
          <a:xfrm>
            <a:off x="5238750" y="4924624"/>
            <a:ext cx="1493539" cy="0"/>
          </a:xfrm>
          <a:prstGeom prst="straightConnector1">
            <a:avLst/>
          </a:prstGeom>
          <a:ln w="25400">
            <a:solidFill>
              <a:srgbClr val="AD2A26"/>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p:cNvCxnSpPr/>
          <p:nvPr/>
        </p:nvCxnSpPr>
        <p:spPr>
          <a:xfrm>
            <a:off x="5238750" y="5624811"/>
            <a:ext cx="1493539" cy="0"/>
          </a:xfrm>
          <a:prstGeom prst="straightConnector1">
            <a:avLst/>
          </a:prstGeom>
          <a:ln w="25400">
            <a:solidFill>
              <a:srgbClr val="AD2A26"/>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接箭头连接符 41"/>
          <p:cNvCxnSpPr/>
          <p:nvPr/>
        </p:nvCxnSpPr>
        <p:spPr>
          <a:xfrm>
            <a:off x="5238750" y="6324998"/>
            <a:ext cx="1493539" cy="0"/>
          </a:xfrm>
          <a:prstGeom prst="straightConnector1">
            <a:avLst/>
          </a:prstGeom>
          <a:ln w="25400">
            <a:solidFill>
              <a:srgbClr val="AD2A26"/>
            </a:solidFill>
            <a:tailEnd type="triangle"/>
          </a:ln>
        </p:spPr>
        <p:style>
          <a:lnRef idx="1">
            <a:schemeClr val="accent1"/>
          </a:lnRef>
          <a:fillRef idx="0">
            <a:schemeClr val="accent1"/>
          </a:fillRef>
          <a:effectRef idx="0">
            <a:schemeClr val="accent1"/>
          </a:effectRef>
          <a:fontRef idx="minor">
            <a:schemeClr val="tx1"/>
          </a:fontRef>
        </p:style>
      </p:cxnSp>
      <p:sp>
        <p:nvSpPr>
          <p:cNvPr id="44" name="圆角矩形 43"/>
          <p:cNvSpPr/>
          <p:nvPr/>
        </p:nvSpPr>
        <p:spPr>
          <a:xfrm>
            <a:off x="6778047" y="5378004"/>
            <a:ext cx="1340523" cy="512466"/>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49504F"/>
                </a:solidFill>
                <a:latin typeface="Consolas" panose="020B0609020204030204" pitchFamily="49" charset="0"/>
              </a:rPr>
              <a:t>1x,xx,xx</a:t>
            </a:r>
            <a:endParaRPr lang="zh-CN" altLang="en-US" dirty="0">
              <a:solidFill>
                <a:srgbClr val="49504F"/>
              </a:solidFill>
              <a:latin typeface="Consolas" panose="020B0609020204030204" pitchFamily="49" charset="0"/>
            </a:endParaRPr>
          </a:p>
        </p:txBody>
      </p:sp>
      <p:sp>
        <p:nvSpPr>
          <p:cNvPr id="45" name="圆角矩形 44"/>
          <p:cNvSpPr/>
          <p:nvPr/>
        </p:nvSpPr>
        <p:spPr>
          <a:xfrm>
            <a:off x="6778047" y="6087616"/>
            <a:ext cx="1340523" cy="512466"/>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49504F"/>
                </a:solidFill>
                <a:latin typeface="Consolas" panose="020B0609020204030204" pitchFamily="49" charset="0"/>
              </a:rPr>
              <a:t>1x,xx,xx</a:t>
            </a:r>
            <a:endParaRPr lang="zh-CN" altLang="en-US" dirty="0">
              <a:solidFill>
                <a:srgbClr val="49504F"/>
              </a:solidFill>
              <a:latin typeface="Consolas" panose="020B0609020204030204" pitchFamily="49" charset="0"/>
            </a:endParaRPr>
          </a:p>
        </p:txBody>
      </p:sp>
      <p:sp>
        <p:nvSpPr>
          <p:cNvPr id="46" name="圆角矩形 45"/>
          <p:cNvSpPr/>
          <p:nvPr/>
        </p:nvSpPr>
        <p:spPr>
          <a:xfrm>
            <a:off x="6798991" y="4664062"/>
            <a:ext cx="1340523" cy="512466"/>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49504F"/>
                </a:solidFill>
                <a:latin typeface="Consolas" panose="020B0609020204030204" pitchFamily="49" charset="0"/>
              </a:rPr>
              <a:t>1x,xx,xx</a:t>
            </a:r>
            <a:endParaRPr lang="zh-CN" altLang="en-US" dirty="0">
              <a:solidFill>
                <a:srgbClr val="49504F"/>
              </a:solidFill>
              <a:latin typeface="Consolas" panose="020B0609020204030204" pitchFamily="49" charset="0"/>
            </a:endParaRPr>
          </a:p>
        </p:txBody>
      </p:sp>
      <p:pic>
        <p:nvPicPr>
          <p:cNvPr id="51" name="图片 50"/>
          <p:cNvPicPr>
            <a:picLocks noChangeAspect="1"/>
          </p:cNvPicPr>
          <p:nvPr/>
        </p:nvPicPr>
        <p:blipFill rotWithShape="1">
          <a:blip r:embed="rId4" cstate="hqprint">
            <a:extLst>
              <a:ext uri="{28A0092B-C50C-407E-A947-70E740481C1C}">
                <a14:useLocalDpi xmlns:a14="http://schemas.microsoft.com/office/drawing/2010/main" val="0"/>
              </a:ext>
            </a:extLst>
          </a:blip>
          <a:srcRect t="33930" b="47468"/>
          <a:stretch/>
        </p:blipFill>
        <p:spPr>
          <a:xfrm>
            <a:off x="6915766" y="5033447"/>
            <a:ext cx="1162116" cy="480396"/>
          </a:xfrm>
          <a:prstGeom prst="rect">
            <a:avLst/>
          </a:prstGeom>
        </p:spPr>
      </p:pic>
      <p:pic>
        <p:nvPicPr>
          <p:cNvPr id="52" name="图片 51"/>
          <p:cNvPicPr>
            <a:picLocks noChangeAspect="1"/>
          </p:cNvPicPr>
          <p:nvPr/>
        </p:nvPicPr>
        <p:blipFill rotWithShape="1">
          <a:blip r:embed="rId5" cstate="hqprint">
            <a:extLst>
              <a:ext uri="{28A0092B-C50C-407E-A947-70E740481C1C}">
                <a14:useLocalDpi xmlns:a14="http://schemas.microsoft.com/office/drawing/2010/main" val="0"/>
              </a:ext>
            </a:extLst>
          </a:blip>
          <a:srcRect t="5097" b="13291"/>
          <a:stretch/>
        </p:blipFill>
        <p:spPr>
          <a:xfrm>
            <a:off x="8727435" y="4749707"/>
            <a:ext cx="1020281" cy="1850375"/>
          </a:xfrm>
          <a:prstGeom prst="rect">
            <a:avLst/>
          </a:prstGeom>
        </p:spPr>
      </p:pic>
      <p:cxnSp>
        <p:nvCxnSpPr>
          <p:cNvPr id="53" name="直接箭头连接符 52"/>
          <p:cNvCxnSpPr/>
          <p:nvPr/>
        </p:nvCxnSpPr>
        <p:spPr>
          <a:xfrm>
            <a:off x="8007041" y="5342008"/>
            <a:ext cx="720394" cy="0"/>
          </a:xfrm>
          <a:prstGeom prst="straightConnector1">
            <a:avLst/>
          </a:prstGeom>
          <a:ln w="25400">
            <a:solidFill>
              <a:srgbClr val="AD2A26"/>
            </a:solidFill>
            <a:tailEnd type="triangle"/>
          </a:ln>
        </p:spPr>
        <p:style>
          <a:lnRef idx="1">
            <a:schemeClr val="accent1"/>
          </a:lnRef>
          <a:fillRef idx="0">
            <a:schemeClr val="accent1"/>
          </a:fillRef>
          <a:effectRef idx="0">
            <a:schemeClr val="accent1"/>
          </a:effectRef>
          <a:fontRef idx="minor">
            <a:schemeClr val="tx1"/>
          </a:fontRef>
        </p:style>
      </p:cxnSp>
      <p:sp>
        <p:nvSpPr>
          <p:cNvPr id="21" name="圆角矩形 20"/>
          <p:cNvSpPr/>
          <p:nvPr/>
        </p:nvSpPr>
        <p:spPr>
          <a:xfrm>
            <a:off x="1107197" y="4670412"/>
            <a:ext cx="7074778" cy="1936020"/>
          </a:xfrm>
          <a:prstGeom prst="roundRect">
            <a:avLst>
              <a:gd name="adj" fmla="val 12075"/>
            </a:avLst>
          </a:prstGeom>
          <a:noFill/>
          <a:ln w="76200">
            <a:solidFill>
              <a:srgbClr val="AD2A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圆角矩形 53"/>
          <p:cNvSpPr/>
          <p:nvPr/>
        </p:nvSpPr>
        <p:spPr>
          <a:xfrm>
            <a:off x="3190876" y="3112209"/>
            <a:ext cx="3383756" cy="278689"/>
          </a:xfrm>
          <a:prstGeom prst="roundRect">
            <a:avLst/>
          </a:prstGeom>
          <a:noFill/>
          <a:ln w="76200">
            <a:solidFill>
              <a:srgbClr val="AD2A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5" name="直接箭头连接符 54"/>
          <p:cNvCxnSpPr/>
          <p:nvPr/>
        </p:nvCxnSpPr>
        <p:spPr>
          <a:xfrm flipH="1">
            <a:off x="2090355" y="3429249"/>
            <a:ext cx="1458938" cy="1197459"/>
          </a:xfrm>
          <a:prstGeom prst="straightConnector1">
            <a:avLst/>
          </a:prstGeom>
          <a:ln w="76200">
            <a:solidFill>
              <a:srgbClr val="AD2A26"/>
            </a:solidFill>
            <a:tailEnd type="triangle"/>
          </a:ln>
        </p:spPr>
        <p:style>
          <a:lnRef idx="1">
            <a:schemeClr val="accent1"/>
          </a:lnRef>
          <a:fillRef idx="0">
            <a:schemeClr val="accent1"/>
          </a:fillRef>
          <a:effectRef idx="0">
            <a:schemeClr val="accent1"/>
          </a:effectRef>
          <a:fontRef idx="minor">
            <a:schemeClr val="tx1"/>
          </a:fontRef>
        </p:style>
      </p:cxnSp>
      <p:sp>
        <p:nvSpPr>
          <p:cNvPr id="57" name="圆角矩形 56"/>
          <p:cNvSpPr/>
          <p:nvPr/>
        </p:nvSpPr>
        <p:spPr>
          <a:xfrm>
            <a:off x="1201109" y="4763142"/>
            <a:ext cx="898189" cy="1750681"/>
          </a:xfrm>
          <a:prstGeom prst="roundRect">
            <a:avLst/>
          </a:prstGeom>
          <a:noFill/>
          <a:ln w="76200">
            <a:solidFill>
              <a:srgbClr val="AD2A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圆角矩形 57"/>
          <p:cNvSpPr/>
          <p:nvPr/>
        </p:nvSpPr>
        <p:spPr>
          <a:xfrm>
            <a:off x="1356067" y="5430902"/>
            <a:ext cx="618784" cy="435765"/>
          </a:xfrm>
          <a:prstGeom prst="roundRect">
            <a:avLst/>
          </a:prstGeom>
          <a:noFill/>
          <a:ln w="76200">
            <a:solidFill>
              <a:srgbClr val="AD2A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弧形 23"/>
          <p:cNvSpPr/>
          <p:nvPr/>
        </p:nvSpPr>
        <p:spPr>
          <a:xfrm>
            <a:off x="1308052" y="5388656"/>
            <a:ext cx="3319856" cy="1011894"/>
          </a:xfrm>
          <a:prstGeom prst="arc">
            <a:avLst>
              <a:gd name="adj1" fmla="val 12060930"/>
              <a:gd name="adj2" fmla="val 20857900"/>
            </a:avLst>
          </a:prstGeom>
          <a:ln w="76200">
            <a:solidFill>
              <a:srgbClr val="AD2A26"/>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0" name="弧形 59"/>
          <p:cNvSpPr/>
          <p:nvPr/>
        </p:nvSpPr>
        <p:spPr>
          <a:xfrm flipV="1">
            <a:off x="1801469" y="5131721"/>
            <a:ext cx="5243684" cy="1011894"/>
          </a:xfrm>
          <a:prstGeom prst="arc">
            <a:avLst>
              <a:gd name="adj1" fmla="val 11052092"/>
              <a:gd name="adj2" fmla="val 21469955"/>
            </a:avLst>
          </a:prstGeom>
          <a:ln w="76200">
            <a:solidFill>
              <a:srgbClr val="AD2A26"/>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5" name="矩形 34"/>
          <p:cNvSpPr/>
          <p:nvPr/>
        </p:nvSpPr>
        <p:spPr>
          <a:xfrm>
            <a:off x="1356067" y="2213119"/>
            <a:ext cx="639919" cy="369332"/>
          </a:xfrm>
          <a:prstGeom prst="rect">
            <a:avLst/>
          </a:prstGeom>
        </p:spPr>
        <p:txBody>
          <a:bodyPr wrap="none">
            <a:spAutoFit/>
          </a:bodyPr>
          <a:lstStyle/>
          <a:p>
            <a:r>
              <a:rPr lang="zh-CN" altLang="en-US" dirty="0">
                <a:latin typeface="阿里巴巴普惠体" panose="00020600040101010101" pitchFamily="18" charset="-122"/>
                <a:ea typeface="阿里巴巴普惠体" panose="00020600040101010101" pitchFamily="18" charset="-122"/>
                <a:cs typeface="阿里巴巴普惠体" panose="00020600040101010101" pitchFamily="18" charset="-122"/>
              </a:rPr>
              <a:t>索引</a:t>
            </a:r>
            <a:endParaRPr lang="en-US" altLang="zh-CN"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61" name="矩形 60"/>
          <p:cNvSpPr/>
          <p:nvPr/>
        </p:nvSpPr>
        <p:spPr>
          <a:xfrm>
            <a:off x="2267509" y="2213119"/>
            <a:ext cx="1095172" cy="369332"/>
          </a:xfrm>
          <a:prstGeom prst="rect">
            <a:avLst/>
          </a:prstGeom>
        </p:spPr>
        <p:txBody>
          <a:bodyPr wrap="none">
            <a:spAutoFit/>
          </a:bodyPr>
          <a:lstStyle/>
          <a:p>
            <a:r>
              <a:rPr lang="zh-CN" altLang="en-US" dirty="0" smtClean="0">
                <a:latin typeface="阿里巴巴普惠体" panose="00020600040101010101" pitchFamily="18" charset="-122"/>
                <a:ea typeface="阿里巴巴普惠体" panose="00020600040101010101" pitchFamily="18" charset="-122"/>
                <a:cs typeface="阿里巴巴普惠体" panose="00020600040101010101" pitchFamily="18" charset="-122"/>
              </a:rPr>
              <a:t>倒排索引</a:t>
            </a:r>
            <a:endParaRPr lang="en-US" altLang="zh-CN"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62" name="矩形 61"/>
          <p:cNvSpPr/>
          <p:nvPr/>
        </p:nvSpPr>
        <p:spPr>
          <a:xfrm>
            <a:off x="3634204" y="2213119"/>
            <a:ext cx="1095172" cy="369332"/>
          </a:xfrm>
          <a:prstGeom prst="rect">
            <a:avLst/>
          </a:prstGeom>
        </p:spPr>
        <p:txBody>
          <a:bodyPr wrap="none">
            <a:spAutoFit/>
          </a:bodyPr>
          <a:lstStyle/>
          <a:p>
            <a:r>
              <a:rPr lang="zh-CN" altLang="en-US" dirty="0" smtClean="0">
                <a:latin typeface="阿里巴巴普惠体" panose="00020600040101010101" pitchFamily="18" charset="-122"/>
                <a:ea typeface="阿里巴巴普惠体" panose="00020600040101010101" pitchFamily="18" charset="-122"/>
                <a:cs typeface="阿里巴巴普惠体" panose="00020600040101010101" pitchFamily="18" charset="-122"/>
              </a:rPr>
              <a:t>创建文档</a:t>
            </a:r>
            <a:endParaRPr lang="en-US" altLang="zh-CN"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63" name="矩形 62"/>
          <p:cNvSpPr/>
          <p:nvPr/>
        </p:nvSpPr>
        <p:spPr>
          <a:xfrm>
            <a:off x="5000900" y="2213119"/>
            <a:ext cx="1095172" cy="369332"/>
          </a:xfrm>
          <a:prstGeom prst="rect">
            <a:avLst/>
          </a:prstGeom>
        </p:spPr>
        <p:txBody>
          <a:bodyPr wrap="none">
            <a:spAutoFit/>
          </a:bodyPr>
          <a:lstStyle/>
          <a:p>
            <a:r>
              <a:rPr lang="zh-CN" altLang="en-US" dirty="0" smtClean="0">
                <a:latin typeface="阿里巴巴普惠体" panose="00020600040101010101" pitchFamily="18" charset="-122"/>
                <a:ea typeface="阿里巴巴普惠体" panose="00020600040101010101" pitchFamily="18" charset="-122"/>
                <a:cs typeface="阿里巴巴普惠体" panose="00020600040101010101" pitchFamily="18" charset="-122"/>
              </a:rPr>
              <a:t>使用文档</a:t>
            </a:r>
            <a:endParaRPr lang="en-US" altLang="zh-CN"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Tree>
    <p:extLst>
      <p:ext uri="{BB962C8B-B14F-4D97-AF65-F5344CB8AC3E}">
        <p14:creationId xmlns:p14="http://schemas.microsoft.com/office/powerpoint/2010/main" val="1009977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47"/>
                                        </p:tgtEl>
                                      </p:cBhvr>
                                    </p:animEffect>
                                    <p:animScale>
                                      <p:cBhvr>
                                        <p:cTn id="7" dur="250" autoRev="1" fill="hold"/>
                                        <p:tgtEl>
                                          <p:spTgt spid="47"/>
                                        </p:tgtEl>
                                      </p:cBhvr>
                                      <p:by x="105000" y="105000"/>
                                    </p:animScale>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up)">
                                      <p:cBhvr>
                                        <p:cTn id="11" dur="500"/>
                                        <p:tgtEl>
                                          <p:spTgt spid="6"/>
                                        </p:tgtEl>
                                      </p:cBhvr>
                                    </p:animEffect>
                                  </p:childTnLst>
                                </p:cTn>
                              </p:par>
                              <p:par>
                                <p:cTn id="12" presetID="22" presetClass="entr" presetSubtype="1" fill="hold" nodeType="withEffect">
                                  <p:stCondLst>
                                    <p:cond delay="0"/>
                                  </p:stCondLst>
                                  <p:childTnLst>
                                    <p:set>
                                      <p:cBhvr>
                                        <p:cTn id="13" dur="1" fill="hold">
                                          <p:stCondLst>
                                            <p:cond delay="0"/>
                                          </p:stCondLst>
                                        </p:cTn>
                                        <p:tgtEl>
                                          <p:spTgt spid="19"/>
                                        </p:tgtEl>
                                        <p:attrNameLst>
                                          <p:attrName>style.visibility</p:attrName>
                                        </p:attrNameLst>
                                      </p:cBhvr>
                                      <p:to>
                                        <p:strVal val="visible"/>
                                      </p:to>
                                    </p:set>
                                    <p:animEffect transition="in" filter="wipe(up)">
                                      <p:cBhvr>
                                        <p:cTn id="14" dur="500"/>
                                        <p:tgtEl>
                                          <p:spTgt spid="19"/>
                                        </p:tgtEl>
                                      </p:cBhvr>
                                    </p:animEffect>
                                  </p:childTnLst>
                                </p:cTn>
                              </p:par>
                              <p:par>
                                <p:cTn id="15" presetID="22" presetClass="entr" presetSubtype="1" fill="hold" nodeType="with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wipe(up)">
                                      <p:cBhvr>
                                        <p:cTn id="17" dur="500"/>
                                        <p:tgtEl>
                                          <p:spTgt spid="20"/>
                                        </p:tgtEl>
                                      </p:cBhvr>
                                    </p:animEffect>
                                  </p:childTnLst>
                                </p:cTn>
                              </p:par>
                            </p:childTnLst>
                          </p:cTn>
                        </p:par>
                        <p:par>
                          <p:cTn id="18" fill="hold">
                            <p:stCondLst>
                              <p:cond delay="1000"/>
                            </p:stCondLst>
                            <p:childTnLst>
                              <p:par>
                                <p:cTn id="19" presetID="22" presetClass="entr" presetSubtype="2" fill="hold" grpId="0" nodeType="afterEffect">
                                  <p:stCondLst>
                                    <p:cond delay="0"/>
                                  </p:stCondLst>
                                  <p:childTnLst>
                                    <p:set>
                                      <p:cBhvr>
                                        <p:cTn id="20" dur="1" fill="hold">
                                          <p:stCondLst>
                                            <p:cond delay="0"/>
                                          </p:stCondLst>
                                        </p:cTn>
                                        <p:tgtEl>
                                          <p:spTgt spid="48"/>
                                        </p:tgtEl>
                                        <p:attrNameLst>
                                          <p:attrName>style.visibility</p:attrName>
                                        </p:attrNameLst>
                                      </p:cBhvr>
                                      <p:to>
                                        <p:strVal val="visible"/>
                                      </p:to>
                                    </p:set>
                                    <p:animEffect transition="in" filter="wipe(right)">
                                      <p:cBhvr>
                                        <p:cTn id="21" dur="500"/>
                                        <p:tgtEl>
                                          <p:spTgt spid="48"/>
                                        </p:tgtEl>
                                      </p:cBhvr>
                                    </p:animEffect>
                                  </p:childTnLst>
                                </p:cTn>
                              </p:par>
                              <p:par>
                                <p:cTn id="22" presetID="22" presetClass="entr" presetSubtype="2" fill="hold" grpId="0" nodeType="withEffect">
                                  <p:stCondLst>
                                    <p:cond delay="0"/>
                                  </p:stCondLst>
                                  <p:childTnLst>
                                    <p:set>
                                      <p:cBhvr>
                                        <p:cTn id="23" dur="1" fill="hold">
                                          <p:stCondLst>
                                            <p:cond delay="0"/>
                                          </p:stCondLst>
                                        </p:cTn>
                                        <p:tgtEl>
                                          <p:spTgt spid="49"/>
                                        </p:tgtEl>
                                        <p:attrNameLst>
                                          <p:attrName>style.visibility</p:attrName>
                                        </p:attrNameLst>
                                      </p:cBhvr>
                                      <p:to>
                                        <p:strVal val="visible"/>
                                      </p:to>
                                    </p:set>
                                    <p:animEffect transition="in" filter="wipe(right)">
                                      <p:cBhvr>
                                        <p:cTn id="24" dur="500"/>
                                        <p:tgtEl>
                                          <p:spTgt spid="49"/>
                                        </p:tgtEl>
                                      </p:cBhvr>
                                    </p:animEffect>
                                  </p:childTnLst>
                                </p:cTn>
                              </p:par>
                              <p:par>
                                <p:cTn id="25" presetID="22" presetClass="entr" presetSubtype="2" fill="hold" grpId="0" nodeType="withEffect">
                                  <p:stCondLst>
                                    <p:cond delay="0"/>
                                  </p:stCondLst>
                                  <p:childTnLst>
                                    <p:set>
                                      <p:cBhvr>
                                        <p:cTn id="26" dur="1" fill="hold">
                                          <p:stCondLst>
                                            <p:cond delay="0"/>
                                          </p:stCondLst>
                                        </p:cTn>
                                        <p:tgtEl>
                                          <p:spTgt spid="50"/>
                                        </p:tgtEl>
                                        <p:attrNameLst>
                                          <p:attrName>style.visibility</p:attrName>
                                        </p:attrNameLst>
                                      </p:cBhvr>
                                      <p:to>
                                        <p:strVal val="visible"/>
                                      </p:to>
                                    </p:set>
                                    <p:animEffect transition="in" filter="wipe(right)">
                                      <p:cBhvr>
                                        <p:cTn id="27" dur="500"/>
                                        <p:tgtEl>
                                          <p:spTgt spid="50"/>
                                        </p:tgtEl>
                                      </p:cBhvr>
                                    </p:animEffect>
                                  </p:childTnLst>
                                </p:cTn>
                              </p:par>
                            </p:childTnLst>
                          </p:cTn>
                        </p:par>
                        <p:par>
                          <p:cTn id="28" fill="hold">
                            <p:stCondLst>
                              <p:cond delay="1500"/>
                            </p:stCondLst>
                            <p:childTnLst>
                              <p:par>
                                <p:cTn id="29" presetID="22" presetClass="exit" presetSubtype="1" fill="hold" nodeType="afterEffect">
                                  <p:stCondLst>
                                    <p:cond delay="0"/>
                                  </p:stCondLst>
                                  <p:childTnLst>
                                    <p:animEffect transition="out" filter="wipe(up)">
                                      <p:cBhvr>
                                        <p:cTn id="30" dur="500"/>
                                        <p:tgtEl>
                                          <p:spTgt spid="6"/>
                                        </p:tgtEl>
                                      </p:cBhvr>
                                    </p:animEffect>
                                    <p:set>
                                      <p:cBhvr>
                                        <p:cTn id="31" dur="1" fill="hold">
                                          <p:stCondLst>
                                            <p:cond delay="499"/>
                                          </p:stCondLst>
                                        </p:cTn>
                                        <p:tgtEl>
                                          <p:spTgt spid="6"/>
                                        </p:tgtEl>
                                        <p:attrNameLst>
                                          <p:attrName>style.visibility</p:attrName>
                                        </p:attrNameLst>
                                      </p:cBhvr>
                                      <p:to>
                                        <p:strVal val="hidden"/>
                                      </p:to>
                                    </p:set>
                                  </p:childTnLst>
                                </p:cTn>
                              </p:par>
                              <p:par>
                                <p:cTn id="32" presetID="22" presetClass="exit" presetSubtype="1" fill="hold" nodeType="withEffect">
                                  <p:stCondLst>
                                    <p:cond delay="0"/>
                                  </p:stCondLst>
                                  <p:childTnLst>
                                    <p:animEffect transition="out" filter="wipe(up)">
                                      <p:cBhvr>
                                        <p:cTn id="33" dur="500"/>
                                        <p:tgtEl>
                                          <p:spTgt spid="19"/>
                                        </p:tgtEl>
                                      </p:cBhvr>
                                    </p:animEffect>
                                    <p:set>
                                      <p:cBhvr>
                                        <p:cTn id="34" dur="1" fill="hold">
                                          <p:stCondLst>
                                            <p:cond delay="499"/>
                                          </p:stCondLst>
                                        </p:cTn>
                                        <p:tgtEl>
                                          <p:spTgt spid="19"/>
                                        </p:tgtEl>
                                        <p:attrNameLst>
                                          <p:attrName>style.visibility</p:attrName>
                                        </p:attrNameLst>
                                      </p:cBhvr>
                                      <p:to>
                                        <p:strVal val="hidden"/>
                                      </p:to>
                                    </p:set>
                                  </p:childTnLst>
                                </p:cTn>
                              </p:par>
                              <p:par>
                                <p:cTn id="35" presetID="22" presetClass="exit" presetSubtype="1" fill="hold" nodeType="withEffect">
                                  <p:stCondLst>
                                    <p:cond delay="0"/>
                                  </p:stCondLst>
                                  <p:childTnLst>
                                    <p:animEffect transition="out" filter="wipe(up)">
                                      <p:cBhvr>
                                        <p:cTn id="36" dur="500"/>
                                        <p:tgtEl>
                                          <p:spTgt spid="20"/>
                                        </p:tgtEl>
                                      </p:cBhvr>
                                    </p:animEffect>
                                    <p:set>
                                      <p:cBhvr>
                                        <p:cTn id="37" dur="1" fill="hold">
                                          <p:stCondLst>
                                            <p:cond delay="499"/>
                                          </p:stCondLst>
                                        </p:cTn>
                                        <p:tgtEl>
                                          <p:spTgt spid="20"/>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wipe(left)">
                                      <p:cBhvr>
                                        <p:cTn id="42" dur="500"/>
                                        <p:tgtEl>
                                          <p:spTgt spid="12"/>
                                        </p:tgtEl>
                                      </p:cBhvr>
                                    </p:animEffect>
                                  </p:childTnLst>
                                </p:cTn>
                              </p:par>
                              <p:par>
                                <p:cTn id="43" presetID="22" presetClass="entr" presetSubtype="8" fill="hold" nodeType="withEffect">
                                  <p:stCondLst>
                                    <p:cond delay="0"/>
                                  </p:stCondLst>
                                  <p:childTnLst>
                                    <p:set>
                                      <p:cBhvr>
                                        <p:cTn id="44" dur="1" fill="hold">
                                          <p:stCondLst>
                                            <p:cond delay="0"/>
                                          </p:stCondLst>
                                        </p:cTn>
                                        <p:tgtEl>
                                          <p:spTgt spid="26"/>
                                        </p:tgtEl>
                                        <p:attrNameLst>
                                          <p:attrName>style.visibility</p:attrName>
                                        </p:attrNameLst>
                                      </p:cBhvr>
                                      <p:to>
                                        <p:strVal val="visible"/>
                                      </p:to>
                                    </p:set>
                                    <p:animEffect transition="in" filter="wipe(left)">
                                      <p:cBhvr>
                                        <p:cTn id="45" dur="500"/>
                                        <p:tgtEl>
                                          <p:spTgt spid="26"/>
                                        </p:tgtEl>
                                      </p:cBhvr>
                                    </p:animEffect>
                                  </p:childTnLst>
                                </p:cTn>
                              </p:par>
                              <p:par>
                                <p:cTn id="46" presetID="22" presetClass="entr" presetSubtype="8" fill="hold" nodeType="withEffect">
                                  <p:stCondLst>
                                    <p:cond delay="0"/>
                                  </p:stCondLst>
                                  <p:childTnLst>
                                    <p:set>
                                      <p:cBhvr>
                                        <p:cTn id="47" dur="1" fill="hold">
                                          <p:stCondLst>
                                            <p:cond delay="0"/>
                                          </p:stCondLst>
                                        </p:cTn>
                                        <p:tgtEl>
                                          <p:spTgt spid="28"/>
                                        </p:tgtEl>
                                        <p:attrNameLst>
                                          <p:attrName>style.visibility</p:attrName>
                                        </p:attrNameLst>
                                      </p:cBhvr>
                                      <p:to>
                                        <p:strVal val="visible"/>
                                      </p:to>
                                    </p:set>
                                    <p:animEffect transition="in" filter="wipe(left)">
                                      <p:cBhvr>
                                        <p:cTn id="48" dur="500"/>
                                        <p:tgtEl>
                                          <p:spTgt spid="28"/>
                                        </p:tgtEl>
                                      </p:cBhvr>
                                    </p:animEffect>
                                  </p:childTnLst>
                                </p:cTn>
                              </p:par>
                            </p:childTnLst>
                          </p:cTn>
                        </p:par>
                        <p:par>
                          <p:cTn id="49" fill="hold">
                            <p:stCondLst>
                              <p:cond delay="500"/>
                            </p:stCondLst>
                            <p:childTnLst>
                              <p:par>
                                <p:cTn id="50" presetID="22" presetClass="entr" presetSubtype="8" fill="hold" grpId="0" nodeType="afterEffect">
                                  <p:stCondLst>
                                    <p:cond delay="0"/>
                                  </p:stCondLst>
                                  <p:childTnLst>
                                    <p:set>
                                      <p:cBhvr>
                                        <p:cTn id="51" dur="1" fill="hold">
                                          <p:stCondLst>
                                            <p:cond delay="0"/>
                                          </p:stCondLst>
                                        </p:cTn>
                                        <p:tgtEl>
                                          <p:spTgt spid="29"/>
                                        </p:tgtEl>
                                        <p:attrNameLst>
                                          <p:attrName>style.visibility</p:attrName>
                                        </p:attrNameLst>
                                      </p:cBhvr>
                                      <p:to>
                                        <p:strVal val="visible"/>
                                      </p:to>
                                    </p:set>
                                    <p:animEffect transition="in" filter="wipe(left)">
                                      <p:cBhvr>
                                        <p:cTn id="52" dur="500"/>
                                        <p:tgtEl>
                                          <p:spTgt spid="29"/>
                                        </p:tgtEl>
                                      </p:cBhvr>
                                    </p:animEffect>
                                  </p:childTnLst>
                                </p:cTn>
                              </p:par>
                              <p:par>
                                <p:cTn id="53" presetID="22" presetClass="entr" presetSubtype="8" fill="hold" grpId="0" nodeType="withEffect">
                                  <p:stCondLst>
                                    <p:cond delay="0"/>
                                  </p:stCondLst>
                                  <p:childTnLst>
                                    <p:set>
                                      <p:cBhvr>
                                        <p:cTn id="54" dur="1" fill="hold">
                                          <p:stCondLst>
                                            <p:cond delay="0"/>
                                          </p:stCondLst>
                                        </p:cTn>
                                        <p:tgtEl>
                                          <p:spTgt spid="30"/>
                                        </p:tgtEl>
                                        <p:attrNameLst>
                                          <p:attrName>style.visibility</p:attrName>
                                        </p:attrNameLst>
                                      </p:cBhvr>
                                      <p:to>
                                        <p:strVal val="visible"/>
                                      </p:to>
                                    </p:set>
                                    <p:animEffect transition="in" filter="wipe(left)">
                                      <p:cBhvr>
                                        <p:cTn id="55" dur="500"/>
                                        <p:tgtEl>
                                          <p:spTgt spid="30"/>
                                        </p:tgtEl>
                                      </p:cBhvr>
                                    </p:animEffect>
                                  </p:childTnLst>
                                </p:cTn>
                              </p:par>
                              <p:par>
                                <p:cTn id="56" presetID="22" presetClass="entr" presetSubtype="8" fill="hold" grpId="0" nodeType="withEffect">
                                  <p:stCondLst>
                                    <p:cond delay="0"/>
                                  </p:stCondLst>
                                  <p:childTnLst>
                                    <p:set>
                                      <p:cBhvr>
                                        <p:cTn id="57" dur="1" fill="hold">
                                          <p:stCondLst>
                                            <p:cond delay="0"/>
                                          </p:stCondLst>
                                        </p:cTn>
                                        <p:tgtEl>
                                          <p:spTgt spid="31"/>
                                        </p:tgtEl>
                                        <p:attrNameLst>
                                          <p:attrName>style.visibility</p:attrName>
                                        </p:attrNameLst>
                                      </p:cBhvr>
                                      <p:to>
                                        <p:strVal val="visible"/>
                                      </p:to>
                                    </p:set>
                                    <p:animEffect transition="in" filter="wipe(left)">
                                      <p:cBhvr>
                                        <p:cTn id="58" dur="500"/>
                                        <p:tgtEl>
                                          <p:spTgt spid="31"/>
                                        </p:tgtEl>
                                      </p:cBhvr>
                                    </p:animEffect>
                                  </p:childTnLst>
                                </p:cTn>
                              </p:par>
                              <p:par>
                                <p:cTn id="59" presetID="22" presetClass="entr" presetSubtype="1" fill="hold" nodeType="withEffect">
                                  <p:stCondLst>
                                    <p:cond delay="0"/>
                                  </p:stCondLst>
                                  <p:childTnLst>
                                    <p:set>
                                      <p:cBhvr>
                                        <p:cTn id="60" dur="1" fill="hold">
                                          <p:stCondLst>
                                            <p:cond delay="0"/>
                                          </p:stCondLst>
                                        </p:cTn>
                                        <p:tgtEl>
                                          <p:spTgt spid="34"/>
                                        </p:tgtEl>
                                        <p:attrNameLst>
                                          <p:attrName>style.visibility</p:attrName>
                                        </p:attrNameLst>
                                      </p:cBhvr>
                                      <p:to>
                                        <p:strVal val="visible"/>
                                      </p:to>
                                    </p:set>
                                    <p:animEffect transition="in" filter="wipe(up)">
                                      <p:cBhvr>
                                        <p:cTn id="61" dur="500"/>
                                        <p:tgtEl>
                                          <p:spTgt spid="34"/>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8" fill="hold" nodeType="clickEffect">
                                  <p:stCondLst>
                                    <p:cond delay="0"/>
                                  </p:stCondLst>
                                  <p:childTnLst>
                                    <p:set>
                                      <p:cBhvr>
                                        <p:cTn id="65" dur="1" fill="hold">
                                          <p:stCondLst>
                                            <p:cond delay="0"/>
                                          </p:stCondLst>
                                        </p:cTn>
                                        <p:tgtEl>
                                          <p:spTgt spid="37"/>
                                        </p:tgtEl>
                                        <p:attrNameLst>
                                          <p:attrName>style.visibility</p:attrName>
                                        </p:attrNameLst>
                                      </p:cBhvr>
                                      <p:to>
                                        <p:strVal val="visible"/>
                                      </p:to>
                                    </p:set>
                                    <p:animEffect transition="in" filter="wipe(left)">
                                      <p:cBhvr>
                                        <p:cTn id="66" dur="500"/>
                                        <p:tgtEl>
                                          <p:spTgt spid="37"/>
                                        </p:tgtEl>
                                      </p:cBhvr>
                                    </p:animEffect>
                                  </p:childTnLst>
                                </p:cTn>
                              </p:par>
                              <p:par>
                                <p:cTn id="67" presetID="22" presetClass="entr" presetSubtype="8" fill="hold" nodeType="withEffect">
                                  <p:stCondLst>
                                    <p:cond delay="0"/>
                                  </p:stCondLst>
                                  <p:childTnLst>
                                    <p:set>
                                      <p:cBhvr>
                                        <p:cTn id="68" dur="1" fill="hold">
                                          <p:stCondLst>
                                            <p:cond delay="0"/>
                                          </p:stCondLst>
                                        </p:cTn>
                                        <p:tgtEl>
                                          <p:spTgt spid="41"/>
                                        </p:tgtEl>
                                        <p:attrNameLst>
                                          <p:attrName>style.visibility</p:attrName>
                                        </p:attrNameLst>
                                      </p:cBhvr>
                                      <p:to>
                                        <p:strVal val="visible"/>
                                      </p:to>
                                    </p:set>
                                    <p:animEffect transition="in" filter="wipe(left)">
                                      <p:cBhvr>
                                        <p:cTn id="69" dur="500"/>
                                        <p:tgtEl>
                                          <p:spTgt spid="41"/>
                                        </p:tgtEl>
                                      </p:cBhvr>
                                    </p:animEffect>
                                  </p:childTnLst>
                                </p:cTn>
                              </p:par>
                              <p:par>
                                <p:cTn id="70" presetID="22" presetClass="entr" presetSubtype="8" fill="hold" nodeType="withEffect">
                                  <p:stCondLst>
                                    <p:cond delay="0"/>
                                  </p:stCondLst>
                                  <p:childTnLst>
                                    <p:set>
                                      <p:cBhvr>
                                        <p:cTn id="71" dur="1" fill="hold">
                                          <p:stCondLst>
                                            <p:cond delay="0"/>
                                          </p:stCondLst>
                                        </p:cTn>
                                        <p:tgtEl>
                                          <p:spTgt spid="42"/>
                                        </p:tgtEl>
                                        <p:attrNameLst>
                                          <p:attrName>style.visibility</p:attrName>
                                        </p:attrNameLst>
                                      </p:cBhvr>
                                      <p:to>
                                        <p:strVal val="visible"/>
                                      </p:to>
                                    </p:set>
                                    <p:animEffect transition="in" filter="wipe(left)">
                                      <p:cBhvr>
                                        <p:cTn id="72" dur="500"/>
                                        <p:tgtEl>
                                          <p:spTgt spid="42"/>
                                        </p:tgtEl>
                                      </p:cBhvr>
                                    </p:animEffect>
                                  </p:childTnLst>
                                </p:cTn>
                              </p:par>
                            </p:childTnLst>
                          </p:cTn>
                        </p:par>
                        <p:par>
                          <p:cTn id="73" fill="hold">
                            <p:stCondLst>
                              <p:cond delay="500"/>
                            </p:stCondLst>
                            <p:childTnLst>
                              <p:par>
                                <p:cTn id="74" presetID="22" presetClass="entr" presetSubtype="8" fill="hold" grpId="0" nodeType="afterEffect">
                                  <p:stCondLst>
                                    <p:cond delay="0"/>
                                  </p:stCondLst>
                                  <p:childTnLst>
                                    <p:set>
                                      <p:cBhvr>
                                        <p:cTn id="75" dur="1" fill="hold">
                                          <p:stCondLst>
                                            <p:cond delay="0"/>
                                          </p:stCondLst>
                                        </p:cTn>
                                        <p:tgtEl>
                                          <p:spTgt spid="44"/>
                                        </p:tgtEl>
                                        <p:attrNameLst>
                                          <p:attrName>style.visibility</p:attrName>
                                        </p:attrNameLst>
                                      </p:cBhvr>
                                      <p:to>
                                        <p:strVal val="visible"/>
                                      </p:to>
                                    </p:set>
                                    <p:animEffect transition="in" filter="wipe(left)">
                                      <p:cBhvr>
                                        <p:cTn id="76" dur="500"/>
                                        <p:tgtEl>
                                          <p:spTgt spid="44"/>
                                        </p:tgtEl>
                                      </p:cBhvr>
                                    </p:animEffect>
                                  </p:childTnLst>
                                </p:cTn>
                              </p:par>
                              <p:par>
                                <p:cTn id="77" presetID="22" presetClass="entr" presetSubtype="8" fill="hold" grpId="0" nodeType="withEffect">
                                  <p:stCondLst>
                                    <p:cond delay="0"/>
                                  </p:stCondLst>
                                  <p:childTnLst>
                                    <p:set>
                                      <p:cBhvr>
                                        <p:cTn id="78" dur="1" fill="hold">
                                          <p:stCondLst>
                                            <p:cond delay="0"/>
                                          </p:stCondLst>
                                        </p:cTn>
                                        <p:tgtEl>
                                          <p:spTgt spid="45"/>
                                        </p:tgtEl>
                                        <p:attrNameLst>
                                          <p:attrName>style.visibility</p:attrName>
                                        </p:attrNameLst>
                                      </p:cBhvr>
                                      <p:to>
                                        <p:strVal val="visible"/>
                                      </p:to>
                                    </p:set>
                                    <p:animEffect transition="in" filter="wipe(left)">
                                      <p:cBhvr>
                                        <p:cTn id="79" dur="500"/>
                                        <p:tgtEl>
                                          <p:spTgt spid="45"/>
                                        </p:tgtEl>
                                      </p:cBhvr>
                                    </p:animEffect>
                                  </p:childTnLst>
                                </p:cTn>
                              </p:par>
                              <p:par>
                                <p:cTn id="80" presetID="22" presetClass="entr" presetSubtype="8" fill="hold" grpId="0" nodeType="withEffect">
                                  <p:stCondLst>
                                    <p:cond delay="0"/>
                                  </p:stCondLst>
                                  <p:childTnLst>
                                    <p:set>
                                      <p:cBhvr>
                                        <p:cTn id="81" dur="1" fill="hold">
                                          <p:stCondLst>
                                            <p:cond delay="0"/>
                                          </p:stCondLst>
                                        </p:cTn>
                                        <p:tgtEl>
                                          <p:spTgt spid="46"/>
                                        </p:tgtEl>
                                        <p:attrNameLst>
                                          <p:attrName>style.visibility</p:attrName>
                                        </p:attrNameLst>
                                      </p:cBhvr>
                                      <p:to>
                                        <p:strVal val="visible"/>
                                      </p:to>
                                    </p:set>
                                    <p:animEffect transition="in" filter="wipe(left)">
                                      <p:cBhvr>
                                        <p:cTn id="82" dur="500"/>
                                        <p:tgtEl>
                                          <p:spTgt spid="46"/>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nodeType="clickEffect">
                                  <p:stCondLst>
                                    <p:cond delay="0"/>
                                  </p:stCondLst>
                                  <p:childTnLst>
                                    <p:set>
                                      <p:cBhvr>
                                        <p:cTn id="86" dur="1" fill="hold">
                                          <p:stCondLst>
                                            <p:cond delay="0"/>
                                          </p:stCondLst>
                                        </p:cTn>
                                        <p:tgtEl>
                                          <p:spTgt spid="51"/>
                                        </p:tgtEl>
                                        <p:attrNameLst>
                                          <p:attrName>style.visibility</p:attrName>
                                        </p:attrNameLst>
                                      </p:cBhvr>
                                      <p:to>
                                        <p:strVal val="visible"/>
                                      </p:to>
                                    </p:set>
                                    <p:animEffect transition="in" filter="fade">
                                      <p:cBhvr>
                                        <p:cTn id="87" dur="500"/>
                                        <p:tgtEl>
                                          <p:spTgt spid="51"/>
                                        </p:tgtEl>
                                      </p:cBhvr>
                                    </p:animEffect>
                                  </p:childTnLst>
                                </p:cTn>
                              </p:par>
                            </p:childTnLst>
                          </p:cTn>
                        </p:par>
                      </p:childTnLst>
                    </p:cTn>
                  </p:par>
                  <p:par>
                    <p:cTn id="88" fill="hold">
                      <p:stCondLst>
                        <p:cond delay="indefinite"/>
                      </p:stCondLst>
                      <p:childTnLst>
                        <p:par>
                          <p:cTn id="89" fill="hold">
                            <p:stCondLst>
                              <p:cond delay="0"/>
                            </p:stCondLst>
                            <p:childTnLst>
                              <p:par>
                                <p:cTn id="90" presetID="26" presetClass="emph" presetSubtype="0" fill="hold" nodeType="clickEffect">
                                  <p:stCondLst>
                                    <p:cond delay="0"/>
                                  </p:stCondLst>
                                  <p:childTnLst>
                                    <p:animEffect transition="out" filter="fade">
                                      <p:cBhvr>
                                        <p:cTn id="91" dur="500" tmFilter="0, 0; .2, .5; .8, .5; 1, 0"/>
                                        <p:tgtEl>
                                          <p:spTgt spid="51"/>
                                        </p:tgtEl>
                                      </p:cBhvr>
                                    </p:animEffect>
                                    <p:animScale>
                                      <p:cBhvr>
                                        <p:cTn id="92" dur="250" autoRev="1" fill="hold"/>
                                        <p:tgtEl>
                                          <p:spTgt spid="51"/>
                                        </p:tgtEl>
                                      </p:cBhvr>
                                      <p:by x="105000" y="105000"/>
                                    </p:animScale>
                                  </p:childTnLst>
                                </p:cTn>
                              </p:par>
                            </p:childTnLst>
                          </p:cTn>
                        </p:par>
                        <p:par>
                          <p:cTn id="93" fill="hold">
                            <p:stCondLst>
                              <p:cond delay="500"/>
                            </p:stCondLst>
                            <p:childTnLst>
                              <p:par>
                                <p:cTn id="94" presetID="22" presetClass="entr" presetSubtype="8" fill="hold" nodeType="afterEffect">
                                  <p:stCondLst>
                                    <p:cond delay="0"/>
                                  </p:stCondLst>
                                  <p:childTnLst>
                                    <p:set>
                                      <p:cBhvr>
                                        <p:cTn id="95" dur="1" fill="hold">
                                          <p:stCondLst>
                                            <p:cond delay="0"/>
                                          </p:stCondLst>
                                        </p:cTn>
                                        <p:tgtEl>
                                          <p:spTgt spid="53"/>
                                        </p:tgtEl>
                                        <p:attrNameLst>
                                          <p:attrName>style.visibility</p:attrName>
                                        </p:attrNameLst>
                                      </p:cBhvr>
                                      <p:to>
                                        <p:strVal val="visible"/>
                                      </p:to>
                                    </p:set>
                                    <p:animEffect transition="in" filter="wipe(left)">
                                      <p:cBhvr>
                                        <p:cTn id="96" dur="500"/>
                                        <p:tgtEl>
                                          <p:spTgt spid="53"/>
                                        </p:tgtEl>
                                      </p:cBhvr>
                                    </p:animEffect>
                                  </p:childTnLst>
                                </p:cTn>
                              </p:par>
                            </p:childTnLst>
                          </p:cTn>
                        </p:par>
                        <p:par>
                          <p:cTn id="97" fill="hold">
                            <p:stCondLst>
                              <p:cond delay="1000"/>
                            </p:stCondLst>
                            <p:childTnLst>
                              <p:par>
                                <p:cTn id="98" presetID="10" presetClass="entr" presetSubtype="0" fill="hold" nodeType="afterEffect">
                                  <p:stCondLst>
                                    <p:cond delay="0"/>
                                  </p:stCondLst>
                                  <p:childTnLst>
                                    <p:set>
                                      <p:cBhvr>
                                        <p:cTn id="99" dur="1" fill="hold">
                                          <p:stCondLst>
                                            <p:cond delay="0"/>
                                          </p:stCondLst>
                                        </p:cTn>
                                        <p:tgtEl>
                                          <p:spTgt spid="52"/>
                                        </p:tgtEl>
                                        <p:attrNameLst>
                                          <p:attrName>style.visibility</p:attrName>
                                        </p:attrNameLst>
                                      </p:cBhvr>
                                      <p:to>
                                        <p:strVal val="visible"/>
                                      </p:to>
                                    </p:set>
                                    <p:animEffect transition="in" filter="fade">
                                      <p:cBhvr>
                                        <p:cTn id="100" dur="500"/>
                                        <p:tgtEl>
                                          <p:spTgt spid="52"/>
                                        </p:tgtEl>
                                      </p:cBhvr>
                                    </p:animEffect>
                                  </p:childTnLst>
                                </p:cTn>
                              </p:par>
                            </p:childTnLst>
                          </p:cTn>
                        </p:par>
                      </p:childTnLst>
                    </p:cTn>
                  </p:par>
                  <p:par>
                    <p:cTn id="101" fill="hold">
                      <p:stCondLst>
                        <p:cond delay="indefinite"/>
                      </p:stCondLst>
                      <p:childTnLst>
                        <p:par>
                          <p:cTn id="102" fill="hold">
                            <p:stCondLst>
                              <p:cond delay="0"/>
                            </p:stCondLst>
                            <p:childTnLst>
                              <p:par>
                                <p:cTn id="103" presetID="21" presetClass="entr" presetSubtype="1" fill="hold" grpId="0" nodeType="clickEffect">
                                  <p:stCondLst>
                                    <p:cond delay="0"/>
                                  </p:stCondLst>
                                  <p:childTnLst>
                                    <p:set>
                                      <p:cBhvr>
                                        <p:cTn id="104" dur="1" fill="hold">
                                          <p:stCondLst>
                                            <p:cond delay="0"/>
                                          </p:stCondLst>
                                        </p:cTn>
                                        <p:tgtEl>
                                          <p:spTgt spid="54"/>
                                        </p:tgtEl>
                                        <p:attrNameLst>
                                          <p:attrName>style.visibility</p:attrName>
                                        </p:attrNameLst>
                                      </p:cBhvr>
                                      <p:to>
                                        <p:strVal val="visible"/>
                                      </p:to>
                                    </p:set>
                                    <p:animEffect transition="in" filter="wheel(1)">
                                      <p:cBhvr>
                                        <p:cTn id="105" dur="500"/>
                                        <p:tgtEl>
                                          <p:spTgt spid="54"/>
                                        </p:tgtEl>
                                      </p:cBhvr>
                                    </p:animEffect>
                                  </p:childTnLst>
                                </p:cTn>
                              </p:par>
                            </p:childTnLst>
                          </p:cTn>
                        </p:par>
                        <p:par>
                          <p:cTn id="106" fill="hold">
                            <p:stCondLst>
                              <p:cond delay="500"/>
                            </p:stCondLst>
                            <p:childTnLst>
                              <p:par>
                                <p:cTn id="107" presetID="22" presetClass="entr" presetSubtype="1" fill="hold" nodeType="afterEffect">
                                  <p:stCondLst>
                                    <p:cond delay="0"/>
                                  </p:stCondLst>
                                  <p:childTnLst>
                                    <p:set>
                                      <p:cBhvr>
                                        <p:cTn id="108" dur="1" fill="hold">
                                          <p:stCondLst>
                                            <p:cond delay="0"/>
                                          </p:stCondLst>
                                        </p:cTn>
                                        <p:tgtEl>
                                          <p:spTgt spid="55"/>
                                        </p:tgtEl>
                                        <p:attrNameLst>
                                          <p:attrName>style.visibility</p:attrName>
                                        </p:attrNameLst>
                                      </p:cBhvr>
                                      <p:to>
                                        <p:strVal val="visible"/>
                                      </p:to>
                                    </p:set>
                                    <p:animEffect transition="in" filter="wipe(up)">
                                      <p:cBhvr>
                                        <p:cTn id="109" dur="500"/>
                                        <p:tgtEl>
                                          <p:spTgt spid="55"/>
                                        </p:tgtEl>
                                      </p:cBhvr>
                                    </p:animEffect>
                                  </p:childTnLst>
                                </p:cTn>
                              </p:par>
                            </p:childTnLst>
                          </p:cTn>
                        </p:par>
                        <p:par>
                          <p:cTn id="110" fill="hold">
                            <p:stCondLst>
                              <p:cond delay="1000"/>
                            </p:stCondLst>
                            <p:childTnLst>
                              <p:par>
                                <p:cTn id="111" presetID="21" presetClass="entr" presetSubtype="1" fill="hold" grpId="0" nodeType="afterEffect">
                                  <p:stCondLst>
                                    <p:cond delay="0"/>
                                  </p:stCondLst>
                                  <p:childTnLst>
                                    <p:set>
                                      <p:cBhvr>
                                        <p:cTn id="112" dur="1" fill="hold">
                                          <p:stCondLst>
                                            <p:cond delay="0"/>
                                          </p:stCondLst>
                                        </p:cTn>
                                        <p:tgtEl>
                                          <p:spTgt spid="57"/>
                                        </p:tgtEl>
                                        <p:attrNameLst>
                                          <p:attrName>style.visibility</p:attrName>
                                        </p:attrNameLst>
                                      </p:cBhvr>
                                      <p:to>
                                        <p:strVal val="visible"/>
                                      </p:to>
                                    </p:set>
                                    <p:animEffect transition="in" filter="wheel(1)">
                                      <p:cBhvr>
                                        <p:cTn id="113" dur="500"/>
                                        <p:tgtEl>
                                          <p:spTgt spid="57"/>
                                        </p:tgtEl>
                                      </p:cBhvr>
                                    </p:animEffect>
                                  </p:childTnLst>
                                </p:cTn>
                              </p:par>
                            </p:childTnLst>
                          </p:cTn>
                        </p:par>
                      </p:childTnLst>
                    </p:cTn>
                  </p:par>
                  <p:par>
                    <p:cTn id="114" fill="hold">
                      <p:stCondLst>
                        <p:cond delay="indefinite"/>
                      </p:stCondLst>
                      <p:childTnLst>
                        <p:par>
                          <p:cTn id="115" fill="hold">
                            <p:stCondLst>
                              <p:cond delay="0"/>
                            </p:stCondLst>
                            <p:childTnLst>
                              <p:par>
                                <p:cTn id="116" presetID="21" presetClass="entr" presetSubtype="1" fill="hold" grpId="0" nodeType="clickEffect">
                                  <p:stCondLst>
                                    <p:cond delay="0"/>
                                  </p:stCondLst>
                                  <p:childTnLst>
                                    <p:set>
                                      <p:cBhvr>
                                        <p:cTn id="117" dur="1" fill="hold">
                                          <p:stCondLst>
                                            <p:cond delay="0"/>
                                          </p:stCondLst>
                                        </p:cTn>
                                        <p:tgtEl>
                                          <p:spTgt spid="21"/>
                                        </p:tgtEl>
                                        <p:attrNameLst>
                                          <p:attrName>style.visibility</p:attrName>
                                        </p:attrNameLst>
                                      </p:cBhvr>
                                      <p:to>
                                        <p:strVal val="visible"/>
                                      </p:to>
                                    </p:set>
                                    <p:animEffect transition="in" filter="wheel(1)">
                                      <p:cBhvr>
                                        <p:cTn id="118" dur="500"/>
                                        <p:tgtEl>
                                          <p:spTgt spid="21"/>
                                        </p:tgtEl>
                                      </p:cBhvr>
                                    </p:animEffect>
                                  </p:childTnLst>
                                </p:cTn>
                              </p:par>
                            </p:childTnLst>
                          </p:cTn>
                        </p:par>
                      </p:childTnLst>
                    </p:cTn>
                  </p:par>
                  <p:par>
                    <p:cTn id="119" fill="hold">
                      <p:stCondLst>
                        <p:cond delay="indefinite"/>
                      </p:stCondLst>
                      <p:childTnLst>
                        <p:par>
                          <p:cTn id="120" fill="hold">
                            <p:stCondLst>
                              <p:cond delay="0"/>
                            </p:stCondLst>
                            <p:childTnLst>
                              <p:par>
                                <p:cTn id="121" presetID="21" presetClass="entr" presetSubtype="1" fill="hold" grpId="0" nodeType="clickEffect">
                                  <p:stCondLst>
                                    <p:cond delay="0"/>
                                  </p:stCondLst>
                                  <p:childTnLst>
                                    <p:set>
                                      <p:cBhvr>
                                        <p:cTn id="122" dur="1" fill="hold">
                                          <p:stCondLst>
                                            <p:cond delay="0"/>
                                          </p:stCondLst>
                                        </p:cTn>
                                        <p:tgtEl>
                                          <p:spTgt spid="58"/>
                                        </p:tgtEl>
                                        <p:attrNameLst>
                                          <p:attrName>style.visibility</p:attrName>
                                        </p:attrNameLst>
                                      </p:cBhvr>
                                      <p:to>
                                        <p:strVal val="visible"/>
                                      </p:to>
                                    </p:set>
                                    <p:animEffect transition="in" filter="wheel(1)">
                                      <p:cBhvr>
                                        <p:cTn id="123" dur="500"/>
                                        <p:tgtEl>
                                          <p:spTgt spid="58"/>
                                        </p:tgtEl>
                                      </p:cBhvr>
                                    </p:animEffect>
                                  </p:childTnLst>
                                </p:cTn>
                              </p:par>
                            </p:childTnLst>
                          </p:cTn>
                        </p:par>
                        <p:par>
                          <p:cTn id="124" fill="hold">
                            <p:stCondLst>
                              <p:cond delay="500"/>
                            </p:stCondLst>
                            <p:childTnLst>
                              <p:par>
                                <p:cTn id="125" presetID="22" presetClass="entr" presetSubtype="8" fill="hold" grpId="0" nodeType="afterEffect">
                                  <p:stCondLst>
                                    <p:cond delay="0"/>
                                  </p:stCondLst>
                                  <p:childTnLst>
                                    <p:set>
                                      <p:cBhvr>
                                        <p:cTn id="126" dur="1" fill="hold">
                                          <p:stCondLst>
                                            <p:cond delay="0"/>
                                          </p:stCondLst>
                                        </p:cTn>
                                        <p:tgtEl>
                                          <p:spTgt spid="24"/>
                                        </p:tgtEl>
                                        <p:attrNameLst>
                                          <p:attrName>style.visibility</p:attrName>
                                        </p:attrNameLst>
                                      </p:cBhvr>
                                      <p:to>
                                        <p:strVal val="visible"/>
                                      </p:to>
                                    </p:set>
                                    <p:animEffect transition="in" filter="wipe(left)">
                                      <p:cBhvr>
                                        <p:cTn id="127" dur="500"/>
                                        <p:tgtEl>
                                          <p:spTgt spid="24"/>
                                        </p:tgtEl>
                                      </p:cBhvr>
                                    </p:animEffect>
                                  </p:childTnLst>
                                </p:cTn>
                              </p:par>
                            </p:childTnLst>
                          </p:cTn>
                        </p:par>
                      </p:childTnLst>
                    </p:cTn>
                  </p:par>
                  <p:par>
                    <p:cTn id="128" fill="hold">
                      <p:stCondLst>
                        <p:cond delay="indefinite"/>
                      </p:stCondLst>
                      <p:childTnLst>
                        <p:par>
                          <p:cTn id="129" fill="hold">
                            <p:stCondLst>
                              <p:cond delay="0"/>
                            </p:stCondLst>
                            <p:childTnLst>
                              <p:par>
                                <p:cTn id="130" presetID="22" presetClass="entr" presetSubtype="8" fill="hold" grpId="0" nodeType="clickEffect">
                                  <p:stCondLst>
                                    <p:cond delay="0"/>
                                  </p:stCondLst>
                                  <p:childTnLst>
                                    <p:set>
                                      <p:cBhvr>
                                        <p:cTn id="131" dur="1" fill="hold">
                                          <p:stCondLst>
                                            <p:cond delay="0"/>
                                          </p:stCondLst>
                                        </p:cTn>
                                        <p:tgtEl>
                                          <p:spTgt spid="60"/>
                                        </p:tgtEl>
                                        <p:attrNameLst>
                                          <p:attrName>style.visibility</p:attrName>
                                        </p:attrNameLst>
                                      </p:cBhvr>
                                      <p:to>
                                        <p:strVal val="visible"/>
                                      </p:to>
                                    </p:set>
                                    <p:animEffect transition="in" filter="wipe(left)">
                                      <p:cBhvr>
                                        <p:cTn id="132" dur="500"/>
                                        <p:tgtEl>
                                          <p:spTgt spid="60"/>
                                        </p:tgtEl>
                                      </p:cBhvr>
                                    </p:animEffect>
                                  </p:childTnLst>
                                </p:cTn>
                              </p:par>
                            </p:childTnLst>
                          </p:cTn>
                        </p:par>
                      </p:childTnLst>
                    </p:cTn>
                  </p:par>
                  <p:par>
                    <p:cTn id="133" fill="hold">
                      <p:stCondLst>
                        <p:cond delay="indefinite"/>
                      </p:stCondLst>
                      <p:childTnLst>
                        <p:par>
                          <p:cTn id="134" fill="hold">
                            <p:stCondLst>
                              <p:cond delay="0"/>
                            </p:stCondLst>
                            <p:childTnLst>
                              <p:par>
                                <p:cTn id="135" presetID="1" presetClass="entr" presetSubtype="0" fill="hold" grpId="0" nodeType="clickEffect">
                                  <p:stCondLst>
                                    <p:cond delay="0"/>
                                  </p:stCondLst>
                                  <p:childTnLst>
                                    <p:set>
                                      <p:cBhvr>
                                        <p:cTn id="136" dur="1" fill="hold">
                                          <p:stCondLst>
                                            <p:cond delay="0"/>
                                          </p:stCondLst>
                                        </p:cTn>
                                        <p:tgtEl>
                                          <p:spTgt spid="35"/>
                                        </p:tgtEl>
                                        <p:attrNameLst>
                                          <p:attrName>style.visibility</p:attrName>
                                        </p:attrNameLst>
                                      </p:cBhvr>
                                      <p:to>
                                        <p:strVal val="visible"/>
                                      </p:to>
                                    </p:set>
                                  </p:childTnLst>
                                </p:cTn>
                              </p:par>
                            </p:childTnLst>
                          </p:cTn>
                        </p:par>
                      </p:childTnLst>
                    </p:cTn>
                  </p:par>
                  <p:par>
                    <p:cTn id="137" fill="hold">
                      <p:stCondLst>
                        <p:cond delay="indefinite"/>
                      </p:stCondLst>
                      <p:childTnLst>
                        <p:par>
                          <p:cTn id="138" fill="hold">
                            <p:stCondLst>
                              <p:cond delay="0"/>
                            </p:stCondLst>
                            <p:childTnLst>
                              <p:par>
                                <p:cTn id="139" presetID="1" presetClass="entr" presetSubtype="0" fill="hold" grpId="0" nodeType="clickEffect">
                                  <p:stCondLst>
                                    <p:cond delay="0"/>
                                  </p:stCondLst>
                                  <p:childTnLst>
                                    <p:set>
                                      <p:cBhvr>
                                        <p:cTn id="140" dur="1" fill="hold">
                                          <p:stCondLst>
                                            <p:cond delay="0"/>
                                          </p:stCondLst>
                                        </p:cTn>
                                        <p:tgtEl>
                                          <p:spTgt spid="61"/>
                                        </p:tgtEl>
                                        <p:attrNameLst>
                                          <p:attrName>style.visibility</p:attrName>
                                        </p:attrNameLst>
                                      </p:cBhvr>
                                      <p:to>
                                        <p:strVal val="visible"/>
                                      </p:to>
                                    </p:set>
                                  </p:childTnLst>
                                </p:cTn>
                              </p:par>
                            </p:childTnLst>
                          </p:cTn>
                        </p:par>
                      </p:childTnLst>
                    </p:cTn>
                  </p:par>
                  <p:par>
                    <p:cTn id="141" fill="hold">
                      <p:stCondLst>
                        <p:cond delay="indefinite"/>
                      </p:stCondLst>
                      <p:childTnLst>
                        <p:par>
                          <p:cTn id="142" fill="hold">
                            <p:stCondLst>
                              <p:cond delay="0"/>
                            </p:stCondLst>
                            <p:childTnLst>
                              <p:par>
                                <p:cTn id="143" presetID="1" presetClass="entr" presetSubtype="0" fill="hold" grpId="0" nodeType="clickEffect">
                                  <p:stCondLst>
                                    <p:cond delay="0"/>
                                  </p:stCondLst>
                                  <p:childTnLst>
                                    <p:set>
                                      <p:cBhvr>
                                        <p:cTn id="144" dur="1" fill="hold">
                                          <p:stCondLst>
                                            <p:cond delay="0"/>
                                          </p:stCondLst>
                                        </p:cTn>
                                        <p:tgtEl>
                                          <p:spTgt spid="62"/>
                                        </p:tgtEl>
                                        <p:attrNameLst>
                                          <p:attrName>style.visibility</p:attrName>
                                        </p:attrNameLst>
                                      </p:cBhvr>
                                      <p:to>
                                        <p:strVal val="visible"/>
                                      </p:to>
                                    </p:set>
                                  </p:childTnLst>
                                </p:cTn>
                              </p:par>
                            </p:childTnLst>
                          </p:cTn>
                        </p:par>
                      </p:childTnLst>
                    </p:cTn>
                  </p:par>
                  <p:par>
                    <p:cTn id="145" fill="hold">
                      <p:stCondLst>
                        <p:cond delay="indefinite"/>
                      </p:stCondLst>
                      <p:childTnLst>
                        <p:par>
                          <p:cTn id="146" fill="hold">
                            <p:stCondLst>
                              <p:cond delay="0"/>
                            </p:stCondLst>
                            <p:childTnLst>
                              <p:par>
                                <p:cTn id="147" presetID="1" presetClass="entr" presetSubtype="0" fill="hold" grpId="0" nodeType="clickEffect">
                                  <p:stCondLst>
                                    <p:cond delay="0"/>
                                  </p:stCondLst>
                                  <p:childTnLst>
                                    <p:set>
                                      <p:cBhvr>
                                        <p:cTn id="148" dur="1" fill="hold">
                                          <p:stCondLst>
                                            <p:cond delay="0"/>
                                          </p:stCondLst>
                                        </p:cTn>
                                        <p:tgtEl>
                                          <p:spTgt spid="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49" grpId="0"/>
      <p:bldP spid="50" grpId="0"/>
      <p:bldP spid="29" grpId="0"/>
      <p:bldP spid="30" grpId="0"/>
      <p:bldP spid="31" grpId="0"/>
      <p:bldP spid="44" grpId="0"/>
      <p:bldP spid="45" grpId="0"/>
      <p:bldP spid="46" grpId="0"/>
      <p:bldP spid="21" grpId="0" animBg="1"/>
      <p:bldP spid="54" grpId="0" animBg="1"/>
      <p:bldP spid="57" grpId="0" animBg="1"/>
      <p:bldP spid="58" grpId="0" animBg="1"/>
      <p:bldP spid="24" grpId="0" animBg="1"/>
      <p:bldP spid="60" grpId="0" animBg="1"/>
      <p:bldP spid="35" grpId="0"/>
      <p:bldP spid="61" grpId="0"/>
      <p:bldP spid="62" grpId="0"/>
      <p:bldP spid="63" grpId="0"/>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4A7A685B-F94D-194F-BA07-9413F6ABF747}"/>
              </a:ext>
            </a:extLst>
          </p:cNvPr>
          <p:cNvSpPr>
            <a:spLocks noGrp="1"/>
          </p:cNvSpPr>
          <p:nvPr>
            <p:ph type="body" sz="quarter" idx="10"/>
          </p:nvPr>
        </p:nvSpPr>
        <p:spPr>
          <a:xfrm>
            <a:off x="5126583" y="1463040"/>
            <a:ext cx="6573803" cy="4511040"/>
          </a:xfrm>
        </p:spPr>
        <p:txBody>
          <a:bodyPr/>
          <a:lstStyle/>
          <a:p>
            <a:r>
              <a:rPr lang="en-US" altLang="zh-CN" sz="1600" dirty="0" smtClean="0">
                <a:solidFill>
                  <a:srgbClr val="080808"/>
                </a:solidFill>
                <a:latin typeface="Consolas" panose="020B0609020204030204" pitchFamily="49" charset="0"/>
              </a:rPr>
              <a:t>ES</a:t>
            </a:r>
            <a:r>
              <a:rPr lang="zh-CN" altLang="en-US" sz="1600" dirty="0" smtClean="0">
                <a:solidFill>
                  <a:srgbClr val="080808"/>
                </a:solidFill>
                <a:latin typeface="Consolas" panose="020B0609020204030204" pitchFamily="49" charset="0"/>
              </a:rPr>
              <a:t>应用场景</a:t>
            </a:r>
            <a:endParaRPr lang="en-US" altLang="zh-CN" sz="1600" dirty="0" smtClean="0">
              <a:solidFill>
                <a:srgbClr val="080808"/>
              </a:solidFill>
              <a:latin typeface="Consolas" panose="020B0609020204030204" pitchFamily="49" charset="0"/>
            </a:endParaRPr>
          </a:p>
          <a:p>
            <a:r>
              <a:rPr lang="en-US" altLang="zh-CN" sz="1600" dirty="0" smtClean="0">
                <a:solidFill>
                  <a:srgbClr val="080808"/>
                </a:solidFill>
                <a:latin typeface="Consolas" panose="020B0609020204030204" pitchFamily="49" charset="0"/>
              </a:rPr>
              <a:t>ES</a:t>
            </a:r>
            <a:r>
              <a:rPr lang="zh-CN" altLang="en-US" sz="1600" dirty="0" smtClean="0">
                <a:solidFill>
                  <a:srgbClr val="080808"/>
                </a:solidFill>
                <a:latin typeface="Consolas" panose="020B0609020204030204" pitchFamily="49" charset="0"/>
              </a:rPr>
              <a:t>相关概念</a:t>
            </a:r>
            <a:endParaRPr lang="en-US" altLang="zh-CN" sz="1600" dirty="0" smtClean="0">
              <a:solidFill>
                <a:srgbClr val="080808"/>
              </a:solidFill>
              <a:latin typeface="Consolas" panose="020B0609020204030204" pitchFamily="49" charset="0"/>
            </a:endParaRPr>
          </a:p>
        </p:txBody>
      </p:sp>
    </p:spTree>
    <p:extLst>
      <p:ext uri="{BB962C8B-B14F-4D97-AF65-F5344CB8AC3E}">
        <p14:creationId xmlns:p14="http://schemas.microsoft.com/office/powerpoint/2010/main" val="502617443"/>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en-US" altLang="zh-CN" dirty="0" err="1"/>
              <a:t>ElasticSearch</a:t>
            </a:r>
            <a:r>
              <a:rPr lang="zh-CN" altLang="en-US" dirty="0"/>
              <a:t>（</a:t>
            </a:r>
            <a:r>
              <a:rPr lang="en-US" altLang="zh-CN" dirty="0"/>
              <a:t>ES</a:t>
            </a:r>
            <a:r>
              <a:rPr lang="zh-CN" altLang="en-US" dirty="0"/>
              <a:t>）</a:t>
            </a:r>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en-US" altLang="zh-CN" dirty="0" smtClean="0"/>
              <a:t>Windows</a:t>
            </a:r>
            <a:r>
              <a:rPr lang="zh-CN" altLang="en-US" dirty="0" smtClean="0"/>
              <a:t>版</a:t>
            </a:r>
            <a:r>
              <a:rPr lang="en-US" altLang="zh-CN" dirty="0" smtClean="0"/>
              <a:t>ES</a:t>
            </a:r>
            <a:r>
              <a:rPr lang="zh-CN" altLang="en-US" dirty="0" smtClean="0"/>
              <a:t>下载</a:t>
            </a:r>
            <a:endParaRPr lang="en-US" altLang="zh-CN" dirty="0" smtClean="0"/>
          </a:p>
          <a:p>
            <a:pPr lvl="1">
              <a:buFont typeface="Wingdings" panose="05000000000000000000" pitchFamily="2" charset="2"/>
              <a:buChar char="u"/>
            </a:pPr>
            <a:r>
              <a:rPr lang="en-US" altLang="zh-CN" dirty="0">
                <a:hlinkClick r:id="rId3"/>
              </a:rPr>
              <a:t>https://</a:t>
            </a:r>
            <a:r>
              <a:rPr lang="en-US" altLang="zh-CN" dirty="0" smtClean="0">
                <a:hlinkClick r:id="rId3"/>
              </a:rPr>
              <a:t>www.elastic.co/cn/downloads/elasticsearch</a:t>
            </a:r>
            <a:endParaRPr lang="zh-CN" altLang="en-US" dirty="0"/>
          </a:p>
          <a:p>
            <a:pPr>
              <a:buFont typeface="Wingdings" panose="05000000000000000000" pitchFamily="2" charset="2"/>
              <a:buChar char="l"/>
            </a:pPr>
            <a:r>
              <a:rPr lang="en-US" altLang="zh-CN" dirty="0" smtClean="0"/>
              <a:t>Windows</a:t>
            </a:r>
            <a:r>
              <a:rPr lang="zh-CN" altLang="en-US" dirty="0" smtClean="0"/>
              <a:t>版</a:t>
            </a:r>
            <a:r>
              <a:rPr lang="en-US" altLang="zh-CN" dirty="0" smtClean="0"/>
              <a:t>ES</a:t>
            </a:r>
            <a:r>
              <a:rPr lang="zh-CN" altLang="en-US" dirty="0" smtClean="0"/>
              <a:t>安装与启动</a:t>
            </a:r>
            <a:endParaRPr lang="en-US" altLang="zh-CN" dirty="0" smtClean="0"/>
          </a:p>
          <a:p>
            <a:pPr>
              <a:buFont typeface="Wingdings" panose="05000000000000000000" pitchFamily="2" charset="2"/>
              <a:buChar char="l"/>
            </a:pPr>
            <a:endParaRPr lang="en-US" altLang="zh-CN" dirty="0" smtClean="0"/>
          </a:p>
          <a:p>
            <a:pPr>
              <a:buFont typeface="Wingdings" panose="05000000000000000000" pitchFamily="2" charset="2"/>
              <a:buChar char="l"/>
            </a:pPr>
            <a:endParaRPr lang="en-US" altLang="zh-CN" dirty="0" smtClean="0"/>
          </a:p>
          <a:p>
            <a:pPr>
              <a:buFont typeface="Wingdings" panose="05000000000000000000" pitchFamily="2" charset="2"/>
              <a:buChar char="l"/>
            </a:pPr>
            <a:endParaRPr lang="en-US" altLang="zh-CN" dirty="0">
              <a:solidFill>
                <a:schemeClr val="tx1">
                  <a:lumMod val="85000"/>
                  <a:lumOff val="15000"/>
                </a:schemeClr>
              </a:solidFill>
            </a:endParaRPr>
          </a:p>
        </p:txBody>
      </p:sp>
      <p:sp>
        <p:nvSpPr>
          <p:cNvPr id="7" name="TextBox 3">
            <a:extLst>
              <a:ext uri="{FF2B5EF4-FFF2-40B4-BE49-F238E27FC236}">
                <a16:creationId xmlns:a16="http://schemas.microsoft.com/office/drawing/2014/main" id="{0C998B78-AB18-3C47-A1C7-25AE9A3A40B0}"/>
              </a:ext>
            </a:extLst>
          </p:cNvPr>
          <p:cNvSpPr txBox="1"/>
          <p:nvPr/>
        </p:nvSpPr>
        <p:spPr>
          <a:xfrm>
            <a:off x="1159842" y="2902223"/>
            <a:ext cx="9860586" cy="419474"/>
          </a:xfrm>
          <a:prstGeom prst="rect">
            <a:avLst/>
          </a:prstGeom>
          <a:solidFill>
            <a:srgbClr val="FFFFE4"/>
          </a:solidFill>
          <a:ln w="3175">
            <a:solidFill>
              <a:srgbClr val="919191"/>
            </a:solidFill>
          </a:ln>
        </p:spPr>
        <p:txBody>
          <a:bodyPr wrap="square">
            <a:spAutoFit/>
          </a:bodyPr>
          <a:lstStyle/>
          <a:p>
            <a:pPr lvl="0" eaLnBrk="0" fontAlgn="base" hangingPunct="0">
              <a:lnSpc>
                <a:spcPct val="150000"/>
              </a:lnSpc>
              <a:spcBef>
                <a:spcPct val="0"/>
              </a:spcBef>
              <a:spcAft>
                <a:spcPct val="0"/>
              </a:spcAft>
            </a:pPr>
            <a:r>
              <a:rPr lang="zh-CN" altLang="en-US" sz="1600" dirty="0" smtClean="0">
                <a:latin typeface="Consolas" panose="020B0609020204030204" pitchFamily="49" charset="0"/>
              </a:rPr>
              <a:t>运行 </a:t>
            </a:r>
            <a:r>
              <a:rPr lang="en-US" altLang="zh-CN" sz="1600" dirty="0" smtClean="0">
                <a:latin typeface="Consolas" panose="020B0609020204030204" pitchFamily="49" charset="0"/>
              </a:rPr>
              <a:t>elasticsearch.bat</a:t>
            </a:r>
            <a:endParaRPr lang="en-US" altLang="zh-CN" sz="1600" dirty="0">
              <a:latin typeface="Consolas" panose="020B0609020204030204" pitchFamily="49" charset="0"/>
            </a:endParaRPr>
          </a:p>
        </p:txBody>
      </p:sp>
    </p:spTree>
    <p:extLst>
      <p:ext uri="{BB962C8B-B14F-4D97-AF65-F5344CB8AC3E}">
        <p14:creationId xmlns:p14="http://schemas.microsoft.com/office/powerpoint/2010/main" val="2521410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7" grpId="0" animBg="1"/>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4A7A685B-F94D-194F-BA07-9413F6ABF747}"/>
              </a:ext>
            </a:extLst>
          </p:cNvPr>
          <p:cNvSpPr>
            <a:spLocks noGrp="1"/>
          </p:cNvSpPr>
          <p:nvPr>
            <p:ph type="body" sz="quarter" idx="10"/>
          </p:nvPr>
        </p:nvSpPr>
        <p:spPr>
          <a:xfrm>
            <a:off x="5126583" y="1463040"/>
            <a:ext cx="6573803" cy="4511040"/>
          </a:xfrm>
        </p:spPr>
        <p:txBody>
          <a:bodyPr/>
          <a:lstStyle/>
          <a:p>
            <a:r>
              <a:rPr lang="en-US" altLang="zh-CN" sz="1600" dirty="0" smtClean="0">
                <a:solidFill>
                  <a:srgbClr val="080808"/>
                </a:solidFill>
                <a:latin typeface="Consolas" panose="020B0609020204030204" pitchFamily="49" charset="0"/>
              </a:rPr>
              <a:t>ES</a:t>
            </a:r>
            <a:r>
              <a:rPr lang="zh-CN" altLang="en-US" sz="1600" dirty="0" smtClean="0">
                <a:solidFill>
                  <a:srgbClr val="080808"/>
                </a:solidFill>
                <a:latin typeface="Consolas" panose="020B0609020204030204" pitchFamily="49" charset="0"/>
              </a:rPr>
              <a:t>下载与安装</a:t>
            </a:r>
            <a:endParaRPr lang="en-US" altLang="zh-CN" sz="1600" dirty="0" smtClean="0">
              <a:solidFill>
                <a:srgbClr val="080808"/>
              </a:solidFill>
              <a:latin typeface="Consolas" panose="020B0609020204030204" pitchFamily="49" charset="0"/>
            </a:endParaRPr>
          </a:p>
        </p:txBody>
      </p:sp>
    </p:spTree>
    <p:extLst>
      <p:ext uri="{BB962C8B-B14F-4D97-AF65-F5344CB8AC3E}">
        <p14:creationId xmlns:p14="http://schemas.microsoft.com/office/powerpoint/2010/main" val="766425783"/>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en-US" altLang="zh-CN" dirty="0" err="1"/>
              <a:t>ElasticSearch</a:t>
            </a:r>
            <a:r>
              <a:rPr lang="zh-CN" altLang="en-US" dirty="0"/>
              <a:t>（</a:t>
            </a:r>
            <a:r>
              <a:rPr lang="en-US" altLang="zh-CN" dirty="0"/>
              <a:t>ES</a:t>
            </a:r>
            <a:r>
              <a:rPr lang="zh-CN" altLang="en-US" dirty="0"/>
              <a:t>）</a:t>
            </a:r>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smtClean="0"/>
              <a:t>创建</a:t>
            </a:r>
            <a:r>
              <a:rPr lang="en-US" altLang="zh-CN" dirty="0" smtClean="0"/>
              <a:t>/</a:t>
            </a:r>
            <a:r>
              <a:rPr lang="zh-CN" altLang="en-US" dirty="0" smtClean="0"/>
              <a:t>查询</a:t>
            </a:r>
            <a:r>
              <a:rPr lang="en-US" altLang="zh-CN" dirty="0" smtClean="0"/>
              <a:t>/</a:t>
            </a:r>
            <a:r>
              <a:rPr lang="zh-CN" altLang="en-US" dirty="0"/>
              <a:t>删除索引</a:t>
            </a:r>
            <a:endParaRPr lang="en-US" altLang="zh-CN" dirty="0" smtClean="0"/>
          </a:p>
          <a:p>
            <a:pPr>
              <a:buFont typeface="Wingdings" panose="05000000000000000000" pitchFamily="2" charset="2"/>
              <a:buChar char="l"/>
            </a:pPr>
            <a:endParaRPr lang="en-US" altLang="zh-CN" dirty="0" smtClean="0"/>
          </a:p>
          <a:p>
            <a:pPr>
              <a:buFont typeface="Wingdings" panose="05000000000000000000" pitchFamily="2" charset="2"/>
              <a:buChar char="l"/>
            </a:pPr>
            <a:endParaRPr lang="en-US" altLang="zh-CN" dirty="0">
              <a:solidFill>
                <a:schemeClr val="tx1">
                  <a:lumMod val="85000"/>
                  <a:lumOff val="15000"/>
                </a:schemeClr>
              </a:solidFill>
            </a:endParaRPr>
          </a:p>
        </p:txBody>
      </p:sp>
      <p:sp>
        <p:nvSpPr>
          <p:cNvPr id="8" name="TextBox 3">
            <a:extLst>
              <a:ext uri="{FF2B5EF4-FFF2-40B4-BE49-F238E27FC236}">
                <a16:creationId xmlns:a16="http://schemas.microsoft.com/office/drawing/2014/main" id="{0C998B78-AB18-3C47-A1C7-25AE9A3A40B0}"/>
              </a:ext>
            </a:extLst>
          </p:cNvPr>
          <p:cNvSpPr txBox="1"/>
          <p:nvPr/>
        </p:nvSpPr>
        <p:spPr>
          <a:xfrm>
            <a:off x="1159842" y="2965841"/>
            <a:ext cx="9860586" cy="415498"/>
          </a:xfrm>
          <a:prstGeom prst="rect">
            <a:avLst/>
          </a:prstGeom>
          <a:solidFill>
            <a:srgbClr val="FFFFE4"/>
          </a:solidFill>
          <a:ln w="3175">
            <a:solidFill>
              <a:srgbClr val="919191"/>
            </a:solidFill>
          </a:ln>
        </p:spPr>
        <p:txBody>
          <a:bodyPr wrap="square">
            <a:spAutoFit/>
          </a:bodyPr>
          <a:lstStyle/>
          <a:p>
            <a:pPr>
              <a:lnSpc>
                <a:spcPct val="150000"/>
              </a:lnSpc>
            </a:pPr>
            <a:r>
              <a:rPr lang="en-US" altLang="zh-CN" sz="1400" dirty="0" smtClean="0">
                <a:latin typeface="Consolas" panose="020B0609020204030204" pitchFamily="49" charset="0"/>
              </a:rPr>
              <a:t>GET	http</a:t>
            </a:r>
            <a:r>
              <a:rPr lang="en-US" altLang="zh-CN" sz="1400" dirty="0">
                <a:latin typeface="Consolas" panose="020B0609020204030204" pitchFamily="49" charset="0"/>
              </a:rPr>
              <a:t>://localhost:9200/books</a:t>
            </a:r>
            <a:endParaRPr lang="en-US" altLang="zh-CN" sz="1400" dirty="0">
              <a:solidFill>
                <a:srgbClr val="000000"/>
              </a:solidFill>
              <a:latin typeface="Consolas" panose="020B0609020204030204" pitchFamily="49" charset="0"/>
            </a:endParaRPr>
          </a:p>
        </p:txBody>
      </p:sp>
      <p:sp>
        <p:nvSpPr>
          <p:cNvPr id="9" name="TextBox 3">
            <a:extLst>
              <a:ext uri="{FF2B5EF4-FFF2-40B4-BE49-F238E27FC236}">
                <a16:creationId xmlns:a16="http://schemas.microsoft.com/office/drawing/2014/main" id="{0C998B78-AB18-3C47-A1C7-25AE9A3A40B0}"/>
              </a:ext>
            </a:extLst>
          </p:cNvPr>
          <p:cNvSpPr txBox="1"/>
          <p:nvPr/>
        </p:nvSpPr>
        <p:spPr>
          <a:xfrm>
            <a:off x="1159842" y="3710585"/>
            <a:ext cx="9860586" cy="415498"/>
          </a:xfrm>
          <a:prstGeom prst="rect">
            <a:avLst/>
          </a:prstGeom>
          <a:solidFill>
            <a:srgbClr val="FFFFE4"/>
          </a:solidFill>
          <a:ln w="3175">
            <a:solidFill>
              <a:srgbClr val="919191"/>
            </a:solidFill>
          </a:ln>
        </p:spPr>
        <p:txBody>
          <a:bodyPr wrap="square">
            <a:spAutoFit/>
          </a:bodyPr>
          <a:lstStyle/>
          <a:p>
            <a:pPr>
              <a:lnSpc>
                <a:spcPct val="150000"/>
              </a:lnSpc>
            </a:pPr>
            <a:r>
              <a:rPr lang="en-US" altLang="zh-CN" sz="1400" dirty="0" smtClean="0">
                <a:latin typeface="Consolas" panose="020B0609020204030204" pitchFamily="49" charset="0"/>
              </a:rPr>
              <a:t>DELETE	http</a:t>
            </a:r>
            <a:r>
              <a:rPr lang="en-US" altLang="zh-CN" sz="1400" dirty="0">
                <a:latin typeface="Consolas" panose="020B0609020204030204" pitchFamily="49" charset="0"/>
              </a:rPr>
              <a:t>://localhost:9200/books</a:t>
            </a:r>
            <a:endParaRPr lang="en-US" altLang="zh-CN" sz="1400" dirty="0">
              <a:solidFill>
                <a:srgbClr val="000000"/>
              </a:solidFill>
              <a:latin typeface="Consolas" panose="020B0609020204030204" pitchFamily="49" charset="0"/>
            </a:endParaRPr>
          </a:p>
        </p:txBody>
      </p:sp>
      <p:sp>
        <p:nvSpPr>
          <p:cNvPr id="13" name="TextBox 3">
            <a:extLst>
              <a:ext uri="{FF2B5EF4-FFF2-40B4-BE49-F238E27FC236}">
                <a16:creationId xmlns:a16="http://schemas.microsoft.com/office/drawing/2014/main" id="{0C998B78-AB18-3C47-A1C7-25AE9A3A40B0}"/>
              </a:ext>
            </a:extLst>
          </p:cNvPr>
          <p:cNvSpPr txBox="1"/>
          <p:nvPr/>
        </p:nvSpPr>
        <p:spPr>
          <a:xfrm>
            <a:off x="1159842" y="2149748"/>
            <a:ext cx="9860586" cy="415498"/>
          </a:xfrm>
          <a:prstGeom prst="rect">
            <a:avLst/>
          </a:prstGeom>
          <a:solidFill>
            <a:srgbClr val="FFFFE4"/>
          </a:solidFill>
          <a:ln w="3175">
            <a:solidFill>
              <a:srgbClr val="919191"/>
            </a:solidFill>
          </a:ln>
        </p:spPr>
        <p:txBody>
          <a:bodyPr wrap="square">
            <a:spAutoFit/>
          </a:bodyPr>
          <a:lstStyle/>
          <a:p>
            <a:pPr>
              <a:lnSpc>
                <a:spcPct val="150000"/>
              </a:lnSpc>
            </a:pPr>
            <a:r>
              <a:rPr lang="en-US" altLang="zh-CN" sz="1400" dirty="0" smtClean="0">
                <a:latin typeface="Consolas" panose="020B0609020204030204" pitchFamily="49" charset="0"/>
              </a:rPr>
              <a:t>PUT	http</a:t>
            </a:r>
            <a:r>
              <a:rPr lang="en-US" altLang="zh-CN" sz="1400" dirty="0">
                <a:latin typeface="Consolas" panose="020B0609020204030204" pitchFamily="49" charset="0"/>
              </a:rPr>
              <a:t>://localhost:9200/books</a:t>
            </a:r>
            <a:endParaRPr lang="en-US" altLang="zh-CN" sz="1400" dirty="0">
              <a:solidFill>
                <a:srgbClr val="000000"/>
              </a:solidFill>
              <a:latin typeface="Consolas" panose="020B0609020204030204" pitchFamily="49" charset="0"/>
            </a:endParaRPr>
          </a:p>
        </p:txBody>
      </p:sp>
    </p:spTree>
    <p:extLst>
      <p:ext uri="{BB962C8B-B14F-4D97-AF65-F5344CB8AC3E}">
        <p14:creationId xmlns:p14="http://schemas.microsoft.com/office/powerpoint/2010/main" val="1250770902"/>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en-US" altLang="zh-CN" dirty="0" err="1"/>
              <a:t>ElasticSearch</a:t>
            </a:r>
            <a:r>
              <a:rPr lang="zh-CN" altLang="en-US" dirty="0"/>
              <a:t>（</a:t>
            </a:r>
            <a:r>
              <a:rPr lang="en-US" altLang="zh-CN" dirty="0"/>
              <a:t>ES</a:t>
            </a:r>
            <a:r>
              <a:rPr lang="zh-CN" altLang="en-US" dirty="0"/>
              <a:t>）</a:t>
            </a:r>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en-US" altLang="zh-CN" dirty="0" smtClean="0"/>
              <a:t>IK</a:t>
            </a:r>
            <a:r>
              <a:rPr lang="zh-CN" altLang="en-US" dirty="0" smtClean="0"/>
              <a:t>分词器</a:t>
            </a:r>
            <a:endParaRPr lang="en-US" altLang="zh-CN" dirty="0" smtClean="0"/>
          </a:p>
          <a:p>
            <a:pPr lvl="1">
              <a:buFont typeface="Wingdings" panose="05000000000000000000" pitchFamily="2" charset="2"/>
              <a:buChar char="u"/>
            </a:pPr>
            <a:r>
              <a:rPr lang="zh-CN" altLang="en-US" dirty="0" smtClean="0"/>
              <a:t>下载：</a:t>
            </a:r>
            <a:r>
              <a:rPr lang="zh-CN" altLang="en-US" dirty="0"/>
              <a:t>https://github.com/medcl/elasticsearch-analysis-ik/releases</a:t>
            </a:r>
          </a:p>
          <a:p>
            <a:pPr lvl="1">
              <a:buFont typeface="Wingdings" panose="05000000000000000000" pitchFamily="2" charset="2"/>
              <a:buChar char="l"/>
            </a:pPr>
            <a:endParaRPr lang="en-US" altLang="zh-CN" dirty="0" smtClean="0"/>
          </a:p>
          <a:p>
            <a:pPr>
              <a:buFont typeface="Wingdings" panose="05000000000000000000" pitchFamily="2" charset="2"/>
              <a:buChar char="l"/>
            </a:pPr>
            <a:endParaRPr lang="en-US" altLang="zh-CN" dirty="0">
              <a:solidFill>
                <a:schemeClr val="tx1">
                  <a:lumMod val="85000"/>
                  <a:lumOff val="15000"/>
                </a:schemeClr>
              </a:solidFill>
            </a:endParaRPr>
          </a:p>
        </p:txBody>
      </p:sp>
    </p:spTree>
    <p:extLst>
      <p:ext uri="{BB962C8B-B14F-4D97-AF65-F5344CB8AC3E}">
        <p14:creationId xmlns:p14="http://schemas.microsoft.com/office/powerpoint/2010/main" val="133281836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zh-CN" altLang="en-US" dirty="0" smtClean="0"/>
              <a:t>热部署范围配置</a:t>
            </a:r>
            <a:endParaRPr lang="zh-CN" altLang="en-US" dirty="0"/>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smtClean="0">
                <a:latin typeface="Consolas" panose="020B0609020204030204" pitchFamily="49" charset="0"/>
              </a:rPr>
              <a:t>默认不</a:t>
            </a:r>
            <a:r>
              <a:rPr lang="zh-CN" altLang="en-US" dirty="0">
                <a:latin typeface="Consolas" panose="020B0609020204030204" pitchFamily="49" charset="0"/>
              </a:rPr>
              <a:t>触发</a:t>
            </a:r>
            <a:r>
              <a:rPr lang="zh-CN" altLang="en-US" dirty="0" smtClean="0">
                <a:latin typeface="Consolas" panose="020B0609020204030204" pitchFamily="49" charset="0"/>
              </a:rPr>
              <a:t>重启的目录列表</a:t>
            </a:r>
            <a:endParaRPr lang="en-US" altLang="zh-CN" dirty="0" smtClean="0">
              <a:latin typeface="Consolas" panose="020B0609020204030204" pitchFamily="49" charset="0"/>
            </a:endParaRPr>
          </a:p>
          <a:p>
            <a:pPr lvl="1">
              <a:buFont typeface="Wingdings" panose="05000000000000000000" pitchFamily="2" charset="2"/>
              <a:buChar char="u"/>
            </a:pPr>
            <a:r>
              <a:rPr lang="en-US" altLang="zh-CN" dirty="0" smtClean="0">
                <a:solidFill>
                  <a:schemeClr val="tx1">
                    <a:lumMod val="85000"/>
                    <a:lumOff val="15000"/>
                  </a:schemeClr>
                </a:solidFill>
                <a:latin typeface="Consolas" panose="020B0609020204030204" pitchFamily="49" charset="0"/>
              </a:rPr>
              <a:t>/META-INF/maven</a:t>
            </a:r>
          </a:p>
          <a:p>
            <a:pPr lvl="1">
              <a:buFont typeface="Wingdings" panose="05000000000000000000" pitchFamily="2" charset="2"/>
              <a:buChar char="u"/>
            </a:pPr>
            <a:r>
              <a:rPr lang="en-US" altLang="zh-CN" dirty="0" smtClean="0">
                <a:solidFill>
                  <a:schemeClr val="tx1">
                    <a:lumMod val="85000"/>
                    <a:lumOff val="15000"/>
                  </a:schemeClr>
                </a:solidFill>
                <a:latin typeface="Consolas" panose="020B0609020204030204" pitchFamily="49" charset="0"/>
              </a:rPr>
              <a:t>/META-INF/resources</a:t>
            </a:r>
          </a:p>
          <a:p>
            <a:pPr lvl="1">
              <a:buFont typeface="Wingdings" panose="05000000000000000000" pitchFamily="2" charset="2"/>
              <a:buChar char="u"/>
            </a:pPr>
            <a:r>
              <a:rPr lang="en-US" altLang="zh-CN" dirty="0" smtClean="0">
                <a:solidFill>
                  <a:schemeClr val="tx1">
                    <a:lumMod val="85000"/>
                    <a:lumOff val="15000"/>
                  </a:schemeClr>
                </a:solidFill>
                <a:latin typeface="Consolas" panose="020B0609020204030204" pitchFamily="49" charset="0"/>
              </a:rPr>
              <a:t>/resources</a:t>
            </a:r>
          </a:p>
          <a:p>
            <a:pPr lvl="1">
              <a:buFont typeface="Wingdings" panose="05000000000000000000" pitchFamily="2" charset="2"/>
              <a:buChar char="u"/>
            </a:pPr>
            <a:r>
              <a:rPr lang="en-US" altLang="zh-CN" dirty="0" smtClean="0">
                <a:solidFill>
                  <a:schemeClr val="tx1">
                    <a:lumMod val="85000"/>
                    <a:lumOff val="15000"/>
                  </a:schemeClr>
                </a:solidFill>
                <a:latin typeface="Consolas" panose="020B0609020204030204" pitchFamily="49" charset="0"/>
              </a:rPr>
              <a:t>/static</a:t>
            </a:r>
          </a:p>
          <a:p>
            <a:pPr lvl="1">
              <a:buFont typeface="Wingdings" panose="05000000000000000000" pitchFamily="2" charset="2"/>
              <a:buChar char="u"/>
            </a:pPr>
            <a:r>
              <a:rPr lang="en-US" altLang="zh-CN" dirty="0" smtClean="0">
                <a:solidFill>
                  <a:schemeClr val="tx1">
                    <a:lumMod val="85000"/>
                    <a:lumOff val="15000"/>
                  </a:schemeClr>
                </a:solidFill>
                <a:latin typeface="Consolas" panose="020B0609020204030204" pitchFamily="49" charset="0"/>
              </a:rPr>
              <a:t>/public</a:t>
            </a:r>
          </a:p>
          <a:p>
            <a:pPr lvl="1">
              <a:buFont typeface="Wingdings" panose="05000000000000000000" pitchFamily="2" charset="2"/>
              <a:buChar char="u"/>
            </a:pPr>
            <a:r>
              <a:rPr lang="en-US" altLang="zh-CN" dirty="0" smtClean="0">
                <a:solidFill>
                  <a:schemeClr val="tx1">
                    <a:lumMod val="85000"/>
                    <a:lumOff val="15000"/>
                  </a:schemeClr>
                </a:solidFill>
                <a:latin typeface="Consolas" panose="020B0609020204030204" pitchFamily="49" charset="0"/>
              </a:rPr>
              <a:t>/templates</a:t>
            </a:r>
            <a:endParaRPr lang="en-US" altLang="zh-CN" dirty="0">
              <a:solidFill>
                <a:schemeClr val="tx1">
                  <a:lumMod val="85000"/>
                  <a:lumOff val="15000"/>
                </a:schemeClr>
              </a:solidFill>
              <a:latin typeface="Consolas" panose="020B0609020204030204" pitchFamily="49" charset="0"/>
            </a:endParaRPr>
          </a:p>
        </p:txBody>
      </p:sp>
    </p:spTree>
    <p:extLst>
      <p:ext uri="{BB962C8B-B14F-4D97-AF65-F5344CB8AC3E}">
        <p14:creationId xmlns:p14="http://schemas.microsoft.com/office/powerpoint/2010/main" val="1130535471"/>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en-US" altLang="zh-CN" dirty="0" err="1"/>
              <a:t>ElasticSearch</a:t>
            </a:r>
            <a:r>
              <a:rPr lang="zh-CN" altLang="en-US" dirty="0"/>
              <a:t>（</a:t>
            </a:r>
            <a:r>
              <a:rPr lang="en-US" altLang="zh-CN" dirty="0"/>
              <a:t>ES</a:t>
            </a:r>
            <a:r>
              <a:rPr lang="zh-CN" altLang="en-US" dirty="0"/>
              <a:t>）</a:t>
            </a:r>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smtClean="0"/>
              <a:t>创建索引并指定规则</a:t>
            </a:r>
            <a:endParaRPr lang="en-US" altLang="zh-CN" dirty="0">
              <a:solidFill>
                <a:schemeClr val="tx1">
                  <a:lumMod val="85000"/>
                  <a:lumOff val="15000"/>
                </a:schemeClr>
              </a:solidFill>
            </a:endParaRPr>
          </a:p>
        </p:txBody>
      </p:sp>
      <p:sp>
        <p:nvSpPr>
          <p:cNvPr id="10" name="TextBox 3">
            <a:extLst>
              <a:ext uri="{FF2B5EF4-FFF2-40B4-BE49-F238E27FC236}">
                <a16:creationId xmlns:a16="http://schemas.microsoft.com/office/drawing/2014/main" id="{0C998B78-AB18-3C47-A1C7-25AE9A3A40B0}"/>
              </a:ext>
            </a:extLst>
          </p:cNvPr>
          <p:cNvSpPr txBox="1"/>
          <p:nvPr/>
        </p:nvSpPr>
        <p:spPr>
          <a:xfrm>
            <a:off x="1159842" y="2149748"/>
            <a:ext cx="9860586" cy="4616648"/>
          </a:xfrm>
          <a:prstGeom prst="rect">
            <a:avLst/>
          </a:prstGeom>
          <a:solidFill>
            <a:srgbClr val="FFFFE4"/>
          </a:solidFill>
          <a:ln w="3175">
            <a:solidFill>
              <a:srgbClr val="919191"/>
            </a:solidFill>
          </a:ln>
        </p:spPr>
        <p:txBody>
          <a:bodyPr wrap="square">
            <a:spAutoFit/>
          </a:bodyPr>
          <a:lstStyle/>
          <a:p>
            <a:r>
              <a:rPr lang="en-US" altLang="zh-CN" sz="1400" dirty="0">
                <a:solidFill>
                  <a:srgbClr val="000000"/>
                </a:solidFill>
                <a:latin typeface="IBMPlexMono,  Courier New"/>
              </a:rPr>
              <a:t>{</a:t>
            </a:r>
          </a:p>
          <a:p>
            <a:r>
              <a:rPr lang="en-US" altLang="zh-CN" sz="1400" dirty="0">
                <a:solidFill>
                  <a:srgbClr val="000000"/>
                </a:solidFill>
                <a:latin typeface="IBMPlexMono,  Courier New"/>
              </a:rPr>
              <a:t>    </a:t>
            </a:r>
            <a:r>
              <a:rPr lang="en-US" altLang="zh-CN" sz="1400" dirty="0">
                <a:solidFill>
                  <a:srgbClr val="A31515"/>
                </a:solidFill>
                <a:latin typeface="IBMPlexMono,  Courier New"/>
              </a:rPr>
              <a:t>"mappings"</a:t>
            </a:r>
            <a:r>
              <a:rPr lang="en-US" altLang="zh-CN" sz="1400" dirty="0">
                <a:solidFill>
                  <a:srgbClr val="000000"/>
                </a:solidFill>
                <a:latin typeface="IBMPlexMono,  Courier New"/>
              </a:rPr>
              <a:t>:{</a:t>
            </a:r>
          </a:p>
          <a:p>
            <a:r>
              <a:rPr lang="en-US" altLang="zh-CN" sz="1400" dirty="0">
                <a:solidFill>
                  <a:srgbClr val="000000"/>
                </a:solidFill>
                <a:latin typeface="IBMPlexMono,  Courier New"/>
              </a:rPr>
              <a:t>        </a:t>
            </a:r>
            <a:r>
              <a:rPr lang="en-US" altLang="zh-CN" sz="1400" dirty="0">
                <a:solidFill>
                  <a:srgbClr val="A31515"/>
                </a:solidFill>
                <a:latin typeface="IBMPlexMono,  Courier New"/>
              </a:rPr>
              <a:t>"properties"</a:t>
            </a:r>
            <a:r>
              <a:rPr lang="en-US" altLang="zh-CN" sz="1400" dirty="0">
                <a:solidFill>
                  <a:srgbClr val="000000"/>
                </a:solidFill>
                <a:latin typeface="IBMPlexMono,  Courier New"/>
              </a:rPr>
              <a:t>:{</a:t>
            </a:r>
          </a:p>
          <a:p>
            <a:r>
              <a:rPr lang="en-US" altLang="zh-CN" sz="1400" dirty="0">
                <a:solidFill>
                  <a:srgbClr val="000000"/>
                </a:solidFill>
                <a:latin typeface="IBMPlexMono,  Courier New"/>
              </a:rPr>
              <a:t>            </a:t>
            </a:r>
            <a:r>
              <a:rPr lang="en-US" altLang="zh-CN" sz="1400" dirty="0">
                <a:solidFill>
                  <a:srgbClr val="A31515"/>
                </a:solidFill>
                <a:latin typeface="IBMPlexMono,  Courier New"/>
              </a:rPr>
              <a:t>"id"</a:t>
            </a:r>
            <a:r>
              <a:rPr lang="en-US" altLang="zh-CN" sz="1400" dirty="0">
                <a:solidFill>
                  <a:srgbClr val="000000"/>
                </a:solidFill>
                <a:latin typeface="IBMPlexMono,  Courier New"/>
              </a:rPr>
              <a:t>:{</a:t>
            </a:r>
          </a:p>
          <a:p>
            <a:r>
              <a:rPr lang="en-US" altLang="zh-CN" sz="1400" dirty="0">
                <a:solidFill>
                  <a:srgbClr val="000000"/>
                </a:solidFill>
                <a:latin typeface="IBMPlexMono,  Courier New"/>
              </a:rPr>
              <a:t>                </a:t>
            </a:r>
            <a:r>
              <a:rPr lang="en-US" altLang="zh-CN" sz="1400" dirty="0">
                <a:solidFill>
                  <a:srgbClr val="A31515"/>
                </a:solidFill>
                <a:latin typeface="IBMPlexMono,  Courier New"/>
              </a:rPr>
              <a:t>"</a:t>
            </a:r>
            <a:r>
              <a:rPr lang="en-US" altLang="zh-CN" sz="1400" dirty="0" err="1">
                <a:solidFill>
                  <a:srgbClr val="A31515"/>
                </a:solidFill>
                <a:latin typeface="IBMPlexMono,  Courier New"/>
              </a:rPr>
              <a:t>type"</a:t>
            </a:r>
            <a:r>
              <a:rPr lang="en-US" altLang="zh-CN" sz="1400" dirty="0" err="1">
                <a:solidFill>
                  <a:srgbClr val="000000"/>
                </a:solidFill>
                <a:latin typeface="IBMPlexMono,  Courier New"/>
              </a:rPr>
              <a:t>:</a:t>
            </a:r>
            <a:r>
              <a:rPr lang="en-US" altLang="zh-CN" sz="1400" dirty="0" err="1">
                <a:solidFill>
                  <a:srgbClr val="0451A5"/>
                </a:solidFill>
                <a:latin typeface="IBMPlexMono,  Courier New"/>
              </a:rPr>
              <a:t>"keyword</a:t>
            </a:r>
            <a:r>
              <a:rPr lang="en-US" altLang="zh-CN" sz="1400" dirty="0">
                <a:solidFill>
                  <a:srgbClr val="0451A5"/>
                </a:solidFill>
                <a:latin typeface="IBMPlexMono,  Courier New"/>
              </a:rPr>
              <a:t>"</a:t>
            </a:r>
            <a:endParaRPr lang="en-US" altLang="zh-CN" sz="1400" dirty="0">
              <a:solidFill>
                <a:srgbClr val="000000"/>
              </a:solidFill>
              <a:latin typeface="IBMPlexMono,  Courier New"/>
            </a:endParaRPr>
          </a:p>
          <a:p>
            <a:r>
              <a:rPr lang="en-US" altLang="zh-CN" sz="1400" dirty="0">
                <a:solidFill>
                  <a:srgbClr val="000000"/>
                </a:solidFill>
                <a:latin typeface="IBMPlexMono,  Courier New"/>
              </a:rPr>
              <a:t>            },</a:t>
            </a:r>
          </a:p>
          <a:p>
            <a:r>
              <a:rPr lang="en-US" altLang="zh-CN" sz="1400" dirty="0">
                <a:solidFill>
                  <a:srgbClr val="000000"/>
                </a:solidFill>
                <a:latin typeface="IBMPlexMono,  Courier New"/>
              </a:rPr>
              <a:t>            </a:t>
            </a:r>
            <a:r>
              <a:rPr lang="en-US" altLang="zh-CN" sz="1400" dirty="0">
                <a:solidFill>
                  <a:srgbClr val="A31515"/>
                </a:solidFill>
                <a:latin typeface="IBMPlexMono,  Courier New"/>
              </a:rPr>
              <a:t>"name"</a:t>
            </a:r>
            <a:r>
              <a:rPr lang="en-US" altLang="zh-CN" sz="1400" dirty="0">
                <a:solidFill>
                  <a:srgbClr val="000000"/>
                </a:solidFill>
                <a:latin typeface="IBMPlexMono,  Courier New"/>
              </a:rPr>
              <a:t>:{</a:t>
            </a:r>
          </a:p>
          <a:p>
            <a:r>
              <a:rPr lang="en-US" altLang="zh-CN" sz="1400" dirty="0">
                <a:solidFill>
                  <a:srgbClr val="000000"/>
                </a:solidFill>
                <a:latin typeface="IBMPlexMono,  Courier New"/>
              </a:rPr>
              <a:t>                </a:t>
            </a:r>
            <a:r>
              <a:rPr lang="en-US" altLang="zh-CN" sz="1400" dirty="0">
                <a:solidFill>
                  <a:srgbClr val="A31515"/>
                </a:solidFill>
                <a:latin typeface="IBMPlexMono,  Courier New"/>
              </a:rPr>
              <a:t>"</a:t>
            </a:r>
            <a:r>
              <a:rPr lang="en-US" altLang="zh-CN" sz="1400" dirty="0" err="1">
                <a:solidFill>
                  <a:srgbClr val="A31515"/>
                </a:solidFill>
                <a:latin typeface="IBMPlexMono,  Courier New"/>
              </a:rPr>
              <a:t>type"</a:t>
            </a:r>
            <a:r>
              <a:rPr lang="en-US" altLang="zh-CN" sz="1400" dirty="0" err="1">
                <a:solidFill>
                  <a:srgbClr val="000000"/>
                </a:solidFill>
                <a:latin typeface="IBMPlexMono,  Courier New"/>
              </a:rPr>
              <a:t>:</a:t>
            </a:r>
            <a:r>
              <a:rPr lang="en-US" altLang="zh-CN" sz="1400" dirty="0" err="1">
                <a:solidFill>
                  <a:srgbClr val="0451A5"/>
                </a:solidFill>
                <a:latin typeface="IBMPlexMono,  Courier New"/>
              </a:rPr>
              <a:t>"text</a:t>
            </a:r>
            <a:r>
              <a:rPr lang="en-US" altLang="zh-CN" sz="1400" dirty="0" smtClean="0">
                <a:solidFill>
                  <a:srgbClr val="0451A5"/>
                </a:solidFill>
                <a:latin typeface="IBMPlexMono,  Courier New"/>
              </a:rPr>
              <a:t>"</a:t>
            </a:r>
            <a:r>
              <a:rPr lang="en-US" altLang="zh-CN" sz="1400" dirty="0" smtClean="0">
                <a:solidFill>
                  <a:srgbClr val="000000"/>
                </a:solidFill>
                <a:latin typeface="IBMPlexMono,  Courier New"/>
              </a:rPr>
              <a:t>,</a:t>
            </a:r>
            <a:r>
              <a:rPr lang="en-US" altLang="zh-CN" sz="1400" dirty="0">
                <a:solidFill>
                  <a:srgbClr val="000000"/>
                </a:solidFill>
                <a:latin typeface="IBMPlexMono,  Courier New"/>
              </a:rPr>
              <a:t>                </a:t>
            </a:r>
            <a:r>
              <a:rPr lang="en-US" altLang="zh-CN" sz="1400" dirty="0">
                <a:solidFill>
                  <a:srgbClr val="A31515"/>
                </a:solidFill>
                <a:latin typeface="IBMPlexMono,  Courier New"/>
              </a:rPr>
              <a:t>"analyzer"</a:t>
            </a:r>
            <a:r>
              <a:rPr lang="en-US" altLang="zh-CN" sz="1400" dirty="0">
                <a:solidFill>
                  <a:srgbClr val="000000"/>
                </a:solidFill>
                <a:latin typeface="IBMPlexMono,  Courier New"/>
              </a:rPr>
              <a:t>:</a:t>
            </a:r>
            <a:r>
              <a:rPr lang="en-US" altLang="zh-CN" sz="1400" dirty="0">
                <a:solidFill>
                  <a:srgbClr val="0451A5"/>
                </a:solidFill>
                <a:latin typeface="IBMPlexMono,  Courier New"/>
              </a:rPr>
              <a:t>"</a:t>
            </a:r>
            <a:r>
              <a:rPr lang="en-US" altLang="zh-CN" sz="1400" dirty="0" err="1">
                <a:solidFill>
                  <a:srgbClr val="0451A5"/>
                </a:solidFill>
                <a:latin typeface="IBMPlexMono,  Courier New"/>
              </a:rPr>
              <a:t>ik_max_word</a:t>
            </a:r>
            <a:r>
              <a:rPr lang="en-US" altLang="zh-CN" sz="1400" dirty="0" smtClean="0">
                <a:solidFill>
                  <a:srgbClr val="0451A5"/>
                </a:solidFill>
                <a:latin typeface="IBMPlexMono,  Courier New"/>
              </a:rPr>
              <a:t>"</a:t>
            </a:r>
            <a:r>
              <a:rPr lang="en-US" altLang="zh-CN" sz="1400" dirty="0" smtClean="0">
                <a:solidFill>
                  <a:srgbClr val="000000"/>
                </a:solidFill>
                <a:latin typeface="IBMPlexMono,  Courier New"/>
              </a:rPr>
              <a:t>,</a:t>
            </a:r>
            <a:r>
              <a:rPr lang="en-US" altLang="zh-CN" sz="1400" dirty="0">
                <a:solidFill>
                  <a:srgbClr val="000000"/>
                </a:solidFill>
                <a:latin typeface="IBMPlexMono,  Courier New"/>
              </a:rPr>
              <a:t>                </a:t>
            </a:r>
            <a:r>
              <a:rPr lang="en-US" altLang="zh-CN" sz="1400" dirty="0">
                <a:solidFill>
                  <a:srgbClr val="A31515"/>
                </a:solidFill>
                <a:latin typeface="IBMPlexMono,  Courier New"/>
              </a:rPr>
              <a:t>"</a:t>
            </a:r>
            <a:r>
              <a:rPr lang="en-US" altLang="zh-CN" sz="1400" dirty="0" err="1">
                <a:solidFill>
                  <a:srgbClr val="A31515"/>
                </a:solidFill>
                <a:latin typeface="IBMPlexMono,  Courier New"/>
              </a:rPr>
              <a:t>copy_to"</a:t>
            </a:r>
            <a:r>
              <a:rPr lang="en-US" altLang="zh-CN" sz="1400" dirty="0" err="1">
                <a:solidFill>
                  <a:srgbClr val="000000"/>
                </a:solidFill>
                <a:latin typeface="IBMPlexMono,  Courier New"/>
              </a:rPr>
              <a:t>:</a:t>
            </a:r>
            <a:r>
              <a:rPr lang="en-US" altLang="zh-CN" sz="1400" dirty="0" err="1">
                <a:solidFill>
                  <a:srgbClr val="0451A5"/>
                </a:solidFill>
                <a:latin typeface="IBMPlexMono,  Courier New"/>
              </a:rPr>
              <a:t>"all</a:t>
            </a:r>
            <a:r>
              <a:rPr lang="en-US" altLang="zh-CN" sz="1400" dirty="0">
                <a:solidFill>
                  <a:srgbClr val="0451A5"/>
                </a:solidFill>
                <a:latin typeface="IBMPlexMono,  Courier New"/>
              </a:rPr>
              <a:t>"</a:t>
            </a:r>
            <a:endParaRPr lang="en-US" altLang="zh-CN" sz="1400" dirty="0">
              <a:solidFill>
                <a:srgbClr val="000000"/>
              </a:solidFill>
              <a:latin typeface="IBMPlexMono,  Courier New"/>
            </a:endParaRPr>
          </a:p>
          <a:p>
            <a:r>
              <a:rPr lang="en-US" altLang="zh-CN" sz="1400" dirty="0">
                <a:solidFill>
                  <a:srgbClr val="000000"/>
                </a:solidFill>
                <a:latin typeface="IBMPlexMono,  Courier New"/>
              </a:rPr>
              <a:t>            },</a:t>
            </a:r>
          </a:p>
          <a:p>
            <a:r>
              <a:rPr lang="en-US" altLang="zh-CN" sz="1400" dirty="0">
                <a:solidFill>
                  <a:srgbClr val="000000"/>
                </a:solidFill>
                <a:latin typeface="IBMPlexMono,  Courier New"/>
              </a:rPr>
              <a:t>            </a:t>
            </a:r>
            <a:r>
              <a:rPr lang="en-US" altLang="zh-CN" sz="1400" dirty="0">
                <a:solidFill>
                  <a:srgbClr val="A31515"/>
                </a:solidFill>
                <a:latin typeface="IBMPlexMono,  Courier New"/>
              </a:rPr>
              <a:t>"type"</a:t>
            </a:r>
            <a:r>
              <a:rPr lang="en-US" altLang="zh-CN" sz="1400" dirty="0">
                <a:solidFill>
                  <a:srgbClr val="000000"/>
                </a:solidFill>
                <a:latin typeface="IBMPlexMono,  Courier New"/>
              </a:rPr>
              <a:t>:{</a:t>
            </a:r>
          </a:p>
          <a:p>
            <a:r>
              <a:rPr lang="en-US" altLang="zh-CN" sz="1400" dirty="0">
                <a:solidFill>
                  <a:srgbClr val="000000"/>
                </a:solidFill>
                <a:latin typeface="IBMPlexMono,  Courier New"/>
              </a:rPr>
              <a:t>                </a:t>
            </a:r>
            <a:r>
              <a:rPr lang="en-US" altLang="zh-CN" sz="1400" dirty="0">
                <a:solidFill>
                  <a:srgbClr val="A31515"/>
                </a:solidFill>
                <a:latin typeface="IBMPlexMono,  Courier New"/>
              </a:rPr>
              <a:t>"</a:t>
            </a:r>
            <a:r>
              <a:rPr lang="en-US" altLang="zh-CN" sz="1400" dirty="0" err="1">
                <a:solidFill>
                  <a:srgbClr val="A31515"/>
                </a:solidFill>
                <a:latin typeface="IBMPlexMono,  Courier New"/>
              </a:rPr>
              <a:t>type"</a:t>
            </a:r>
            <a:r>
              <a:rPr lang="en-US" altLang="zh-CN" sz="1400" dirty="0" err="1">
                <a:solidFill>
                  <a:srgbClr val="000000"/>
                </a:solidFill>
                <a:latin typeface="IBMPlexMono,  Courier New"/>
              </a:rPr>
              <a:t>:</a:t>
            </a:r>
            <a:r>
              <a:rPr lang="en-US" altLang="zh-CN" sz="1400" dirty="0" err="1">
                <a:solidFill>
                  <a:srgbClr val="0451A5"/>
                </a:solidFill>
                <a:latin typeface="IBMPlexMono,  Courier New"/>
              </a:rPr>
              <a:t>"keyword</a:t>
            </a:r>
            <a:r>
              <a:rPr lang="en-US" altLang="zh-CN" sz="1400" dirty="0">
                <a:solidFill>
                  <a:srgbClr val="0451A5"/>
                </a:solidFill>
                <a:latin typeface="IBMPlexMono,  Courier New"/>
              </a:rPr>
              <a:t>"</a:t>
            </a:r>
            <a:endParaRPr lang="en-US" altLang="zh-CN" sz="1400" dirty="0">
              <a:solidFill>
                <a:srgbClr val="000000"/>
              </a:solidFill>
              <a:latin typeface="IBMPlexMono,  Courier New"/>
            </a:endParaRPr>
          </a:p>
          <a:p>
            <a:r>
              <a:rPr lang="en-US" altLang="zh-CN" sz="1400" dirty="0">
                <a:solidFill>
                  <a:srgbClr val="000000"/>
                </a:solidFill>
                <a:latin typeface="IBMPlexMono,  Courier New"/>
              </a:rPr>
              <a:t>            },</a:t>
            </a:r>
          </a:p>
          <a:p>
            <a:r>
              <a:rPr lang="en-US" altLang="zh-CN" sz="1400" dirty="0">
                <a:solidFill>
                  <a:srgbClr val="000000"/>
                </a:solidFill>
                <a:latin typeface="IBMPlexMono,  Courier New"/>
              </a:rPr>
              <a:t>            </a:t>
            </a:r>
            <a:r>
              <a:rPr lang="en-US" altLang="zh-CN" sz="1400" dirty="0">
                <a:solidFill>
                  <a:srgbClr val="A31515"/>
                </a:solidFill>
                <a:latin typeface="IBMPlexMono,  Courier New"/>
              </a:rPr>
              <a:t>"description"</a:t>
            </a:r>
            <a:r>
              <a:rPr lang="en-US" altLang="zh-CN" sz="1400" dirty="0">
                <a:solidFill>
                  <a:srgbClr val="000000"/>
                </a:solidFill>
                <a:latin typeface="IBMPlexMono,  Courier New"/>
              </a:rPr>
              <a:t>:{</a:t>
            </a:r>
          </a:p>
          <a:p>
            <a:r>
              <a:rPr lang="en-US" altLang="zh-CN" sz="1400" dirty="0">
                <a:solidFill>
                  <a:srgbClr val="000000"/>
                </a:solidFill>
                <a:latin typeface="IBMPlexMono,  Courier New"/>
              </a:rPr>
              <a:t>                </a:t>
            </a:r>
            <a:r>
              <a:rPr lang="en-US" altLang="zh-CN" sz="1400" dirty="0">
                <a:solidFill>
                  <a:srgbClr val="A31515"/>
                </a:solidFill>
                <a:latin typeface="IBMPlexMono,  Courier New"/>
              </a:rPr>
              <a:t>"</a:t>
            </a:r>
            <a:r>
              <a:rPr lang="en-US" altLang="zh-CN" sz="1400" dirty="0" err="1">
                <a:solidFill>
                  <a:srgbClr val="A31515"/>
                </a:solidFill>
                <a:latin typeface="IBMPlexMono,  Courier New"/>
              </a:rPr>
              <a:t>type"</a:t>
            </a:r>
            <a:r>
              <a:rPr lang="en-US" altLang="zh-CN" sz="1400" dirty="0" err="1">
                <a:solidFill>
                  <a:srgbClr val="000000"/>
                </a:solidFill>
                <a:latin typeface="IBMPlexMono,  Courier New"/>
              </a:rPr>
              <a:t>:</a:t>
            </a:r>
            <a:r>
              <a:rPr lang="en-US" altLang="zh-CN" sz="1400" dirty="0" err="1">
                <a:solidFill>
                  <a:srgbClr val="0451A5"/>
                </a:solidFill>
                <a:latin typeface="IBMPlexMono,  Courier New"/>
              </a:rPr>
              <a:t>"text</a:t>
            </a:r>
            <a:r>
              <a:rPr lang="en-US" altLang="zh-CN" sz="1400" dirty="0" smtClean="0">
                <a:solidFill>
                  <a:srgbClr val="0451A5"/>
                </a:solidFill>
                <a:latin typeface="IBMPlexMono,  Courier New"/>
              </a:rPr>
              <a:t>"</a:t>
            </a:r>
            <a:r>
              <a:rPr lang="en-US" altLang="zh-CN" sz="1400" dirty="0" smtClean="0">
                <a:solidFill>
                  <a:srgbClr val="000000"/>
                </a:solidFill>
                <a:latin typeface="IBMPlexMono,  Courier New"/>
              </a:rPr>
              <a:t>,	</a:t>
            </a:r>
            <a:r>
              <a:rPr lang="en-US" altLang="zh-CN" sz="1400" dirty="0">
                <a:solidFill>
                  <a:srgbClr val="000000"/>
                </a:solidFill>
                <a:latin typeface="IBMPlexMono,  Courier New"/>
              </a:rPr>
              <a:t>                </a:t>
            </a:r>
            <a:r>
              <a:rPr lang="en-US" altLang="zh-CN" sz="1400" dirty="0">
                <a:solidFill>
                  <a:srgbClr val="A31515"/>
                </a:solidFill>
                <a:latin typeface="IBMPlexMono,  Courier New"/>
              </a:rPr>
              <a:t>"analyzer"</a:t>
            </a:r>
            <a:r>
              <a:rPr lang="en-US" altLang="zh-CN" sz="1400" dirty="0">
                <a:solidFill>
                  <a:srgbClr val="000000"/>
                </a:solidFill>
                <a:latin typeface="IBMPlexMono,  Courier New"/>
              </a:rPr>
              <a:t>:</a:t>
            </a:r>
            <a:r>
              <a:rPr lang="en-US" altLang="zh-CN" sz="1400" dirty="0">
                <a:solidFill>
                  <a:srgbClr val="0451A5"/>
                </a:solidFill>
                <a:latin typeface="IBMPlexMono,  Courier New"/>
              </a:rPr>
              <a:t>"</a:t>
            </a:r>
            <a:r>
              <a:rPr lang="en-US" altLang="zh-CN" sz="1400" dirty="0" err="1">
                <a:solidFill>
                  <a:srgbClr val="0451A5"/>
                </a:solidFill>
                <a:latin typeface="IBMPlexMono,  Courier New"/>
              </a:rPr>
              <a:t>ik_max_word</a:t>
            </a:r>
            <a:r>
              <a:rPr lang="en-US" altLang="zh-CN" sz="1400" dirty="0" smtClean="0">
                <a:solidFill>
                  <a:srgbClr val="0451A5"/>
                </a:solidFill>
                <a:latin typeface="IBMPlexMono,  Courier New"/>
              </a:rPr>
              <a:t>"</a:t>
            </a:r>
            <a:r>
              <a:rPr lang="en-US" altLang="zh-CN" sz="1400" dirty="0" smtClean="0">
                <a:solidFill>
                  <a:srgbClr val="000000"/>
                </a:solidFill>
                <a:latin typeface="IBMPlexMono,  Courier New"/>
              </a:rPr>
              <a:t>,</a:t>
            </a:r>
            <a:r>
              <a:rPr lang="en-US" altLang="zh-CN" sz="1400" dirty="0">
                <a:solidFill>
                  <a:srgbClr val="000000"/>
                </a:solidFill>
                <a:latin typeface="IBMPlexMono,  Courier New"/>
              </a:rPr>
              <a:t>                </a:t>
            </a:r>
            <a:r>
              <a:rPr lang="en-US" altLang="zh-CN" sz="1400" dirty="0">
                <a:solidFill>
                  <a:srgbClr val="A31515"/>
                </a:solidFill>
                <a:latin typeface="IBMPlexMono,  Courier New"/>
              </a:rPr>
              <a:t>"</a:t>
            </a:r>
            <a:r>
              <a:rPr lang="en-US" altLang="zh-CN" sz="1400" dirty="0" err="1">
                <a:solidFill>
                  <a:srgbClr val="A31515"/>
                </a:solidFill>
                <a:latin typeface="IBMPlexMono,  Courier New"/>
              </a:rPr>
              <a:t>copy_to"</a:t>
            </a:r>
            <a:r>
              <a:rPr lang="en-US" altLang="zh-CN" sz="1400" dirty="0" err="1">
                <a:solidFill>
                  <a:srgbClr val="000000"/>
                </a:solidFill>
                <a:latin typeface="IBMPlexMono,  Courier New"/>
              </a:rPr>
              <a:t>:</a:t>
            </a:r>
            <a:r>
              <a:rPr lang="en-US" altLang="zh-CN" sz="1400" dirty="0" err="1">
                <a:solidFill>
                  <a:srgbClr val="0451A5"/>
                </a:solidFill>
                <a:latin typeface="IBMPlexMono,  Courier New"/>
              </a:rPr>
              <a:t>"all</a:t>
            </a:r>
            <a:r>
              <a:rPr lang="en-US" altLang="zh-CN" sz="1400" dirty="0">
                <a:solidFill>
                  <a:srgbClr val="0451A5"/>
                </a:solidFill>
                <a:latin typeface="IBMPlexMono,  Courier New"/>
              </a:rPr>
              <a:t>"</a:t>
            </a:r>
            <a:endParaRPr lang="en-US" altLang="zh-CN" sz="1400" dirty="0">
              <a:solidFill>
                <a:srgbClr val="000000"/>
              </a:solidFill>
              <a:latin typeface="IBMPlexMono,  Courier New"/>
            </a:endParaRPr>
          </a:p>
          <a:p>
            <a:r>
              <a:rPr lang="en-US" altLang="zh-CN" sz="1400" dirty="0">
                <a:solidFill>
                  <a:srgbClr val="000000"/>
                </a:solidFill>
                <a:latin typeface="IBMPlexMono,  Courier New"/>
              </a:rPr>
              <a:t>            },</a:t>
            </a:r>
          </a:p>
          <a:p>
            <a:r>
              <a:rPr lang="en-US" altLang="zh-CN" sz="1400" dirty="0">
                <a:solidFill>
                  <a:srgbClr val="000000"/>
                </a:solidFill>
                <a:latin typeface="IBMPlexMono,  Courier New"/>
              </a:rPr>
              <a:t>            </a:t>
            </a:r>
            <a:r>
              <a:rPr lang="en-US" altLang="zh-CN" sz="1400" dirty="0">
                <a:solidFill>
                  <a:srgbClr val="A31515"/>
                </a:solidFill>
                <a:latin typeface="IBMPlexMono,  Courier New"/>
              </a:rPr>
              <a:t>"all"</a:t>
            </a:r>
            <a:r>
              <a:rPr lang="en-US" altLang="zh-CN" sz="1400" dirty="0">
                <a:solidFill>
                  <a:srgbClr val="000000"/>
                </a:solidFill>
                <a:latin typeface="IBMPlexMono,  Courier New"/>
              </a:rPr>
              <a:t>:{</a:t>
            </a:r>
          </a:p>
          <a:p>
            <a:r>
              <a:rPr lang="en-US" altLang="zh-CN" sz="1400" dirty="0">
                <a:solidFill>
                  <a:srgbClr val="000000"/>
                </a:solidFill>
                <a:latin typeface="IBMPlexMono,  Courier New"/>
              </a:rPr>
              <a:t>                </a:t>
            </a:r>
            <a:r>
              <a:rPr lang="en-US" altLang="zh-CN" sz="1400" dirty="0">
                <a:solidFill>
                  <a:srgbClr val="A31515"/>
                </a:solidFill>
                <a:latin typeface="IBMPlexMono,  Courier New"/>
              </a:rPr>
              <a:t>"</a:t>
            </a:r>
            <a:r>
              <a:rPr lang="en-US" altLang="zh-CN" sz="1400" dirty="0" err="1">
                <a:solidFill>
                  <a:srgbClr val="A31515"/>
                </a:solidFill>
                <a:latin typeface="IBMPlexMono,  Courier New"/>
              </a:rPr>
              <a:t>type"</a:t>
            </a:r>
            <a:r>
              <a:rPr lang="en-US" altLang="zh-CN" sz="1400" dirty="0" err="1">
                <a:solidFill>
                  <a:srgbClr val="000000"/>
                </a:solidFill>
                <a:latin typeface="IBMPlexMono,  Courier New"/>
              </a:rPr>
              <a:t>:</a:t>
            </a:r>
            <a:r>
              <a:rPr lang="en-US" altLang="zh-CN" sz="1400" dirty="0" err="1">
                <a:solidFill>
                  <a:srgbClr val="0451A5"/>
                </a:solidFill>
                <a:latin typeface="IBMPlexMono,  Courier New"/>
              </a:rPr>
              <a:t>"text</a:t>
            </a:r>
            <a:r>
              <a:rPr lang="en-US" altLang="zh-CN" sz="1400" dirty="0" smtClean="0">
                <a:solidFill>
                  <a:srgbClr val="0451A5"/>
                </a:solidFill>
                <a:latin typeface="IBMPlexMono,  Courier New"/>
              </a:rPr>
              <a:t>"</a:t>
            </a:r>
            <a:r>
              <a:rPr lang="en-US" altLang="zh-CN" sz="1400" dirty="0" smtClean="0">
                <a:solidFill>
                  <a:srgbClr val="000000"/>
                </a:solidFill>
                <a:latin typeface="IBMPlexMono,  Courier New"/>
              </a:rPr>
              <a:t>,	</a:t>
            </a:r>
            <a:r>
              <a:rPr lang="en-US" altLang="zh-CN" sz="1400" dirty="0">
                <a:solidFill>
                  <a:srgbClr val="000000"/>
                </a:solidFill>
                <a:latin typeface="IBMPlexMono,  Courier New"/>
              </a:rPr>
              <a:t>                </a:t>
            </a:r>
            <a:r>
              <a:rPr lang="en-US" altLang="zh-CN" sz="1400" dirty="0">
                <a:solidFill>
                  <a:srgbClr val="A31515"/>
                </a:solidFill>
                <a:latin typeface="IBMPlexMono,  Courier New"/>
              </a:rPr>
              <a:t>"analyzer"</a:t>
            </a:r>
            <a:r>
              <a:rPr lang="en-US" altLang="zh-CN" sz="1400" dirty="0">
                <a:solidFill>
                  <a:srgbClr val="000000"/>
                </a:solidFill>
                <a:latin typeface="IBMPlexMono,  Courier New"/>
              </a:rPr>
              <a:t>:</a:t>
            </a:r>
            <a:r>
              <a:rPr lang="en-US" altLang="zh-CN" sz="1400" dirty="0">
                <a:solidFill>
                  <a:srgbClr val="0451A5"/>
                </a:solidFill>
                <a:latin typeface="IBMPlexMono,  Courier New"/>
              </a:rPr>
              <a:t>"</a:t>
            </a:r>
            <a:r>
              <a:rPr lang="en-US" altLang="zh-CN" sz="1400" dirty="0" err="1">
                <a:solidFill>
                  <a:srgbClr val="0451A5"/>
                </a:solidFill>
                <a:latin typeface="IBMPlexMono,  Courier New"/>
              </a:rPr>
              <a:t>ik_max_word</a:t>
            </a:r>
            <a:r>
              <a:rPr lang="en-US" altLang="zh-CN" sz="1400" dirty="0">
                <a:solidFill>
                  <a:srgbClr val="0451A5"/>
                </a:solidFill>
                <a:latin typeface="IBMPlexMono,  Courier New"/>
              </a:rPr>
              <a:t>"</a:t>
            </a:r>
            <a:endParaRPr lang="en-US" altLang="zh-CN" sz="1400" dirty="0">
              <a:solidFill>
                <a:srgbClr val="000000"/>
              </a:solidFill>
              <a:latin typeface="IBMPlexMono,  Courier New"/>
            </a:endParaRPr>
          </a:p>
          <a:p>
            <a:r>
              <a:rPr lang="en-US" altLang="zh-CN" sz="1400" dirty="0">
                <a:solidFill>
                  <a:srgbClr val="000000"/>
                </a:solidFill>
                <a:latin typeface="IBMPlexMono,  Courier New"/>
              </a:rPr>
              <a:t>            }</a:t>
            </a:r>
          </a:p>
          <a:p>
            <a:r>
              <a:rPr lang="en-US" altLang="zh-CN" sz="1400" dirty="0">
                <a:solidFill>
                  <a:srgbClr val="000000"/>
                </a:solidFill>
                <a:latin typeface="IBMPlexMono,  Courier New"/>
              </a:rPr>
              <a:t>        }</a:t>
            </a:r>
          </a:p>
          <a:p>
            <a:r>
              <a:rPr lang="en-US" altLang="zh-CN" sz="1400" dirty="0">
                <a:solidFill>
                  <a:srgbClr val="000000"/>
                </a:solidFill>
                <a:latin typeface="IBMPlexMono,  Courier New"/>
              </a:rPr>
              <a:t>    }</a:t>
            </a:r>
          </a:p>
          <a:p>
            <a:r>
              <a:rPr lang="en-US" altLang="zh-CN" sz="1400" dirty="0">
                <a:solidFill>
                  <a:srgbClr val="000000"/>
                </a:solidFill>
                <a:latin typeface="IBMPlexMono,  Courier New"/>
              </a:rPr>
              <a:t>}</a:t>
            </a:r>
          </a:p>
        </p:txBody>
      </p:sp>
    </p:spTree>
    <p:extLst>
      <p:ext uri="{BB962C8B-B14F-4D97-AF65-F5344CB8AC3E}">
        <p14:creationId xmlns:p14="http://schemas.microsoft.com/office/powerpoint/2010/main" val="450334673"/>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4A7A685B-F94D-194F-BA07-9413F6ABF747}"/>
              </a:ext>
            </a:extLst>
          </p:cNvPr>
          <p:cNvSpPr>
            <a:spLocks noGrp="1"/>
          </p:cNvSpPr>
          <p:nvPr>
            <p:ph type="body" sz="quarter" idx="10"/>
          </p:nvPr>
        </p:nvSpPr>
        <p:spPr>
          <a:xfrm>
            <a:off x="5126583" y="1463040"/>
            <a:ext cx="6573803" cy="4511040"/>
          </a:xfrm>
        </p:spPr>
        <p:txBody>
          <a:bodyPr/>
          <a:lstStyle/>
          <a:p>
            <a:r>
              <a:rPr lang="zh-CN" altLang="en-US" sz="1600" dirty="0" smtClean="0">
                <a:solidFill>
                  <a:srgbClr val="080808"/>
                </a:solidFill>
                <a:latin typeface="Consolas" panose="020B0609020204030204" pitchFamily="49" charset="0"/>
              </a:rPr>
              <a:t>索引操作</a:t>
            </a:r>
            <a:endParaRPr lang="en-US" altLang="zh-CN" sz="1600" dirty="0" smtClean="0">
              <a:solidFill>
                <a:srgbClr val="080808"/>
              </a:solidFill>
              <a:latin typeface="Consolas" panose="020B0609020204030204" pitchFamily="49" charset="0"/>
            </a:endParaRPr>
          </a:p>
          <a:p>
            <a:r>
              <a:rPr lang="en-US" altLang="zh-CN" sz="1600" dirty="0" smtClean="0">
                <a:solidFill>
                  <a:srgbClr val="080808"/>
                </a:solidFill>
                <a:latin typeface="Consolas" panose="020B0609020204030204" pitchFamily="49" charset="0"/>
              </a:rPr>
              <a:t>IK</a:t>
            </a:r>
            <a:r>
              <a:rPr lang="zh-CN" altLang="en-US" sz="1600" dirty="0" smtClean="0">
                <a:solidFill>
                  <a:srgbClr val="080808"/>
                </a:solidFill>
                <a:latin typeface="Consolas" panose="020B0609020204030204" pitchFamily="49" charset="0"/>
              </a:rPr>
              <a:t>分词器安装</a:t>
            </a:r>
            <a:endParaRPr lang="en-US" altLang="zh-CN" sz="1600" dirty="0" smtClean="0">
              <a:solidFill>
                <a:srgbClr val="080808"/>
              </a:solidFill>
              <a:latin typeface="Consolas" panose="020B0609020204030204" pitchFamily="49" charset="0"/>
            </a:endParaRPr>
          </a:p>
          <a:p>
            <a:r>
              <a:rPr lang="zh-CN" altLang="en-US" sz="1600" b="0" dirty="0" smtClean="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rPr>
              <a:t>设置索引创建规则（应用）</a:t>
            </a:r>
            <a:endParaRPr lang="en-US" altLang="zh-CN" sz="1600" b="0" dirty="0">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endParaRPr>
          </a:p>
        </p:txBody>
      </p:sp>
    </p:spTree>
    <p:extLst>
      <p:ext uri="{BB962C8B-B14F-4D97-AF65-F5344CB8AC3E}">
        <p14:creationId xmlns:p14="http://schemas.microsoft.com/office/powerpoint/2010/main" val="3907533745"/>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en-US" altLang="zh-CN" dirty="0" err="1"/>
              <a:t>ElasticSearch</a:t>
            </a:r>
            <a:r>
              <a:rPr lang="zh-CN" altLang="en-US" dirty="0"/>
              <a:t>（</a:t>
            </a:r>
            <a:r>
              <a:rPr lang="en-US" altLang="zh-CN" dirty="0"/>
              <a:t>ES</a:t>
            </a:r>
            <a:r>
              <a:rPr lang="zh-CN" altLang="en-US" dirty="0"/>
              <a:t>）</a:t>
            </a:r>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smtClean="0"/>
              <a:t>创建文档</a:t>
            </a:r>
            <a:endParaRPr lang="en-US" altLang="zh-CN" dirty="0" smtClean="0"/>
          </a:p>
          <a:p>
            <a:pPr>
              <a:buFont typeface="Wingdings" panose="05000000000000000000" pitchFamily="2" charset="2"/>
              <a:buChar char="l"/>
            </a:pPr>
            <a:endParaRPr lang="en-US" altLang="zh-CN" dirty="0" smtClean="0"/>
          </a:p>
          <a:p>
            <a:pPr>
              <a:buFont typeface="Wingdings" panose="05000000000000000000" pitchFamily="2" charset="2"/>
              <a:buChar char="l"/>
            </a:pPr>
            <a:endParaRPr lang="en-US" altLang="zh-CN" dirty="0">
              <a:solidFill>
                <a:schemeClr val="tx1">
                  <a:lumMod val="85000"/>
                  <a:lumOff val="15000"/>
                </a:schemeClr>
              </a:solidFill>
            </a:endParaRPr>
          </a:p>
        </p:txBody>
      </p:sp>
      <p:sp>
        <p:nvSpPr>
          <p:cNvPr id="7" name="TextBox 3">
            <a:extLst>
              <a:ext uri="{FF2B5EF4-FFF2-40B4-BE49-F238E27FC236}">
                <a16:creationId xmlns:a16="http://schemas.microsoft.com/office/drawing/2014/main" id="{0C998B78-AB18-3C47-A1C7-25AE9A3A40B0}"/>
              </a:ext>
            </a:extLst>
          </p:cNvPr>
          <p:cNvSpPr txBox="1"/>
          <p:nvPr/>
        </p:nvSpPr>
        <p:spPr>
          <a:xfrm>
            <a:off x="1159842" y="2149748"/>
            <a:ext cx="9860586" cy="1061829"/>
          </a:xfrm>
          <a:prstGeom prst="rect">
            <a:avLst/>
          </a:prstGeom>
          <a:solidFill>
            <a:srgbClr val="FFFFE4"/>
          </a:solidFill>
          <a:ln w="3175">
            <a:solidFill>
              <a:srgbClr val="919191"/>
            </a:solidFill>
          </a:ln>
        </p:spPr>
        <p:txBody>
          <a:bodyPr wrap="square">
            <a:spAutoFit/>
          </a:bodyPr>
          <a:lstStyle/>
          <a:p>
            <a:pPr>
              <a:lnSpc>
                <a:spcPct val="150000"/>
              </a:lnSpc>
            </a:pPr>
            <a:r>
              <a:rPr lang="en-US" altLang="zh-CN" sz="1400" dirty="0" smtClean="0">
                <a:latin typeface="Consolas" panose="020B0609020204030204" pitchFamily="49" charset="0"/>
              </a:rPr>
              <a:t>POST	http</a:t>
            </a:r>
            <a:r>
              <a:rPr lang="en-US" altLang="zh-CN" sz="1400" dirty="0">
                <a:latin typeface="Consolas" panose="020B0609020204030204" pitchFamily="49" charset="0"/>
              </a:rPr>
              <a:t>://</a:t>
            </a:r>
            <a:r>
              <a:rPr lang="en-US" altLang="zh-CN" sz="1400" dirty="0" smtClean="0">
                <a:latin typeface="Consolas" panose="020B0609020204030204" pitchFamily="49" charset="0"/>
              </a:rPr>
              <a:t>localhost:9200/books/_doc		</a:t>
            </a:r>
            <a:r>
              <a:rPr lang="en-US" altLang="zh-CN" sz="1400" dirty="0" smtClean="0">
                <a:solidFill>
                  <a:schemeClr val="bg1">
                    <a:lumMod val="65000"/>
                  </a:schemeClr>
                </a:solidFill>
                <a:latin typeface="IBMPlexMono,  Courier New"/>
              </a:rPr>
              <a:t>#</a:t>
            </a:r>
            <a:r>
              <a:rPr lang="zh-CN" altLang="en-US" sz="1400" dirty="0" smtClean="0">
                <a:solidFill>
                  <a:schemeClr val="bg1">
                    <a:lumMod val="65000"/>
                  </a:schemeClr>
                </a:solidFill>
                <a:latin typeface="IBMPlexMono,  Courier New"/>
              </a:rPr>
              <a:t>使用系统生成</a:t>
            </a:r>
            <a:r>
              <a:rPr lang="en-US" altLang="zh-CN" sz="1400" dirty="0" smtClean="0">
                <a:solidFill>
                  <a:schemeClr val="bg1">
                    <a:lumMod val="65000"/>
                  </a:schemeClr>
                </a:solidFill>
                <a:latin typeface="IBMPlexMono,  Courier New"/>
              </a:rPr>
              <a:t>id</a:t>
            </a:r>
            <a:endParaRPr lang="en-US" altLang="zh-CN" sz="1400" dirty="0" smtClean="0">
              <a:latin typeface="Consolas" panose="020B0609020204030204" pitchFamily="49" charset="0"/>
            </a:endParaRPr>
          </a:p>
          <a:p>
            <a:pPr>
              <a:lnSpc>
                <a:spcPct val="150000"/>
              </a:lnSpc>
            </a:pPr>
            <a:r>
              <a:rPr lang="en-US" altLang="zh-CN" sz="1400" dirty="0" smtClean="0">
                <a:latin typeface="Consolas" panose="020B0609020204030204" pitchFamily="49" charset="0"/>
              </a:rPr>
              <a:t>POST</a:t>
            </a:r>
            <a:r>
              <a:rPr lang="en-US" altLang="zh-CN" sz="1400" dirty="0">
                <a:latin typeface="Consolas" panose="020B0609020204030204" pitchFamily="49" charset="0"/>
              </a:rPr>
              <a:t>	http://localhost:9200/books</a:t>
            </a:r>
            <a:r>
              <a:rPr lang="en-US" altLang="zh-CN" sz="1400" dirty="0" smtClean="0">
                <a:latin typeface="Consolas" panose="020B0609020204030204" pitchFamily="49" charset="0"/>
              </a:rPr>
              <a:t>/_</a:t>
            </a:r>
            <a:r>
              <a:rPr lang="en-US" altLang="zh-CN" sz="1400" dirty="0">
                <a:latin typeface="Consolas" panose="020B0609020204030204" pitchFamily="49" charset="0"/>
              </a:rPr>
              <a:t>create</a:t>
            </a:r>
            <a:r>
              <a:rPr lang="en-US" altLang="zh-CN" sz="1400" dirty="0" smtClean="0">
                <a:solidFill>
                  <a:srgbClr val="000000"/>
                </a:solidFill>
                <a:latin typeface="Consolas" panose="020B0609020204030204" pitchFamily="49" charset="0"/>
              </a:rPr>
              <a:t>/1</a:t>
            </a:r>
            <a:r>
              <a:rPr lang="en-US" altLang="zh-CN" sz="1400" dirty="0">
                <a:solidFill>
                  <a:srgbClr val="000000"/>
                </a:solidFill>
                <a:latin typeface="Consolas" panose="020B0609020204030204" pitchFamily="49" charset="0"/>
              </a:rPr>
              <a:t>	</a:t>
            </a:r>
            <a:r>
              <a:rPr lang="en-US" altLang="zh-CN" sz="1400" dirty="0" smtClean="0">
                <a:solidFill>
                  <a:srgbClr val="000000"/>
                </a:solidFill>
                <a:latin typeface="Consolas" panose="020B0609020204030204" pitchFamily="49" charset="0"/>
              </a:rPr>
              <a:t>	</a:t>
            </a:r>
            <a:r>
              <a:rPr lang="en-US" altLang="zh-CN" sz="1400" dirty="0" smtClean="0">
                <a:solidFill>
                  <a:schemeClr val="bg1">
                    <a:lumMod val="65000"/>
                  </a:schemeClr>
                </a:solidFill>
                <a:latin typeface="IBMPlexMono,  Courier New"/>
              </a:rPr>
              <a:t>#</a:t>
            </a:r>
            <a:r>
              <a:rPr lang="zh-CN" altLang="en-US" sz="1400" dirty="0">
                <a:solidFill>
                  <a:schemeClr val="bg1">
                    <a:lumMod val="65000"/>
                  </a:schemeClr>
                </a:solidFill>
                <a:latin typeface="IBMPlexMono,  Courier New"/>
              </a:rPr>
              <a:t>使用指定</a:t>
            </a:r>
            <a:r>
              <a:rPr lang="en-US" altLang="zh-CN" sz="1400" dirty="0" smtClean="0">
                <a:solidFill>
                  <a:schemeClr val="bg1">
                    <a:lumMod val="65000"/>
                  </a:schemeClr>
                </a:solidFill>
                <a:latin typeface="IBMPlexMono,  Courier New"/>
              </a:rPr>
              <a:t>id</a:t>
            </a:r>
            <a:r>
              <a:rPr lang="zh-CN" altLang="en-US" sz="1400" dirty="0" smtClean="0">
                <a:solidFill>
                  <a:schemeClr val="bg1">
                    <a:lumMod val="65000"/>
                  </a:schemeClr>
                </a:solidFill>
                <a:latin typeface="IBMPlexMono,  Courier New"/>
              </a:rPr>
              <a:t>，</a:t>
            </a:r>
            <a:endParaRPr lang="en-US" altLang="zh-CN" sz="1400" dirty="0" smtClean="0">
              <a:solidFill>
                <a:schemeClr val="bg1">
                  <a:lumMod val="65000"/>
                </a:schemeClr>
              </a:solidFill>
              <a:latin typeface="IBMPlexMono,  Courier New"/>
            </a:endParaRPr>
          </a:p>
          <a:p>
            <a:pPr>
              <a:lnSpc>
                <a:spcPct val="150000"/>
              </a:lnSpc>
            </a:pPr>
            <a:r>
              <a:rPr lang="en-US" altLang="zh-CN" sz="1400" dirty="0">
                <a:latin typeface="Consolas" panose="020B0609020204030204" pitchFamily="49" charset="0"/>
              </a:rPr>
              <a:t>POST	http://localhost:9200/books/_doc</a:t>
            </a:r>
            <a:r>
              <a:rPr lang="en-US" altLang="zh-CN" sz="1400" dirty="0">
                <a:solidFill>
                  <a:srgbClr val="000000"/>
                </a:solidFill>
                <a:latin typeface="Consolas" panose="020B0609020204030204" pitchFamily="49" charset="0"/>
              </a:rPr>
              <a:t>/1		</a:t>
            </a:r>
            <a:r>
              <a:rPr lang="en-US" altLang="zh-CN" sz="1400" dirty="0">
                <a:solidFill>
                  <a:schemeClr val="bg1">
                    <a:lumMod val="65000"/>
                  </a:schemeClr>
                </a:solidFill>
                <a:latin typeface="IBMPlexMono,  Courier New"/>
              </a:rPr>
              <a:t>#</a:t>
            </a:r>
            <a:r>
              <a:rPr lang="zh-CN" altLang="en-US" sz="1400" dirty="0">
                <a:solidFill>
                  <a:schemeClr val="bg1">
                    <a:lumMod val="65000"/>
                  </a:schemeClr>
                </a:solidFill>
                <a:latin typeface="IBMPlexMono,  Courier New"/>
              </a:rPr>
              <a:t>使用指定</a:t>
            </a:r>
            <a:r>
              <a:rPr lang="en-US" altLang="zh-CN" sz="1400" dirty="0">
                <a:solidFill>
                  <a:schemeClr val="bg1">
                    <a:lumMod val="65000"/>
                  </a:schemeClr>
                </a:solidFill>
                <a:latin typeface="IBMPlexMono,  Courier New"/>
              </a:rPr>
              <a:t>id</a:t>
            </a:r>
            <a:r>
              <a:rPr lang="zh-CN" altLang="en-US" sz="1400" dirty="0" smtClean="0">
                <a:solidFill>
                  <a:schemeClr val="bg1">
                    <a:lumMod val="65000"/>
                  </a:schemeClr>
                </a:solidFill>
                <a:latin typeface="IBMPlexMono,  Courier New"/>
              </a:rPr>
              <a:t>，不存在创建，存在更新（版本递增）</a:t>
            </a:r>
            <a:endParaRPr lang="en-US" altLang="zh-CN" sz="1400" dirty="0">
              <a:solidFill>
                <a:schemeClr val="bg1">
                  <a:lumMod val="65000"/>
                </a:schemeClr>
              </a:solidFill>
              <a:latin typeface="IBMPlexMono,  Courier New"/>
            </a:endParaRPr>
          </a:p>
        </p:txBody>
      </p:sp>
      <p:sp>
        <p:nvSpPr>
          <p:cNvPr id="8" name="TextBox 3">
            <a:extLst>
              <a:ext uri="{FF2B5EF4-FFF2-40B4-BE49-F238E27FC236}">
                <a16:creationId xmlns:a16="http://schemas.microsoft.com/office/drawing/2014/main" id="{0C998B78-AB18-3C47-A1C7-25AE9A3A40B0}"/>
              </a:ext>
            </a:extLst>
          </p:cNvPr>
          <p:cNvSpPr txBox="1"/>
          <p:nvPr/>
        </p:nvSpPr>
        <p:spPr>
          <a:xfrm>
            <a:off x="1159842" y="3618632"/>
            <a:ext cx="9860586" cy="1169551"/>
          </a:xfrm>
          <a:prstGeom prst="rect">
            <a:avLst/>
          </a:prstGeom>
          <a:solidFill>
            <a:srgbClr val="FFFFE4"/>
          </a:solidFill>
          <a:ln w="3175">
            <a:solidFill>
              <a:srgbClr val="919191"/>
            </a:solidFill>
          </a:ln>
        </p:spPr>
        <p:txBody>
          <a:bodyPr wrap="square">
            <a:spAutoFit/>
          </a:bodyPr>
          <a:lstStyle/>
          <a:p>
            <a:r>
              <a:rPr lang="en-US" altLang="zh-CN" sz="1400" dirty="0" smtClean="0">
                <a:solidFill>
                  <a:srgbClr val="000000"/>
                </a:solidFill>
                <a:latin typeface="IBMPlexMono,  Courier New"/>
              </a:rPr>
              <a:t>{</a:t>
            </a:r>
            <a:endParaRPr lang="en-US" altLang="zh-CN" sz="1400" dirty="0" smtClean="0">
              <a:solidFill>
                <a:schemeClr val="bg1">
                  <a:lumMod val="65000"/>
                </a:schemeClr>
              </a:solidFill>
              <a:latin typeface="IBMPlexMono,  Courier New"/>
            </a:endParaRPr>
          </a:p>
          <a:p>
            <a:r>
              <a:rPr lang="en-US" altLang="zh-CN" sz="1400" dirty="0">
                <a:solidFill>
                  <a:srgbClr val="000000"/>
                </a:solidFill>
                <a:latin typeface="IBMPlexMono,  Courier New"/>
              </a:rPr>
              <a:t>    </a:t>
            </a:r>
            <a:r>
              <a:rPr lang="en-US" altLang="zh-CN" sz="1400" dirty="0">
                <a:solidFill>
                  <a:srgbClr val="A31515"/>
                </a:solidFill>
                <a:latin typeface="IBMPlexMono,  Courier New"/>
              </a:rPr>
              <a:t>"name"</a:t>
            </a:r>
            <a:r>
              <a:rPr lang="en-US" altLang="zh-CN" sz="1400" dirty="0">
                <a:solidFill>
                  <a:srgbClr val="000000"/>
                </a:solidFill>
                <a:latin typeface="IBMPlexMono,  Courier New"/>
              </a:rPr>
              <a:t>:</a:t>
            </a:r>
            <a:r>
              <a:rPr lang="en-US" altLang="zh-CN" sz="1400" dirty="0">
                <a:solidFill>
                  <a:srgbClr val="0451A5"/>
                </a:solidFill>
                <a:latin typeface="IBMPlexMono,  Courier New"/>
              </a:rPr>
              <a:t>"</a:t>
            </a:r>
            <a:r>
              <a:rPr lang="en-US" altLang="zh-CN" sz="1400" dirty="0" err="1">
                <a:solidFill>
                  <a:srgbClr val="0451A5"/>
                </a:solidFill>
                <a:latin typeface="IBMPlexMono,  Courier New"/>
              </a:rPr>
              <a:t>springboot</a:t>
            </a:r>
            <a:r>
              <a:rPr lang="en-US" altLang="zh-CN" sz="1400" dirty="0">
                <a:solidFill>
                  <a:srgbClr val="0451A5"/>
                </a:solidFill>
                <a:latin typeface="IBMPlexMono,  Courier New"/>
              </a:rPr>
              <a:t>"</a:t>
            </a:r>
            <a:r>
              <a:rPr lang="en-US" altLang="zh-CN" sz="1400" dirty="0">
                <a:solidFill>
                  <a:srgbClr val="000000"/>
                </a:solidFill>
                <a:latin typeface="IBMPlexMono,  Courier New"/>
              </a:rPr>
              <a:t>,</a:t>
            </a:r>
          </a:p>
          <a:p>
            <a:r>
              <a:rPr lang="en-US" altLang="zh-CN" sz="1400" dirty="0">
                <a:solidFill>
                  <a:srgbClr val="000000"/>
                </a:solidFill>
                <a:latin typeface="IBMPlexMono,  Courier New"/>
              </a:rPr>
              <a:t>    </a:t>
            </a:r>
            <a:r>
              <a:rPr lang="en-US" altLang="zh-CN" sz="1400" dirty="0">
                <a:solidFill>
                  <a:srgbClr val="A31515"/>
                </a:solidFill>
                <a:latin typeface="IBMPlexMono,  Courier New"/>
              </a:rPr>
              <a:t>"type"</a:t>
            </a:r>
            <a:r>
              <a:rPr lang="en-US" altLang="zh-CN" sz="1400" dirty="0">
                <a:solidFill>
                  <a:srgbClr val="000000"/>
                </a:solidFill>
                <a:latin typeface="IBMPlexMono,  Courier New"/>
              </a:rPr>
              <a:t>:</a:t>
            </a:r>
            <a:r>
              <a:rPr lang="en-US" altLang="zh-CN" sz="1400" dirty="0">
                <a:solidFill>
                  <a:srgbClr val="0451A5"/>
                </a:solidFill>
                <a:latin typeface="IBMPlexMono,  Courier New"/>
              </a:rPr>
              <a:t>"</a:t>
            </a:r>
            <a:r>
              <a:rPr lang="en-US" altLang="zh-CN" sz="1400" dirty="0" err="1">
                <a:solidFill>
                  <a:srgbClr val="0451A5"/>
                </a:solidFill>
                <a:latin typeface="IBMPlexMono,  Courier New"/>
              </a:rPr>
              <a:t>springboot</a:t>
            </a:r>
            <a:r>
              <a:rPr lang="en-US" altLang="zh-CN" sz="1400" dirty="0">
                <a:solidFill>
                  <a:srgbClr val="0451A5"/>
                </a:solidFill>
                <a:latin typeface="IBMPlexMono,  Courier New"/>
              </a:rPr>
              <a:t>"</a:t>
            </a:r>
            <a:r>
              <a:rPr lang="en-US" altLang="zh-CN" sz="1400" dirty="0">
                <a:solidFill>
                  <a:srgbClr val="000000"/>
                </a:solidFill>
                <a:latin typeface="IBMPlexMono,  Courier New"/>
              </a:rPr>
              <a:t>,</a:t>
            </a:r>
          </a:p>
          <a:p>
            <a:r>
              <a:rPr lang="en-US" altLang="zh-CN" sz="1400" dirty="0">
                <a:solidFill>
                  <a:srgbClr val="000000"/>
                </a:solidFill>
                <a:latin typeface="IBMPlexMono,  Courier New"/>
              </a:rPr>
              <a:t>    </a:t>
            </a:r>
            <a:r>
              <a:rPr lang="en-US" altLang="zh-CN" sz="1400" dirty="0">
                <a:solidFill>
                  <a:srgbClr val="A31515"/>
                </a:solidFill>
                <a:latin typeface="IBMPlexMono,  Courier New"/>
              </a:rPr>
              <a:t>"description"</a:t>
            </a:r>
            <a:r>
              <a:rPr lang="en-US" altLang="zh-CN" sz="1400" dirty="0">
                <a:solidFill>
                  <a:srgbClr val="000000"/>
                </a:solidFill>
                <a:latin typeface="IBMPlexMono,  Courier New"/>
              </a:rPr>
              <a:t>:</a:t>
            </a:r>
            <a:r>
              <a:rPr lang="en-US" altLang="zh-CN" sz="1400" dirty="0">
                <a:solidFill>
                  <a:srgbClr val="0451A5"/>
                </a:solidFill>
                <a:latin typeface="IBMPlexMono,  Courier New"/>
              </a:rPr>
              <a:t>"</a:t>
            </a:r>
            <a:r>
              <a:rPr lang="en-US" altLang="zh-CN" sz="1400" dirty="0" err="1">
                <a:solidFill>
                  <a:srgbClr val="0451A5"/>
                </a:solidFill>
                <a:latin typeface="IBMPlexMono,  Courier New"/>
              </a:rPr>
              <a:t>springboot</a:t>
            </a:r>
            <a:r>
              <a:rPr lang="en-US" altLang="zh-CN" sz="1400" dirty="0">
                <a:solidFill>
                  <a:srgbClr val="0451A5"/>
                </a:solidFill>
                <a:latin typeface="IBMPlexMono,  Courier New"/>
              </a:rPr>
              <a:t>"</a:t>
            </a:r>
            <a:endParaRPr lang="en-US" altLang="zh-CN" sz="1400" dirty="0">
              <a:solidFill>
                <a:srgbClr val="000000"/>
              </a:solidFill>
              <a:latin typeface="IBMPlexMono,  Courier New"/>
            </a:endParaRPr>
          </a:p>
          <a:p>
            <a:r>
              <a:rPr lang="en-US" altLang="zh-CN" sz="1400" dirty="0">
                <a:solidFill>
                  <a:srgbClr val="000000"/>
                </a:solidFill>
                <a:latin typeface="IBMPlexMono,  Courier New"/>
              </a:rPr>
              <a:t>}</a:t>
            </a:r>
          </a:p>
        </p:txBody>
      </p:sp>
    </p:spTree>
    <p:extLst>
      <p:ext uri="{BB962C8B-B14F-4D97-AF65-F5344CB8AC3E}">
        <p14:creationId xmlns:p14="http://schemas.microsoft.com/office/powerpoint/2010/main" val="3302984414"/>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en-US" altLang="zh-CN" dirty="0" err="1"/>
              <a:t>ElasticSearch</a:t>
            </a:r>
            <a:r>
              <a:rPr lang="zh-CN" altLang="en-US" dirty="0"/>
              <a:t>（</a:t>
            </a:r>
            <a:r>
              <a:rPr lang="en-US" altLang="zh-CN" dirty="0"/>
              <a:t>ES</a:t>
            </a:r>
            <a:r>
              <a:rPr lang="zh-CN" altLang="en-US" dirty="0"/>
              <a:t>）</a:t>
            </a:r>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smtClean="0"/>
              <a:t>查询文档</a:t>
            </a:r>
            <a:endParaRPr lang="en-US" altLang="zh-CN" dirty="0">
              <a:solidFill>
                <a:schemeClr val="tx1">
                  <a:lumMod val="85000"/>
                  <a:lumOff val="15000"/>
                </a:schemeClr>
              </a:solidFill>
            </a:endParaRPr>
          </a:p>
          <a:p>
            <a:pPr>
              <a:buFont typeface="Wingdings" panose="05000000000000000000" pitchFamily="2" charset="2"/>
              <a:buChar char="l"/>
            </a:pPr>
            <a:endParaRPr lang="en-US" altLang="zh-CN" sz="1800" dirty="0" smtClean="0"/>
          </a:p>
          <a:p>
            <a:pPr>
              <a:buFont typeface="Wingdings" panose="05000000000000000000" pitchFamily="2" charset="2"/>
              <a:buChar char="l"/>
            </a:pPr>
            <a:endParaRPr lang="en-US" altLang="zh-CN" dirty="0">
              <a:solidFill>
                <a:schemeClr val="tx1">
                  <a:lumMod val="85000"/>
                  <a:lumOff val="15000"/>
                </a:schemeClr>
              </a:solidFill>
            </a:endParaRPr>
          </a:p>
          <a:p>
            <a:pPr>
              <a:buFont typeface="Wingdings" panose="05000000000000000000" pitchFamily="2" charset="2"/>
              <a:buChar char="l"/>
            </a:pPr>
            <a:r>
              <a:rPr lang="zh-CN" altLang="en-US" dirty="0" smtClean="0"/>
              <a:t>条件查询</a:t>
            </a:r>
            <a:endParaRPr lang="en-US" altLang="zh-CN" dirty="0" smtClean="0"/>
          </a:p>
          <a:p>
            <a:pPr>
              <a:buFont typeface="Wingdings" panose="05000000000000000000" pitchFamily="2" charset="2"/>
              <a:buChar char="l"/>
            </a:pPr>
            <a:endParaRPr lang="en-US" altLang="zh-CN" sz="2200" dirty="0"/>
          </a:p>
          <a:p>
            <a:pPr>
              <a:buFont typeface="Wingdings" panose="05000000000000000000" pitchFamily="2" charset="2"/>
              <a:buChar char="l"/>
            </a:pPr>
            <a:r>
              <a:rPr lang="zh-CN" altLang="en-US" dirty="0" smtClean="0"/>
              <a:t>删除</a:t>
            </a:r>
            <a:r>
              <a:rPr lang="zh-CN" altLang="en-US" dirty="0"/>
              <a:t>文档</a:t>
            </a:r>
            <a:endParaRPr lang="en-US" altLang="zh-CN" dirty="0"/>
          </a:p>
          <a:p>
            <a:pPr>
              <a:buFont typeface="Wingdings" panose="05000000000000000000" pitchFamily="2" charset="2"/>
              <a:buChar char="l"/>
            </a:pPr>
            <a:endParaRPr lang="en-US" altLang="zh-CN" dirty="0">
              <a:solidFill>
                <a:schemeClr val="tx1">
                  <a:lumMod val="85000"/>
                  <a:lumOff val="15000"/>
                </a:schemeClr>
              </a:solidFill>
            </a:endParaRPr>
          </a:p>
        </p:txBody>
      </p:sp>
      <p:sp>
        <p:nvSpPr>
          <p:cNvPr id="7" name="TextBox 3">
            <a:extLst>
              <a:ext uri="{FF2B5EF4-FFF2-40B4-BE49-F238E27FC236}">
                <a16:creationId xmlns:a16="http://schemas.microsoft.com/office/drawing/2014/main" id="{0C998B78-AB18-3C47-A1C7-25AE9A3A40B0}"/>
              </a:ext>
            </a:extLst>
          </p:cNvPr>
          <p:cNvSpPr txBox="1"/>
          <p:nvPr/>
        </p:nvSpPr>
        <p:spPr>
          <a:xfrm>
            <a:off x="1159842" y="2149748"/>
            <a:ext cx="9860586" cy="738664"/>
          </a:xfrm>
          <a:prstGeom prst="rect">
            <a:avLst/>
          </a:prstGeom>
          <a:solidFill>
            <a:srgbClr val="FFFFE4"/>
          </a:solidFill>
          <a:ln w="3175">
            <a:solidFill>
              <a:srgbClr val="919191"/>
            </a:solidFill>
          </a:ln>
        </p:spPr>
        <p:txBody>
          <a:bodyPr wrap="square">
            <a:spAutoFit/>
          </a:bodyPr>
          <a:lstStyle/>
          <a:p>
            <a:pPr>
              <a:lnSpc>
                <a:spcPct val="150000"/>
              </a:lnSpc>
            </a:pPr>
            <a:r>
              <a:rPr lang="en-US" altLang="zh-CN" sz="1400" dirty="0" smtClean="0">
                <a:latin typeface="Consolas" panose="020B0609020204030204" pitchFamily="49" charset="0"/>
              </a:rPr>
              <a:t>GET	http://localhost:9200/books/_doc/1		</a:t>
            </a:r>
            <a:r>
              <a:rPr lang="en-US" altLang="zh-CN" sz="1400" dirty="0">
                <a:solidFill>
                  <a:schemeClr val="bg1">
                    <a:lumMod val="65000"/>
                  </a:schemeClr>
                </a:solidFill>
                <a:latin typeface="IBMPlexMono,  Courier New"/>
              </a:rPr>
              <a:t> </a:t>
            </a:r>
            <a:r>
              <a:rPr lang="en-US" altLang="zh-CN" sz="1400" dirty="0" smtClean="0">
                <a:solidFill>
                  <a:schemeClr val="bg1">
                    <a:lumMod val="65000"/>
                  </a:schemeClr>
                </a:solidFill>
                <a:latin typeface="IBMPlexMono,  Courier New"/>
              </a:rPr>
              <a:t>#</a:t>
            </a:r>
            <a:r>
              <a:rPr lang="zh-CN" altLang="en-US" sz="1400" dirty="0" smtClean="0">
                <a:solidFill>
                  <a:schemeClr val="bg1">
                    <a:lumMod val="65000"/>
                  </a:schemeClr>
                </a:solidFill>
                <a:latin typeface="IBMPlexMono,  Courier New"/>
              </a:rPr>
              <a:t>查询单个文档</a:t>
            </a:r>
            <a:r>
              <a:rPr lang="en-US" altLang="zh-CN" sz="1400" dirty="0" smtClean="0">
                <a:solidFill>
                  <a:schemeClr val="bg1">
                    <a:lumMod val="65000"/>
                  </a:schemeClr>
                </a:solidFill>
                <a:latin typeface="IBMPlexMono,  Courier New"/>
              </a:rPr>
              <a:t> </a:t>
            </a:r>
            <a:r>
              <a:rPr lang="en-US" altLang="zh-CN" sz="1400" dirty="0" smtClean="0">
                <a:latin typeface="Consolas" panose="020B0609020204030204" pitchFamily="49" charset="0"/>
              </a:rPr>
              <a:t>		</a:t>
            </a:r>
          </a:p>
          <a:p>
            <a:pPr>
              <a:lnSpc>
                <a:spcPct val="150000"/>
              </a:lnSpc>
            </a:pPr>
            <a:r>
              <a:rPr lang="en-US" altLang="zh-CN" sz="1400" dirty="0" smtClean="0">
                <a:latin typeface="Consolas" panose="020B0609020204030204" pitchFamily="49" charset="0"/>
              </a:rPr>
              <a:t>GET	http</a:t>
            </a:r>
            <a:r>
              <a:rPr lang="en-US" altLang="zh-CN" sz="1400" dirty="0">
                <a:latin typeface="Consolas" panose="020B0609020204030204" pitchFamily="49" charset="0"/>
              </a:rPr>
              <a:t>://localhost:9200/books</a:t>
            </a:r>
            <a:r>
              <a:rPr lang="en-US" altLang="zh-CN" sz="1400" dirty="0" smtClean="0">
                <a:latin typeface="Consolas" panose="020B0609020204030204" pitchFamily="49" charset="0"/>
              </a:rPr>
              <a:t>/_search		</a:t>
            </a:r>
            <a:r>
              <a:rPr lang="en-US" altLang="zh-CN" sz="1400" dirty="0">
                <a:solidFill>
                  <a:schemeClr val="bg1">
                    <a:lumMod val="65000"/>
                  </a:schemeClr>
                </a:solidFill>
                <a:latin typeface="IBMPlexMono,  Courier New"/>
              </a:rPr>
              <a:t> </a:t>
            </a:r>
            <a:r>
              <a:rPr lang="en-US" altLang="zh-CN" sz="1400" dirty="0" smtClean="0">
                <a:solidFill>
                  <a:schemeClr val="bg1">
                    <a:lumMod val="65000"/>
                  </a:schemeClr>
                </a:solidFill>
                <a:latin typeface="IBMPlexMono,  Courier New"/>
              </a:rPr>
              <a:t>#</a:t>
            </a:r>
            <a:r>
              <a:rPr lang="zh-CN" altLang="en-US" sz="1400" dirty="0" smtClean="0">
                <a:solidFill>
                  <a:schemeClr val="bg1">
                    <a:lumMod val="65000"/>
                  </a:schemeClr>
                </a:solidFill>
                <a:latin typeface="IBMPlexMono,  Courier New"/>
              </a:rPr>
              <a:t>查询全部文档</a:t>
            </a:r>
            <a:endParaRPr lang="en-US" altLang="zh-CN" sz="1400" dirty="0">
              <a:latin typeface="Consolas" panose="020B0609020204030204" pitchFamily="49" charset="0"/>
            </a:endParaRPr>
          </a:p>
        </p:txBody>
      </p:sp>
      <p:sp>
        <p:nvSpPr>
          <p:cNvPr id="8" name="TextBox 3">
            <a:extLst>
              <a:ext uri="{FF2B5EF4-FFF2-40B4-BE49-F238E27FC236}">
                <a16:creationId xmlns:a16="http://schemas.microsoft.com/office/drawing/2014/main" id="{0C998B78-AB18-3C47-A1C7-25AE9A3A40B0}"/>
              </a:ext>
            </a:extLst>
          </p:cNvPr>
          <p:cNvSpPr txBox="1"/>
          <p:nvPr/>
        </p:nvSpPr>
        <p:spPr>
          <a:xfrm>
            <a:off x="1159842" y="4484391"/>
            <a:ext cx="9860586" cy="415498"/>
          </a:xfrm>
          <a:prstGeom prst="rect">
            <a:avLst/>
          </a:prstGeom>
          <a:solidFill>
            <a:srgbClr val="FFFFE4"/>
          </a:solidFill>
          <a:ln w="3175">
            <a:solidFill>
              <a:srgbClr val="919191"/>
            </a:solidFill>
          </a:ln>
        </p:spPr>
        <p:txBody>
          <a:bodyPr wrap="square">
            <a:spAutoFit/>
          </a:bodyPr>
          <a:lstStyle/>
          <a:p>
            <a:pPr>
              <a:lnSpc>
                <a:spcPct val="150000"/>
              </a:lnSpc>
            </a:pPr>
            <a:r>
              <a:rPr lang="en-US" altLang="zh-CN" sz="1400" dirty="0" smtClean="0">
                <a:latin typeface="Consolas" panose="020B0609020204030204" pitchFamily="49" charset="0"/>
              </a:rPr>
              <a:t>DELETE	http</a:t>
            </a:r>
            <a:r>
              <a:rPr lang="en-US" altLang="zh-CN" sz="1400" dirty="0">
                <a:latin typeface="Consolas" panose="020B0609020204030204" pitchFamily="49" charset="0"/>
              </a:rPr>
              <a:t>://</a:t>
            </a:r>
            <a:r>
              <a:rPr lang="en-US" altLang="zh-CN" sz="1400" dirty="0" smtClean="0">
                <a:latin typeface="Consolas" panose="020B0609020204030204" pitchFamily="49" charset="0"/>
              </a:rPr>
              <a:t>localhost:9200/books/_doc/1</a:t>
            </a:r>
            <a:endParaRPr lang="en-US" altLang="zh-CN" sz="1400" dirty="0">
              <a:solidFill>
                <a:srgbClr val="000000"/>
              </a:solidFill>
              <a:latin typeface="Consolas" panose="020B0609020204030204" pitchFamily="49" charset="0"/>
            </a:endParaRPr>
          </a:p>
        </p:txBody>
      </p:sp>
      <p:sp>
        <p:nvSpPr>
          <p:cNvPr id="9" name="TextBox 3">
            <a:extLst>
              <a:ext uri="{FF2B5EF4-FFF2-40B4-BE49-F238E27FC236}">
                <a16:creationId xmlns:a16="http://schemas.microsoft.com/office/drawing/2014/main" id="{0C998B78-AB18-3C47-A1C7-25AE9A3A40B0}"/>
              </a:ext>
            </a:extLst>
          </p:cNvPr>
          <p:cNvSpPr txBox="1"/>
          <p:nvPr/>
        </p:nvSpPr>
        <p:spPr>
          <a:xfrm>
            <a:off x="1159842" y="3453255"/>
            <a:ext cx="9860586" cy="415498"/>
          </a:xfrm>
          <a:prstGeom prst="rect">
            <a:avLst/>
          </a:prstGeom>
          <a:solidFill>
            <a:srgbClr val="FFFFE4"/>
          </a:solidFill>
          <a:ln w="3175">
            <a:solidFill>
              <a:srgbClr val="919191"/>
            </a:solidFill>
          </a:ln>
        </p:spPr>
        <p:txBody>
          <a:bodyPr wrap="square">
            <a:spAutoFit/>
          </a:bodyPr>
          <a:lstStyle/>
          <a:p>
            <a:pPr>
              <a:lnSpc>
                <a:spcPct val="150000"/>
              </a:lnSpc>
            </a:pPr>
            <a:r>
              <a:rPr lang="en-US" altLang="zh-CN" sz="1400" dirty="0" smtClean="0">
                <a:latin typeface="Consolas" panose="020B0609020204030204" pitchFamily="49" charset="0"/>
              </a:rPr>
              <a:t>GET	http</a:t>
            </a:r>
            <a:r>
              <a:rPr lang="en-US" altLang="zh-CN" sz="1400" dirty="0">
                <a:latin typeface="Consolas" panose="020B0609020204030204" pitchFamily="49" charset="0"/>
              </a:rPr>
              <a:t>://</a:t>
            </a:r>
            <a:r>
              <a:rPr lang="en-US" altLang="zh-CN" sz="1400" dirty="0" smtClean="0">
                <a:latin typeface="Consolas" panose="020B0609020204030204" pitchFamily="49" charset="0"/>
              </a:rPr>
              <a:t>localhost:9200/books/_search?q=name:springboot</a:t>
            </a:r>
            <a:endParaRPr lang="en-US" altLang="zh-CN" sz="1400" dirty="0">
              <a:solidFill>
                <a:srgbClr val="000000"/>
              </a:solidFill>
              <a:latin typeface="Consolas" panose="020B0609020204030204" pitchFamily="49" charset="0"/>
            </a:endParaRPr>
          </a:p>
        </p:txBody>
      </p:sp>
    </p:spTree>
    <p:extLst>
      <p:ext uri="{BB962C8B-B14F-4D97-AF65-F5344CB8AC3E}">
        <p14:creationId xmlns:p14="http://schemas.microsoft.com/office/powerpoint/2010/main" val="443760108"/>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en-US" altLang="zh-CN" dirty="0" err="1"/>
              <a:t>ElasticSearch</a:t>
            </a:r>
            <a:r>
              <a:rPr lang="zh-CN" altLang="en-US" dirty="0"/>
              <a:t>（</a:t>
            </a:r>
            <a:r>
              <a:rPr lang="en-US" altLang="zh-CN" dirty="0"/>
              <a:t>ES</a:t>
            </a:r>
            <a:r>
              <a:rPr lang="zh-CN" altLang="en-US" dirty="0"/>
              <a:t>）</a:t>
            </a:r>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smtClean="0"/>
              <a:t>修改文档（全量修改）</a:t>
            </a:r>
            <a:endParaRPr lang="en-US" altLang="zh-CN" dirty="0" smtClean="0"/>
          </a:p>
          <a:p>
            <a:pPr>
              <a:buFont typeface="Wingdings" panose="05000000000000000000" pitchFamily="2" charset="2"/>
              <a:buChar char="l"/>
            </a:pPr>
            <a:endParaRPr lang="en-US" altLang="zh-CN" dirty="0">
              <a:solidFill>
                <a:schemeClr val="tx1">
                  <a:lumMod val="85000"/>
                  <a:lumOff val="15000"/>
                </a:schemeClr>
              </a:solidFill>
            </a:endParaRPr>
          </a:p>
          <a:p>
            <a:pPr>
              <a:buFont typeface="Wingdings" panose="05000000000000000000" pitchFamily="2" charset="2"/>
              <a:buChar char="l"/>
            </a:pPr>
            <a:endParaRPr lang="en-US" altLang="zh-CN" dirty="0" smtClean="0"/>
          </a:p>
          <a:p>
            <a:pPr>
              <a:buFont typeface="Wingdings" panose="05000000000000000000" pitchFamily="2" charset="2"/>
              <a:buChar char="l"/>
            </a:pPr>
            <a:endParaRPr lang="en-US" altLang="zh-CN" dirty="0">
              <a:solidFill>
                <a:schemeClr val="tx1">
                  <a:lumMod val="85000"/>
                  <a:lumOff val="15000"/>
                </a:schemeClr>
              </a:solidFill>
            </a:endParaRPr>
          </a:p>
          <a:p>
            <a:pPr marL="0" indent="0">
              <a:buNone/>
            </a:pPr>
            <a:endParaRPr lang="en-US" altLang="zh-CN" sz="2000" dirty="0">
              <a:solidFill>
                <a:schemeClr val="tx1">
                  <a:lumMod val="85000"/>
                  <a:lumOff val="15000"/>
                </a:schemeClr>
              </a:solidFill>
            </a:endParaRPr>
          </a:p>
          <a:p>
            <a:pPr>
              <a:buFont typeface="Wingdings" panose="05000000000000000000" pitchFamily="2" charset="2"/>
              <a:buChar char="l"/>
            </a:pPr>
            <a:endParaRPr lang="en-US" altLang="zh-CN" dirty="0" smtClean="0"/>
          </a:p>
          <a:p>
            <a:pPr>
              <a:buFont typeface="Wingdings" panose="05000000000000000000" pitchFamily="2" charset="2"/>
              <a:buChar char="l"/>
            </a:pPr>
            <a:r>
              <a:rPr lang="zh-CN" altLang="en-US" dirty="0"/>
              <a:t>修改文档（部分修改）</a:t>
            </a:r>
            <a:endParaRPr lang="en-US" altLang="zh-CN" dirty="0"/>
          </a:p>
          <a:p>
            <a:pPr>
              <a:buFont typeface="Wingdings" panose="05000000000000000000" pitchFamily="2" charset="2"/>
              <a:buChar char="l"/>
            </a:pPr>
            <a:endParaRPr lang="en-US" altLang="zh-CN" dirty="0">
              <a:solidFill>
                <a:schemeClr val="tx1">
                  <a:lumMod val="85000"/>
                  <a:lumOff val="15000"/>
                </a:schemeClr>
              </a:solidFill>
            </a:endParaRPr>
          </a:p>
        </p:txBody>
      </p:sp>
      <p:sp>
        <p:nvSpPr>
          <p:cNvPr id="7" name="TextBox 3">
            <a:extLst>
              <a:ext uri="{FF2B5EF4-FFF2-40B4-BE49-F238E27FC236}">
                <a16:creationId xmlns:a16="http://schemas.microsoft.com/office/drawing/2014/main" id="{0C998B78-AB18-3C47-A1C7-25AE9A3A40B0}"/>
              </a:ext>
            </a:extLst>
          </p:cNvPr>
          <p:cNvSpPr txBox="1"/>
          <p:nvPr/>
        </p:nvSpPr>
        <p:spPr>
          <a:xfrm>
            <a:off x="1159842" y="2149748"/>
            <a:ext cx="9860586" cy="415498"/>
          </a:xfrm>
          <a:prstGeom prst="rect">
            <a:avLst/>
          </a:prstGeom>
          <a:solidFill>
            <a:srgbClr val="FFFFE4"/>
          </a:solidFill>
          <a:ln w="3175">
            <a:solidFill>
              <a:srgbClr val="919191"/>
            </a:solidFill>
          </a:ln>
        </p:spPr>
        <p:txBody>
          <a:bodyPr wrap="square">
            <a:spAutoFit/>
          </a:bodyPr>
          <a:lstStyle/>
          <a:p>
            <a:pPr>
              <a:lnSpc>
                <a:spcPct val="150000"/>
              </a:lnSpc>
            </a:pPr>
            <a:r>
              <a:rPr lang="en-US" altLang="zh-CN" sz="1400" dirty="0" smtClean="0">
                <a:latin typeface="Consolas" panose="020B0609020204030204" pitchFamily="49" charset="0"/>
              </a:rPr>
              <a:t>PUT	http</a:t>
            </a:r>
            <a:r>
              <a:rPr lang="en-US" altLang="zh-CN" sz="1400" dirty="0">
                <a:latin typeface="Consolas" panose="020B0609020204030204" pitchFamily="49" charset="0"/>
              </a:rPr>
              <a:t>://</a:t>
            </a:r>
            <a:r>
              <a:rPr lang="en-US" altLang="zh-CN" sz="1400" dirty="0" smtClean="0">
                <a:latin typeface="Consolas" panose="020B0609020204030204" pitchFamily="49" charset="0"/>
              </a:rPr>
              <a:t>localhost:9200/books/_doc/1</a:t>
            </a:r>
            <a:endParaRPr lang="en-US" altLang="zh-CN" sz="1400" dirty="0">
              <a:solidFill>
                <a:srgbClr val="000000"/>
              </a:solidFill>
              <a:latin typeface="Consolas" panose="020B0609020204030204" pitchFamily="49" charset="0"/>
            </a:endParaRPr>
          </a:p>
        </p:txBody>
      </p:sp>
      <p:sp>
        <p:nvSpPr>
          <p:cNvPr id="8" name="TextBox 3">
            <a:extLst>
              <a:ext uri="{FF2B5EF4-FFF2-40B4-BE49-F238E27FC236}">
                <a16:creationId xmlns:a16="http://schemas.microsoft.com/office/drawing/2014/main" id="{0C998B78-AB18-3C47-A1C7-25AE9A3A40B0}"/>
              </a:ext>
            </a:extLst>
          </p:cNvPr>
          <p:cNvSpPr txBox="1"/>
          <p:nvPr/>
        </p:nvSpPr>
        <p:spPr>
          <a:xfrm>
            <a:off x="1159842" y="2966871"/>
            <a:ext cx="9860586" cy="1169551"/>
          </a:xfrm>
          <a:prstGeom prst="rect">
            <a:avLst/>
          </a:prstGeom>
          <a:solidFill>
            <a:srgbClr val="FFFFE4"/>
          </a:solidFill>
          <a:ln w="3175">
            <a:solidFill>
              <a:srgbClr val="919191"/>
            </a:solidFill>
          </a:ln>
        </p:spPr>
        <p:txBody>
          <a:bodyPr wrap="square">
            <a:spAutoFit/>
          </a:bodyPr>
          <a:lstStyle/>
          <a:p>
            <a:r>
              <a:rPr lang="en-US" altLang="zh-CN" sz="1400" dirty="0">
                <a:solidFill>
                  <a:srgbClr val="000000"/>
                </a:solidFill>
                <a:latin typeface="IBMPlexMono,  Courier New"/>
              </a:rPr>
              <a:t>{</a:t>
            </a:r>
          </a:p>
          <a:p>
            <a:r>
              <a:rPr lang="en-US" altLang="zh-CN" sz="1400" dirty="0">
                <a:solidFill>
                  <a:srgbClr val="000000"/>
                </a:solidFill>
                <a:latin typeface="IBMPlexMono,  Courier New"/>
              </a:rPr>
              <a:t>    </a:t>
            </a:r>
            <a:r>
              <a:rPr lang="en-US" altLang="zh-CN" sz="1400" dirty="0">
                <a:solidFill>
                  <a:srgbClr val="A31515"/>
                </a:solidFill>
                <a:latin typeface="IBMPlexMono,  Courier New"/>
              </a:rPr>
              <a:t>"name"</a:t>
            </a:r>
            <a:r>
              <a:rPr lang="en-US" altLang="zh-CN" sz="1400" dirty="0">
                <a:solidFill>
                  <a:srgbClr val="000000"/>
                </a:solidFill>
                <a:latin typeface="IBMPlexMono,  Courier New"/>
              </a:rPr>
              <a:t>:</a:t>
            </a:r>
            <a:r>
              <a:rPr lang="en-US" altLang="zh-CN" sz="1400" dirty="0">
                <a:solidFill>
                  <a:srgbClr val="0451A5"/>
                </a:solidFill>
                <a:latin typeface="IBMPlexMono,  Courier New"/>
              </a:rPr>
              <a:t>"</a:t>
            </a:r>
            <a:r>
              <a:rPr lang="en-US" altLang="zh-CN" sz="1400" dirty="0" err="1">
                <a:solidFill>
                  <a:srgbClr val="0451A5"/>
                </a:solidFill>
                <a:latin typeface="IBMPlexMono,  Courier New"/>
              </a:rPr>
              <a:t>springboot</a:t>
            </a:r>
            <a:r>
              <a:rPr lang="en-US" altLang="zh-CN" sz="1400" dirty="0">
                <a:solidFill>
                  <a:srgbClr val="0451A5"/>
                </a:solidFill>
                <a:latin typeface="IBMPlexMono,  Courier New"/>
              </a:rPr>
              <a:t>"</a:t>
            </a:r>
            <a:r>
              <a:rPr lang="en-US" altLang="zh-CN" sz="1400" dirty="0">
                <a:solidFill>
                  <a:srgbClr val="000000"/>
                </a:solidFill>
                <a:latin typeface="IBMPlexMono,  Courier New"/>
              </a:rPr>
              <a:t>,</a:t>
            </a:r>
          </a:p>
          <a:p>
            <a:r>
              <a:rPr lang="en-US" altLang="zh-CN" sz="1400" dirty="0">
                <a:solidFill>
                  <a:srgbClr val="000000"/>
                </a:solidFill>
                <a:latin typeface="IBMPlexMono,  Courier New"/>
              </a:rPr>
              <a:t>    </a:t>
            </a:r>
            <a:r>
              <a:rPr lang="en-US" altLang="zh-CN" sz="1400" dirty="0">
                <a:solidFill>
                  <a:srgbClr val="A31515"/>
                </a:solidFill>
                <a:latin typeface="IBMPlexMono,  Courier New"/>
              </a:rPr>
              <a:t>"type"</a:t>
            </a:r>
            <a:r>
              <a:rPr lang="en-US" altLang="zh-CN" sz="1400" dirty="0">
                <a:solidFill>
                  <a:srgbClr val="000000"/>
                </a:solidFill>
                <a:latin typeface="IBMPlexMono,  Courier New"/>
              </a:rPr>
              <a:t>:</a:t>
            </a:r>
            <a:r>
              <a:rPr lang="en-US" altLang="zh-CN" sz="1400" dirty="0">
                <a:solidFill>
                  <a:srgbClr val="0451A5"/>
                </a:solidFill>
                <a:latin typeface="IBMPlexMono,  Courier New"/>
              </a:rPr>
              <a:t>"</a:t>
            </a:r>
            <a:r>
              <a:rPr lang="en-US" altLang="zh-CN" sz="1400" dirty="0" err="1">
                <a:solidFill>
                  <a:srgbClr val="0451A5"/>
                </a:solidFill>
                <a:latin typeface="IBMPlexMono,  Courier New"/>
              </a:rPr>
              <a:t>springboot</a:t>
            </a:r>
            <a:r>
              <a:rPr lang="en-US" altLang="zh-CN" sz="1400" dirty="0">
                <a:solidFill>
                  <a:srgbClr val="0451A5"/>
                </a:solidFill>
                <a:latin typeface="IBMPlexMono,  Courier New"/>
              </a:rPr>
              <a:t>"</a:t>
            </a:r>
            <a:r>
              <a:rPr lang="en-US" altLang="zh-CN" sz="1400" dirty="0">
                <a:solidFill>
                  <a:srgbClr val="000000"/>
                </a:solidFill>
                <a:latin typeface="IBMPlexMono,  Courier New"/>
              </a:rPr>
              <a:t>,</a:t>
            </a:r>
          </a:p>
          <a:p>
            <a:r>
              <a:rPr lang="en-US" altLang="zh-CN" sz="1400" dirty="0">
                <a:solidFill>
                  <a:srgbClr val="000000"/>
                </a:solidFill>
                <a:latin typeface="IBMPlexMono,  Courier New"/>
              </a:rPr>
              <a:t>    </a:t>
            </a:r>
            <a:r>
              <a:rPr lang="en-US" altLang="zh-CN" sz="1400" dirty="0">
                <a:solidFill>
                  <a:srgbClr val="A31515"/>
                </a:solidFill>
                <a:latin typeface="IBMPlexMono,  Courier New"/>
              </a:rPr>
              <a:t>"description"</a:t>
            </a:r>
            <a:r>
              <a:rPr lang="en-US" altLang="zh-CN" sz="1400" dirty="0">
                <a:solidFill>
                  <a:srgbClr val="000000"/>
                </a:solidFill>
                <a:latin typeface="IBMPlexMono,  Courier New"/>
              </a:rPr>
              <a:t>:</a:t>
            </a:r>
            <a:r>
              <a:rPr lang="en-US" altLang="zh-CN" sz="1400" dirty="0">
                <a:solidFill>
                  <a:srgbClr val="0451A5"/>
                </a:solidFill>
                <a:latin typeface="IBMPlexMono,  Courier New"/>
              </a:rPr>
              <a:t>"</a:t>
            </a:r>
            <a:r>
              <a:rPr lang="en-US" altLang="zh-CN" sz="1400" dirty="0" err="1">
                <a:solidFill>
                  <a:srgbClr val="0451A5"/>
                </a:solidFill>
                <a:latin typeface="IBMPlexMono,  Courier New"/>
              </a:rPr>
              <a:t>springboot</a:t>
            </a:r>
            <a:r>
              <a:rPr lang="en-US" altLang="zh-CN" sz="1400" dirty="0">
                <a:solidFill>
                  <a:srgbClr val="0451A5"/>
                </a:solidFill>
                <a:latin typeface="IBMPlexMono,  Courier New"/>
              </a:rPr>
              <a:t>"</a:t>
            </a:r>
            <a:endParaRPr lang="en-US" altLang="zh-CN" sz="1400" dirty="0">
              <a:solidFill>
                <a:srgbClr val="000000"/>
              </a:solidFill>
              <a:latin typeface="IBMPlexMono,  Courier New"/>
            </a:endParaRPr>
          </a:p>
          <a:p>
            <a:r>
              <a:rPr lang="en-US" altLang="zh-CN" sz="1400" dirty="0">
                <a:solidFill>
                  <a:srgbClr val="000000"/>
                </a:solidFill>
                <a:latin typeface="IBMPlexMono,  Courier New"/>
              </a:rPr>
              <a:t>}</a:t>
            </a:r>
          </a:p>
        </p:txBody>
      </p:sp>
      <p:sp>
        <p:nvSpPr>
          <p:cNvPr id="9" name="TextBox 3">
            <a:extLst>
              <a:ext uri="{FF2B5EF4-FFF2-40B4-BE49-F238E27FC236}">
                <a16:creationId xmlns:a16="http://schemas.microsoft.com/office/drawing/2014/main" id="{0C998B78-AB18-3C47-A1C7-25AE9A3A40B0}"/>
              </a:ext>
            </a:extLst>
          </p:cNvPr>
          <p:cNvSpPr txBox="1"/>
          <p:nvPr/>
        </p:nvSpPr>
        <p:spPr>
          <a:xfrm>
            <a:off x="1159842" y="4722489"/>
            <a:ext cx="9860586" cy="415498"/>
          </a:xfrm>
          <a:prstGeom prst="rect">
            <a:avLst/>
          </a:prstGeom>
          <a:solidFill>
            <a:srgbClr val="FFFFE4"/>
          </a:solidFill>
          <a:ln w="3175">
            <a:solidFill>
              <a:srgbClr val="919191"/>
            </a:solidFill>
          </a:ln>
        </p:spPr>
        <p:txBody>
          <a:bodyPr wrap="square">
            <a:spAutoFit/>
          </a:bodyPr>
          <a:lstStyle/>
          <a:p>
            <a:pPr>
              <a:lnSpc>
                <a:spcPct val="150000"/>
              </a:lnSpc>
            </a:pPr>
            <a:r>
              <a:rPr lang="en-US" altLang="zh-CN" sz="1400" dirty="0" smtClean="0">
                <a:latin typeface="Consolas" panose="020B0609020204030204" pitchFamily="49" charset="0"/>
              </a:rPr>
              <a:t>POST	http</a:t>
            </a:r>
            <a:r>
              <a:rPr lang="en-US" altLang="zh-CN" sz="1400" dirty="0">
                <a:latin typeface="Consolas" panose="020B0609020204030204" pitchFamily="49" charset="0"/>
              </a:rPr>
              <a:t>://</a:t>
            </a:r>
            <a:r>
              <a:rPr lang="en-US" altLang="zh-CN" sz="1400" dirty="0" smtClean="0">
                <a:latin typeface="Consolas" panose="020B0609020204030204" pitchFamily="49" charset="0"/>
              </a:rPr>
              <a:t>localhost:9200/books/_update/1</a:t>
            </a:r>
            <a:endParaRPr lang="en-US" altLang="zh-CN" sz="1400" dirty="0">
              <a:solidFill>
                <a:srgbClr val="000000"/>
              </a:solidFill>
              <a:latin typeface="Consolas" panose="020B0609020204030204" pitchFamily="49" charset="0"/>
            </a:endParaRPr>
          </a:p>
        </p:txBody>
      </p:sp>
      <p:sp>
        <p:nvSpPr>
          <p:cNvPr id="16" name="TextBox 3">
            <a:extLst>
              <a:ext uri="{FF2B5EF4-FFF2-40B4-BE49-F238E27FC236}">
                <a16:creationId xmlns:a16="http://schemas.microsoft.com/office/drawing/2014/main" id="{0C998B78-AB18-3C47-A1C7-25AE9A3A40B0}"/>
              </a:ext>
            </a:extLst>
          </p:cNvPr>
          <p:cNvSpPr txBox="1"/>
          <p:nvPr/>
        </p:nvSpPr>
        <p:spPr>
          <a:xfrm>
            <a:off x="1159842" y="5539612"/>
            <a:ext cx="9860586" cy="1169551"/>
          </a:xfrm>
          <a:prstGeom prst="rect">
            <a:avLst/>
          </a:prstGeom>
          <a:solidFill>
            <a:srgbClr val="FFFFE4"/>
          </a:solidFill>
          <a:ln w="3175">
            <a:solidFill>
              <a:srgbClr val="919191"/>
            </a:solidFill>
          </a:ln>
        </p:spPr>
        <p:txBody>
          <a:bodyPr wrap="square">
            <a:spAutoFit/>
          </a:bodyPr>
          <a:lstStyle/>
          <a:p>
            <a:r>
              <a:rPr lang="en-US" altLang="zh-CN" sz="1400" dirty="0" smtClean="0">
                <a:solidFill>
                  <a:srgbClr val="000000"/>
                </a:solidFill>
                <a:latin typeface="IBMPlexMono,  Courier New"/>
              </a:rPr>
              <a:t>{</a:t>
            </a:r>
          </a:p>
          <a:p>
            <a:r>
              <a:rPr lang="en-US" altLang="zh-CN" sz="1400" dirty="0" smtClean="0">
                <a:solidFill>
                  <a:srgbClr val="000000"/>
                </a:solidFill>
                <a:latin typeface="IBMPlexMono,  Courier New"/>
              </a:rPr>
              <a:t>    </a:t>
            </a:r>
            <a:r>
              <a:rPr lang="en-US" altLang="zh-CN" sz="1400" dirty="0" smtClean="0">
                <a:solidFill>
                  <a:srgbClr val="A31515"/>
                </a:solidFill>
                <a:latin typeface="IBMPlexMono,  Courier New"/>
              </a:rPr>
              <a:t>"doc"</a:t>
            </a:r>
            <a:r>
              <a:rPr lang="en-US" altLang="zh-CN" sz="1400" dirty="0" smtClean="0">
                <a:solidFill>
                  <a:srgbClr val="000000"/>
                </a:solidFill>
                <a:latin typeface="IBMPlexMono,  Courier New"/>
              </a:rPr>
              <a:t>:{</a:t>
            </a:r>
            <a:endParaRPr lang="en-US" altLang="zh-CN" sz="1400" dirty="0">
              <a:solidFill>
                <a:srgbClr val="000000"/>
              </a:solidFill>
              <a:latin typeface="IBMPlexMono,  Courier New"/>
            </a:endParaRPr>
          </a:p>
          <a:p>
            <a:r>
              <a:rPr lang="en-US" altLang="zh-CN" sz="1400" dirty="0">
                <a:solidFill>
                  <a:srgbClr val="000000"/>
                </a:solidFill>
                <a:latin typeface="IBMPlexMono,  Courier New"/>
              </a:rPr>
              <a:t>    </a:t>
            </a:r>
            <a:r>
              <a:rPr lang="en-US" altLang="zh-CN" sz="1400" dirty="0" smtClean="0">
                <a:solidFill>
                  <a:srgbClr val="000000"/>
                </a:solidFill>
                <a:latin typeface="IBMPlexMono,  Courier New"/>
              </a:rPr>
              <a:t>    </a:t>
            </a:r>
            <a:r>
              <a:rPr lang="en-US" altLang="zh-CN" sz="1400" dirty="0" smtClean="0">
                <a:solidFill>
                  <a:srgbClr val="A31515"/>
                </a:solidFill>
                <a:latin typeface="IBMPlexMono,  Courier New"/>
              </a:rPr>
              <a:t>"</a:t>
            </a:r>
            <a:r>
              <a:rPr lang="en-US" altLang="zh-CN" sz="1400" dirty="0">
                <a:solidFill>
                  <a:srgbClr val="A31515"/>
                </a:solidFill>
                <a:latin typeface="IBMPlexMono,  Courier New"/>
              </a:rPr>
              <a:t>name"</a:t>
            </a:r>
            <a:r>
              <a:rPr lang="en-US" altLang="zh-CN" sz="1400" dirty="0">
                <a:solidFill>
                  <a:srgbClr val="000000"/>
                </a:solidFill>
                <a:latin typeface="IBMPlexMono,  Courier New"/>
              </a:rPr>
              <a:t>:</a:t>
            </a:r>
            <a:r>
              <a:rPr lang="en-US" altLang="zh-CN" sz="1400" dirty="0">
                <a:solidFill>
                  <a:srgbClr val="0451A5"/>
                </a:solidFill>
                <a:latin typeface="IBMPlexMono,  Courier New"/>
              </a:rPr>
              <a:t>"</a:t>
            </a:r>
            <a:r>
              <a:rPr lang="en-US" altLang="zh-CN" sz="1400" dirty="0" err="1">
                <a:solidFill>
                  <a:srgbClr val="0451A5"/>
                </a:solidFill>
                <a:latin typeface="IBMPlexMono,  Courier New"/>
              </a:rPr>
              <a:t>springboot</a:t>
            </a:r>
            <a:r>
              <a:rPr lang="en-US" altLang="zh-CN" sz="1400" dirty="0">
                <a:solidFill>
                  <a:srgbClr val="0451A5"/>
                </a:solidFill>
                <a:latin typeface="IBMPlexMono,  Courier New"/>
              </a:rPr>
              <a:t>"</a:t>
            </a:r>
            <a:endParaRPr lang="en-US" altLang="zh-CN" sz="1400" dirty="0">
              <a:solidFill>
                <a:srgbClr val="000000"/>
              </a:solidFill>
              <a:latin typeface="IBMPlexMono,  Courier New"/>
            </a:endParaRPr>
          </a:p>
          <a:p>
            <a:r>
              <a:rPr lang="en-US" altLang="zh-CN" sz="1400" dirty="0" smtClean="0">
                <a:solidFill>
                  <a:srgbClr val="000000"/>
                </a:solidFill>
                <a:latin typeface="IBMPlexMono,  Courier New"/>
              </a:rPr>
              <a:t>    }</a:t>
            </a:r>
          </a:p>
          <a:p>
            <a:r>
              <a:rPr lang="en-US" altLang="zh-CN" sz="1400" dirty="0" smtClean="0">
                <a:solidFill>
                  <a:srgbClr val="000000"/>
                </a:solidFill>
                <a:latin typeface="IBMPlexMono,  Courier New"/>
              </a:rPr>
              <a:t>}</a:t>
            </a:r>
            <a:endParaRPr lang="en-US" altLang="zh-CN" sz="1400" dirty="0">
              <a:solidFill>
                <a:srgbClr val="000000"/>
              </a:solidFill>
              <a:latin typeface="IBMPlexMono,  Courier New"/>
            </a:endParaRPr>
          </a:p>
        </p:txBody>
      </p:sp>
    </p:spTree>
    <p:extLst>
      <p:ext uri="{BB962C8B-B14F-4D97-AF65-F5344CB8AC3E}">
        <p14:creationId xmlns:p14="http://schemas.microsoft.com/office/powerpoint/2010/main" val="2486043460"/>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4A7A685B-F94D-194F-BA07-9413F6ABF747}"/>
              </a:ext>
            </a:extLst>
          </p:cNvPr>
          <p:cNvSpPr>
            <a:spLocks noGrp="1"/>
          </p:cNvSpPr>
          <p:nvPr>
            <p:ph type="body" sz="quarter" idx="10"/>
          </p:nvPr>
        </p:nvSpPr>
        <p:spPr>
          <a:xfrm>
            <a:off x="5126583" y="1463040"/>
            <a:ext cx="6573803" cy="4511040"/>
          </a:xfrm>
        </p:spPr>
        <p:txBody>
          <a:bodyPr/>
          <a:lstStyle/>
          <a:p>
            <a:r>
              <a:rPr lang="zh-CN" altLang="en-US" sz="1600" dirty="0" smtClean="0">
                <a:solidFill>
                  <a:srgbClr val="080808"/>
                </a:solidFill>
                <a:latin typeface="Consolas" panose="020B0609020204030204" pitchFamily="49" charset="0"/>
              </a:rPr>
              <a:t>文档操作</a:t>
            </a:r>
            <a:endParaRPr lang="en-US" altLang="zh-CN" sz="1600" dirty="0" smtClean="0">
              <a:solidFill>
                <a:srgbClr val="080808"/>
              </a:solidFill>
              <a:latin typeface="Consolas" panose="020B0609020204030204" pitchFamily="49" charset="0"/>
            </a:endParaRPr>
          </a:p>
          <a:p>
            <a:pPr marL="952485" lvl="1" indent="-342900">
              <a:lnSpc>
                <a:spcPct val="150000"/>
              </a:lnSpc>
              <a:buFont typeface="Wingdings" panose="05000000000000000000" pitchFamily="2" charset="2"/>
              <a:buChar char="l"/>
            </a:pPr>
            <a:r>
              <a:rPr lang="zh-CN" altLang="en-US" sz="1600" b="0" dirty="0" smtClean="0">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rPr>
              <a:t>增删改查</a:t>
            </a:r>
            <a:endParaRPr lang="en-US" altLang="zh-CN" sz="1600" b="0" dirty="0">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endParaRPr>
          </a:p>
        </p:txBody>
      </p:sp>
    </p:spTree>
    <p:extLst>
      <p:ext uri="{BB962C8B-B14F-4D97-AF65-F5344CB8AC3E}">
        <p14:creationId xmlns:p14="http://schemas.microsoft.com/office/powerpoint/2010/main" val="718224333"/>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en-US" altLang="zh-CN" dirty="0" err="1"/>
              <a:t>ElasticSearch</a:t>
            </a:r>
            <a:r>
              <a:rPr lang="zh-CN" altLang="en-US" dirty="0"/>
              <a:t>（</a:t>
            </a:r>
            <a:r>
              <a:rPr lang="en-US" altLang="zh-CN" dirty="0"/>
              <a:t>ES</a:t>
            </a:r>
            <a:r>
              <a:rPr lang="zh-CN" altLang="en-US" dirty="0"/>
              <a:t>）</a:t>
            </a:r>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a:t>导</a:t>
            </a:r>
            <a:r>
              <a:rPr lang="zh-CN" altLang="en-US" dirty="0" smtClean="0"/>
              <a:t>入坐标</a:t>
            </a:r>
            <a:endParaRPr lang="en-US" altLang="zh-CN" dirty="0" smtClean="0"/>
          </a:p>
          <a:p>
            <a:pPr>
              <a:buFont typeface="Wingdings" panose="05000000000000000000" pitchFamily="2" charset="2"/>
              <a:buChar char="l"/>
            </a:pPr>
            <a:endParaRPr lang="en-US" altLang="zh-CN" sz="1800" dirty="0"/>
          </a:p>
          <a:p>
            <a:pPr>
              <a:buFont typeface="Wingdings" panose="05000000000000000000" pitchFamily="2" charset="2"/>
              <a:buChar char="l"/>
            </a:pPr>
            <a:endParaRPr lang="en-US" altLang="zh-CN" sz="2400" dirty="0" smtClean="0"/>
          </a:p>
          <a:p>
            <a:pPr>
              <a:buFont typeface="Wingdings" panose="05000000000000000000" pitchFamily="2" charset="2"/>
              <a:buChar char="l"/>
            </a:pPr>
            <a:r>
              <a:rPr lang="zh-CN" altLang="en-US" dirty="0" smtClean="0"/>
              <a:t>配置</a:t>
            </a:r>
            <a:endParaRPr lang="en-US" altLang="zh-CN" dirty="0" smtClean="0"/>
          </a:p>
          <a:p>
            <a:pPr>
              <a:buFont typeface="Wingdings" panose="05000000000000000000" pitchFamily="2" charset="2"/>
              <a:buChar char="l"/>
            </a:pPr>
            <a:endParaRPr lang="en-US" altLang="zh-CN" sz="2000" dirty="0" smtClean="0"/>
          </a:p>
          <a:p>
            <a:pPr>
              <a:buFont typeface="Wingdings" panose="05000000000000000000" pitchFamily="2" charset="2"/>
              <a:buChar char="l"/>
            </a:pPr>
            <a:endParaRPr lang="en-US" altLang="zh-CN" sz="2400" dirty="0"/>
          </a:p>
          <a:p>
            <a:pPr>
              <a:buFont typeface="Wingdings" panose="05000000000000000000" pitchFamily="2" charset="2"/>
              <a:buChar char="l"/>
            </a:pPr>
            <a:r>
              <a:rPr lang="zh-CN" altLang="en-US" dirty="0" smtClean="0"/>
              <a:t>客户端</a:t>
            </a:r>
            <a:endParaRPr lang="en-US" altLang="zh-CN" dirty="0"/>
          </a:p>
          <a:p>
            <a:pPr>
              <a:buFont typeface="Wingdings" panose="05000000000000000000" pitchFamily="2" charset="2"/>
              <a:buChar char="l"/>
            </a:pPr>
            <a:endParaRPr lang="en-US" altLang="zh-CN" dirty="0" smtClean="0"/>
          </a:p>
          <a:p>
            <a:pPr>
              <a:buFont typeface="Wingdings" panose="05000000000000000000" pitchFamily="2" charset="2"/>
              <a:buChar char="l"/>
            </a:pPr>
            <a:endParaRPr lang="en-US" altLang="zh-CN" dirty="0" smtClean="0"/>
          </a:p>
          <a:p>
            <a:pPr>
              <a:buFont typeface="Wingdings" panose="05000000000000000000" pitchFamily="2" charset="2"/>
              <a:buChar char="l"/>
            </a:pPr>
            <a:endParaRPr lang="en-US" altLang="zh-CN" dirty="0">
              <a:solidFill>
                <a:schemeClr val="tx1">
                  <a:lumMod val="85000"/>
                  <a:lumOff val="15000"/>
                </a:schemeClr>
              </a:solidFill>
            </a:endParaRPr>
          </a:p>
        </p:txBody>
      </p:sp>
      <p:sp>
        <p:nvSpPr>
          <p:cNvPr id="6" name="TextBox 3">
            <a:extLst>
              <a:ext uri="{FF2B5EF4-FFF2-40B4-BE49-F238E27FC236}">
                <a16:creationId xmlns:a16="http://schemas.microsoft.com/office/drawing/2014/main" id="{0C998B78-AB18-3C47-A1C7-25AE9A3A40B0}"/>
              </a:ext>
            </a:extLst>
          </p:cNvPr>
          <p:cNvSpPr txBox="1"/>
          <p:nvPr/>
        </p:nvSpPr>
        <p:spPr>
          <a:xfrm>
            <a:off x="1159842" y="2149748"/>
            <a:ext cx="9860586" cy="954107"/>
          </a:xfrm>
          <a:prstGeom prst="rect">
            <a:avLst/>
          </a:prstGeom>
          <a:solidFill>
            <a:srgbClr val="FFFFE4"/>
          </a:solidFill>
          <a:ln w="3175">
            <a:solidFill>
              <a:srgbClr val="919191"/>
            </a:solidFill>
          </a:ln>
        </p:spPr>
        <p:txBody>
          <a:bodyPr wrap="square">
            <a:spAutoFit/>
          </a:bodyPr>
          <a:lstStyle/>
          <a:p>
            <a:pPr lvl="0" eaLnBrk="0" fontAlgn="base" hangingPunct="0">
              <a:spcBef>
                <a:spcPct val="0"/>
              </a:spcBef>
              <a:spcAft>
                <a:spcPct val="0"/>
              </a:spcAft>
            </a:pPr>
            <a:r>
              <a:rPr lang="zh-CN" altLang="zh-CN" sz="1400" dirty="0">
                <a:solidFill>
                  <a:srgbClr val="080808"/>
                </a:solidFill>
                <a:latin typeface="Consolas" panose="020B0609020204030204" pitchFamily="49" charset="0"/>
              </a:rPr>
              <a:t>&lt;</a:t>
            </a:r>
            <a:r>
              <a:rPr lang="zh-CN" altLang="zh-CN" sz="1400" dirty="0">
                <a:solidFill>
                  <a:srgbClr val="0033B3"/>
                </a:solidFill>
                <a:latin typeface="Consolas" panose="020B0609020204030204" pitchFamily="49" charset="0"/>
              </a:rPr>
              <a:t>dependency</a:t>
            </a:r>
            <a:r>
              <a:rPr lang="zh-CN" altLang="zh-CN" sz="1400" dirty="0">
                <a:solidFill>
                  <a:srgbClr val="080808"/>
                </a:solidFill>
                <a:latin typeface="Consolas" panose="020B0609020204030204" pitchFamily="49" charset="0"/>
              </a:rPr>
              <a:t>&gt;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&lt;</a:t>
            </a:r>
            <a:r>
              <a:rPr lang="zh-CN" altLang="zh-CN" sz="1400" dirty="0">
                <a:solidFill>
                  <a:srgbClr val="0033B3"/>
                </a:solidFill>
                <a:latin typeface="Consolas" panose="020B0609020204030204" pitchFamily="49" charset="0"/>
              </a:rPr>
              <a:t>groupId</a:t>
            </a:r>
            <a:r>
              <a:rPr lang="zh-CN" altLang="zh-CN" sz="1400" dirty="0">
                <a:solidFill>
                  <a:srgbClr val="080808"/>
                </a:solidFill>
                <a:latin typeface="Consolas" panose="020B0609020204030204" pitchFamily="49" charset="0"/>
              </a:rPr>
              <a:t>&gt;org.springframework.boot&lt;/</a:t>
            </a:r>
            <a:r>
              <a:rPr lang="zh-CN" altLang="zh-CN" sz="1400" dirty="0">
                <a:solidFill>
                  <a:srgbClr val="0033B3"/>
                </a:solidFill>
                <a:latin typeface="Consolas" panose="020B0609020204030204" pitchFamily="49" charset="0"/>
              </a:rPr>
              <a:t>groupId</a:t>
            </a:r>
            <a:r>
              <a:rPr lang="zh-CN" altLang="zh-CN" sz="1400" dirty="0">
                <a:solidFill>
                  <a:srgbClr val="080808"/>
                </a:solidFill>
                <a:latin typeface="Consolas" panose="020B0609020204030204" pitchFamily="49" charset="0"/>
              </a:rPr>
              <a:t>&gt;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&lt;</a:t>
            </a:r>
            <a:r>
              <a:rPr lang="zh-CN" altLang="zh-CN" sz="1400" dirty="0">
                <a:solidFill>
                  <a:srgbClr val="0033B3"/>
                </a:solidFill>
                <a:latin typeface="Consolas" panose="020B0609020204030204" pitchFamily="49" charset="0"/>
              </a:rPr>
              <a:t>artifactId</a:t>
            </a:r>
            <a:r>
              <a:rPr lang="zh-CN" altLang="zh-CN" sz="1400" dirty="0">
                <a:solidFill>
                  <a:srgbClr val="080808"/>
                </a:solidFill>
                <a:latin typeface="Consolas" panose="020B0609020204030204" pitchFamily="49" charset="0"/>
              </a:rPr>
              <a:t>&gt;spring-boot-starter-data-elasticsearch&lt;/</a:t>
            </a:r>
            <a:r>
              <a:rPr lang="zh-CN" altLang="zh-CN" sz="1400" dirty="0">
                <a:solidFill>
                  <a:srgbClr val="0033B3"/>
                </a:solidFill>
                <a:latin typeface="Consolas" panose="020B0609020204030204" pitchFamily="49" charset="0"/>
              </a:rPr>
              <a:t>artifactId</a:t>
            </a:r>
            <a:r>
              <a:rPr lang="zh-CN" altLang="zh-CN" sz="1400" dirty="0">
                <a:solidFill>
                  <a:srgbClr val="080808"/>
                </a:solidFill>
                <a:latin typeface="Consolas" panose="020B0609020204030204" pitchFamily="49" charset="0"/>
              </a:rPr>
              <a:t>&gt;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&lt;/</a:t>
            </a:r>
            <a:r>
              <a:rPr lang="zh-CN" altLang="zh-CN" sz="1400" dirty="0">
                <a:solidFill>
                  <a:srgbClr val="0033B3"/>
                </a:solidFill>
                <a:latin typeface="Consolas" panose="020B0609020204030204" pitchFamily="49" charset="0"/>
              </a:rPr>
              <a:t>dependency</a:t>
            </a:r>
            <a:r>
              <a:rPr lang="zh-CN" altLang="zh-CN" sz="1400" dirty="0">
                <a:solidFill>
                  <a:srgbClr val="080808"/>
                </a:solidFill>
                <a:latin typeface="Consolas" panose="020B0609020204030204" pitchFamily="49" charset="0"/>
              </a:rPr>
              <a:t>&gt;</a:t>
            </a:r>
            <a:endParaRPr lang="zh-CN" altLang="zh-CN" sz="1600" dirty="0">
              <a:latin typeface="Arial" panose="020B0604020202020204" pitchFamily="34" charset="0"/>
            </a:endParaRPr>
          </a:p>
        </p:txBody>
      </p:sp>
      <p:sp>
        <p:nvSpPr>
          <p:cNvPr id="7" name="TextBox 3">
            <a:extLst>
              <a:ext uri="{FF2B5EF4-FFF2-40B4-BE49-F238E27FC236}">
                <a16:creationId xmlns:a16="http://schemas.microsoft.com/office/drawing/2014/main" id="{0C998B78-AB18-3C47-A1C7-25AE9A3A40B0}"/>
              </a:ext>
            </a:extLst>
          </p:cNvPr>
          <p:cNvSpPr txBox="1"/>
          <p:nvPr/>
        </p:nvSpPr>
        <p:spPr>
          <a:xfrm>
            <a:off x="1159842" y="3647810"/>
            <a:ext cx="9860586" cy="954107"/>
          </a:xfrm>
          <a:prstGeom prst="rect">
            <a:avLst/>
          </a:prstGeom>
          <a:solidFill>
            <a:srgbClr val="FFFFE4"/>
          </a:solidFill>
          <a:ln w="3175">
            <a:solidFill>
              <a:srgbClr val="919191"/>
            </a:solidFill>
          </a:ln>
        </p:spPr>
        <p:txBody>
          <a:bodyPr wrap="square">
            <a:spAutoFit/>
          </a:bodyPr>
          <a:lstStyle/>
          <a:p>
            <a:pPr lvl="0" eaLnBrk="0" fontAlgn="base" hangingPunct="0">
              <a:spcBef>
                <a:spcPct val="0"/>
              </a:spcBef>
              <a:spcAft>
                <a:spcPct val="0"/>
              </a:spcAft>
            </a:pPr>
            <a:r>
              <a:rPr lang="zh-CN" altLang="zh-CN" sz="1400" dirty="0">
                <a:solidFill>
                  <a:srgbClr val="0033B3"/>
                </a:solidFill>
                <a:latin typeface="Consolas" panose="020B0609020204030204" pitchFamily="49" charset="0"/>
              </a:rPr>
              <a:t>spring</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smtClean="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elasticsearch</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rest</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uris</a:t>
            </a:r>
            <a:r>
              <a:rPr lang="zh-CN" altLang="zh-CN" sz="1400" dirty="0">
                <a:solidFill>
                  <a:srgbClr val="080808"/>
                </a:solidFill>
                <a:latin typeface="Consolas" panose="020B0609020204030204" pitchFamily="49" charset="0"/>
              </a:rPr>
              <a:t>: http://localhost:9200</a:t>
            </a:r>
            <a:endParaRPr lang="zh-CN" altLang="zh-CN" sz="1600" dirty="0">
              <a:latin typeface="Arial" panose="020B0604020202020204" pitchFamily="34" charset="0"/>
            </a:endParaRPr>
          </a:p>
        </p:txBody>
      </p:sp>
      <p:sp>
        <p:nvSpPr>
          <p:cNvPr id="8" name="TextBox 3">
            <a:extLst>
              <a:ext uri="{FF2B5EF4-FFF2-40B4-BE49-F238E27FC236}">
                <a16:creationId xmlns:a16="http://schemas.microsoft.com/office/drawing/2014/main" id="{0C998B78-AB18-3C47-A1C7-25AE9A3A40B0}"/>
              </a:ext>
            </a:extLst>
          </p:cNvPr>
          <p:cNvSpPr txBox="1"/>
          <p:nvPr/>
        </p:nvSpPr>
        <p:spPr>
          <a:xfrm>
            <a:off x="1180422" y="5276046"/>
            <a:ext cx="9860586" cy="1169551"/>
          </a:xfrm>
          <a:prstGeom prst="rect">
            <a:avLst/>
          </a:prstGeom>
          <a:solidFill>
            <a:srgbClr val="FFFFE4"/>
          </a:solidFill>
          <a:ln w="3175">
            <a:solidFill>
              <a:srgbClr val="919191"/>
            </a:solidFill>
          </a:ln>
        </p:spPr>
        <p:txBody>
          <a:bodyPr wrap="square">
            <a:spAutoFit/>
          </a:bodyPr>
          <a:lstStyle/>
          <a:p>
            <a:pPr lvl="0" eaLnBrk="0" fontAlgn="base" hangingPunct="0">
              <a:spcBef>
                <a:spcPct val="0"/>
              </a:spcBef>
              <a:spcAft>
                <a:spcPct val="0"/>
              </a:spcAft>
            </a:pPr>
            <a:r>
              <a:rPr lang="zh-CN" altLang="zh-CN" sz="1400" dirty="0">
                <a:solidFill>
                  <a:srgbClr val="9E880D"/>
                </a:solidFill>
                <a:latin typeface="Consolas" panose="020B0609020204030204" pitchFamily="49" charset="0"/>
              </a:rPr>
              <a:t>@SpringBootTest</a:t>
            </a:r>
            <a:br>
              <a:rPr lang="zh-CN" altLang="zh-CN" sz="1400" dirty="0">
                <a:solidFill>
                  <a:srgbClr val="9E880D"/>
                </a:solidFill>
                <a:latin typeface="Consolas" panose="020B0609020204030204" pitchFamily="49" charset="0"/>
              </a:rPr>
            </a:br>
            <a:r>
              <a:rPr lang="zh-CN" altLang="zh-CN" sz="1400" dirty="0">
                <a:solidFill>
                  <a:srgbClr val="0033B3"/>
                </a:solidFill>
                <a:latin typeface="Consolas" panose="020B0609020204030204" pitchFamily="49" charset="0"/>
              </a:rPr>
              <a:t>class </a:t>
            </a:r>
            <a:r>
              <a:rPr lang="zh-CN" altLang="zh-CN" sz="1400" dirty="0">
                <a:solidFill>
                  <a:srgbClr val="000000"/>
                </a:solidFill>
                <a:latin typeface="Consolas" panose="020B0609020204030204" pitchFamily="49" charset="0"/>
              </a:rPr>
              <a:t>Springboot18EsApplicationTests </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smtClean="0">
                <a:solidFill>
                  <a:srgbClr val="080808"/>
                </a:solidFill>
                <a:latin typeface="Consolas" panose="020B0609020204030204" pitchFamily="49" charset="0"/>
              </a:rPr>
              <a:t>    </a:t>
            </a:r>
            <a:r>
              <a:rPr lang="zh-CN" altLang="zh-CN" sz="1400" dirty="0">
                <a:solidFill>
                  <a:srgbClr val="9E880D"/>
                </a:solidFill>
                <a:latin typeface="Consolas" panose="020B0609020204030204" pitchFamily="49" charset="0"/>
              </a:rPr>
              <a:t>@Autowired</a:t>
            </a:r>
            <a:br>
              <a:rPr lang="zh-CN" altLang="zh-CN" sz="1400" dirty="0">
                <a:solidFill>
                  <a:srgbClr val="9E880D"/>
                </a:solidFill>
                <a:latin typeface="Consolas" panose="020B0609020204030204" pitchFamily="49" charset="0"/>
              </a:rPr>
            </a:br>
            <a:r>
              <a:rPr lang="zh-CN" altLang="zh-CN" sz="1400" dirty="0">
                <a:solidFill>
                  <a:srgbClr val="9E880D"/>
                </a:solidFill>
                <a:latin typeface="Consolas" panose="020B0609020204030204" pitchFamily="49" charset="0"/>
              </a:rPr>
              <a:t>    </a:t>
            </a:r>
            <a:r>
              <a:rPr lang="zh-CN" altLang="zh-CN" sz="1400" dirty="0">
                <a:solidFill>
                  <a:srgbClr val="0033B3"/>
                </a:solidFill>
                <a:latin typeface="Consolas" panose="020B0609020204030204" pitchFamily="49" charset="0"/>
              </a:rPr>
              <a:t>private </a:t>
            </a:r>
            <a:r>
              <a:rPr lang="zh-CN" altLang="zh-CN" sz="1400" dirty="0">
                <a:solidFill>
                  <a:srgbClr val="000000"/>
                </a:solidFill>
                <a:latin typeface="Consolas" panose="020B0609020204030204" pitchFamily="49" charset="0"/>
              </a:rPr>
              <a:t>ElasticsearchRestTemplate </a:t>
            </a:r>
            <a:r>
              <a:rPr lang="zh-CN" altLang="zh-CN" sz="1400" dirty="0">
                <a:solidFill>
                  <a:srgbClr val="871094"/>
                </a:solidFill>
                <a:latin typeface="Consolas" panose="020B0609020204030204" pitchFamily="49" charset="0"/>
              </a:rPr>
              <a:t>template</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smtClean="0">
                <a:solidFill>
                  <a:srgbClr val="080808"/>
                </a:solidFill>
                <a:latin typeface="Consolas" panose="020B0609020204030204" pitchFamily="49" charset="0"/>
              </a:rPr>
              <a:t>}</a:t>
            </a:r>
            <a:endParaRPr lang="zh-CN" altLang="zh-CN" sz="1600" dirty="0">
              <a:latin typeface="Arial" panose="020B0604020202020204" pitchFamily="34" charset="0"/>
            </a:endParaRPr>
          </a:p>
        </p:txBody>
      </p:sp>
    </p:spTree>
    <p:extLst>
      <p:ext uri="{BB962C8B-B14F-4D97-AF65-F5344CB8AC3E}">
        <p14:creationId xmlns:p14="http://schemas.microsoft.com/office/powerpoint/2010/main" val="1413057326"/>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en-US" altLang="zh-CN" dirty="0" err="1"/>
              <a:t>ElasticSearch</a:t>
            </a:r>
            <a:r>
              <a:rPr lang="zh-CN" altLang="en-US" dirty="0"/>
              <a:t>（</a:t>
            </a:r>
            <a:r>
              <a:rPr lang="en-US" altLang="zh-CN" dirty="0"/>
              <a:t>ES</a:t>
            </a:r>
            <a:r>
              <a:rPr lang="zh-CN" altLang="en-US" dirty="0"/>
              <a:t>）</a:t>
            </a:r>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en-US" altLang="zh-CN" dirty="0" err="1" smtClean="0"/>
              <a:t>SpringBoot</a:t>
            </a:r>
            <a:r>
              <a:rPr lang="zh-CN" altLang="en-US" dirty="0" smtClean="0"/>
              <a:t>平台并没有跟随</a:t>
            </a:r>
            <a:r>
              <a:rPr lang="en-US" altLang="zh-CN" dirty="0" smtClean="0"/>
              <a:t>ES</a:t>
            </a:r>
            <a:r>
              <a:rPr lang="zh-CN" altLang="en-US" dirty="0" smtClean="0"/>
              <a:t>的更新速度进行同步更新，</a:t>
            </a:r>
            <a:r>
              <a:rPr lang="en-US" altLang="zh-CN" dirty="0" smtClean="0"/>
              <a:t>ES</a:t>
            </a:r>
            <a:r>
              <a:rPr lang="zh-CN" altLang="en-US" dirty="0" smtClean="0"/>
              <a:t>提供了</a:t>
            </a:r>
            <a:r>
              <a:rPr lang="en-US" altLang="zh-CN" dirty="0" smtClean="0"/>
              <a:t>High Level Client</a:t>
            </a:r>
            <a:r>
              <a:rPr lang="zh-CN" altLang="en-US" dirty="0" smtClean="0"/>
              <a:t>操作</a:t>
            </a:r>
            <a:r>
              <a:rPr lang="en-US" altLang="zh-CN" dirty="0" smtClean="0"/>
              <a:t>ES</a:t>
            </a:r>
          </a:p>
          <a:p>
            <a:pPr>
              <a:buFont typeface="Wingdings" panose="05000000000000000000" pitchFamily="2" charset="2"/>
              <a:buChar char="l"/>
            </a:pPr>
            <a:r>
              <a:rPr lang="zh-CN" altLang="en-US" dirty="0">
                <a:solidFill>
                  <a:schemeClr val="tx1">
                    <a:lumMod val="85000"/>
                    <a:lumOff val="15000"/>
                  </a:schemeClr>
                </a:solidFill>
              </a:rPr>
              <a:t>导</a:t>
            </a:r>
            <a:r>
              <a:rPr lang="zh-CN" altLang="en-US" dirty="0" smtClean="0">
                <a:solidFill>
                  <a:schemeClr val="tx1">
                    <a:lumMod val="85000"/>
                    <a:lumOff val="15000"/>
                  </a:schemeClr>
                </a:solidFill>
              </a:rPr>
              <a:t>入坐标</a:t>
            </a:r>
            <a:endParaRPr lang="en-US" altLang="zh-CN" dirty="0" smtClean="0">
              <a:solidFill>
                <a:schemeClr val="tx1">
                  <a:lumMod val="85000"/>
                  <a:lumOff val="15000"/>
                </a:schemeClr>
              </a:solidFill>
            </a:endParaRPr>
          </a:p>
          <a:p>
            <a:pPr>
              <a:buFont typeface="Wingdings" panose="05000000000000000000" pitchFamily="2" charset="2"/>
              <a:buChar char="l"/>
            </a:pPr>
            <a:endParaRPr lang="en-US" altLang="zh-CN" dirty="0"/>
          </a:p>
          <a:p>
            <a:pPr>
              <a:buFont typeface="Wingdings" panose="05000000000000000000" pitchFamily="2" charset="2"/>
              <a:buChar char="l"/>
            </a:pPr>
            <a:endParaRPr lang="en-US" altLang="zh-CN" sz="2000" dirty="0"/>
          </a:p>
          <a:p>
            <a:pPr>
              <a:buFont typeface="Wingdings" panose="05000000000000000000" pitchFamily="2" charset="2"/>
              <a:buChar char="l"/>
            </a:pPr>
            <a:endParaRPr lang="en-US" altLang="zh-CN" sz="2000" dirty="0" smtClean="0">
              <a:solidFill>
                <a:schemeClr val="tx1">
                  <a:lumMod val="85000"/>
                  <a:lumOff val="15000"/>
                </a:schemeClr>
              </a:solidFill>
            </a:endParaRPr>
          </a:p>
          <a:p>
            <a:pPr>
              <a:buFont typeface="Wingdings" panose="05000000000000000000" pitchFamily="2" charset="2"/>
              <a:buChar char="l"/>
            </a:pPr>
            <a:r>
              <a:rPr lang="zh-CN" altLang="en-US" dirty="0" smtClean="0"/>
              <a:t>配置（无）</a:t>
            </a:r>
            <a:endParaRPr lang="en-US" altLang="zh-CN" dirty="0"/>
          </a:p>
          <a:p>
            <a:pPr>
              <a:buFont typeface="Wingdings" panose="05000000000000000000" pitchFamily="2" charset="2"/>
              <a:buChar char="l"/>
            </a:pPr>
            <a:endParaRPr lang="en-US" altLang="zh-CN" dirty="0">
              <a:solidFill>
                <a:schemeClr val="tx1">
                  <a:lumMod val="85000"/>
                  <a:lumOff val="15000"/>
                </a:schemeClr>
              </a:solidFill>
            </a:endParaRPr>
          </a:p>
        </p:txBody>
      </p:sp>
      <p:sp>
        <p:nvSpPr>
          <p:cNvPr id="6" name="TextBox 3">
            <a:extLst>
              <a:ext uri="{FF2B5EF4-FFF2-40B4-BE49-F238E27FC236}">
                <a16:creationId xmlns:a16="http://schemas.microsoft.com/office/drawing/2014/main" id="{0C998B78-AB18-3C47-A1C7-25AE9A3A40B0}"/>
              </a:ext>
            </a:extLst>
          </p:cNvPr>
          <p:cNvSpPr txBox="1"/>
          <p:nvPr/>
        </p:nvSpPr>
        <p:spPr>
          <a:xfrm>
            <a:off x="1159842" y="2538855"/>
            <a:ext cx="9860586" cy="1349280"/>
          </a:xfrm>
          <a:prstGeom prst="rect">
            <a:avLst/>
          </a:prstGeom>
          <a:solidFill>
            <a:srgbClr val="FFFFE4"/>
          </a:solidFill>
          <a:ln w="3175">
            <a:solidFill>
              <a:srgbClr val="919191"/>
            </a:solidFill>
          </a:ln>
        </p:spPr>
        <p:txBody>
          <a:bodyPr wrap="square">
            <a:spAutoFit/>
          </a:bodyPr>
          <a:lstStyle/>
          <a:p>
            <a:pPr lvl="0" eaLnBrk="0" fontAlgn="base" hangingPunct="0">
              <a:lnSpc>
                <a:spcPct val="150000"/>
              </a:lnSpc>
              <a:spcBef>
                <a:spcPct val="0"/>
              </a:spcBef>
              <a:spcAft>
                <a:spcPct val="0"/>
              </a:spcAft>
            </a:pPr>
            <a:r>
              <a:rPr lang="zh-CN" altLang="zh-CN" sz="1400" dirty="0">
                <a:solidFill>
                  <a:srgbClr val="080808"/>
                </a:solidFill>
                <a:latin typeface="Consolas" panose="020B0609020204030204" pitchFamily="49" charset="0"/>
              </a:rPr>
              <a:t>&lt;</a:t>
            </a:r>
            <a:r>
              <a:rPr lang="zh-CN" altLang="zh-CN" sz="1400" dirty="0">
                <a:solidFill>
                  <a:srgbClr val="0033B3"/>
                </a:solidFill>
                <a:latin typeface="Consolas" panose="020B0609020204030204" pitchFamily="49" charset="0"/>
              </a:rPr>
              <a:t>dependency</a:t>
            </a:r>
            <a:r>
              <a:rPr lang="zh-CN" altLang="zh-CN" sz="1400" dirty="0">
                <a:solidFill>
                  <a:srgbClr val="080808"/>
                </a:solidFill>
                <a:latin typeface="Consolas" panose="020B0609020204030204" pitchFamily="49" charset="0"/>
              </a:rPr>
              <a:t>&gt;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&lt;</a:t>
            </a:r>
            <a:r>
              <a:rPr lang="zh-CN" altLang="zh-CN" sz="1400" dirty="0">
                <a:solidFill>
                  <a:srgbClr val="0033B3"/>
                </a:solidFill>
                <a:latin typeface="Consolas" panose="020B0609020204030204" pitchFamily="49" charset="0"/>
              </a:rPr>
              <a:t>groupId</a:t>
            </a:r>
            <a:r>
              <a:rPr lang="zh-CN" altLang="zh-CN" sz="1400" dirty="0">
                <a:solidFill>
                  <a:srgbClr val="080808"/>
                </a:solidFill>
                <a:latin typeface="Consolas" panose="020B0609020204030204" pitchFamily="49" charset="0"/>
              </a:rPr>
              <a:t>&gt;org.elasticsearch.client&lt;/</a:t>
            </a:r>
            <a:r>
              <a:rPr lang="zh-CN" altLang="zh-CN" sz="1400" dirty="0">
                <a:solidFill>
                  <a:srgbClr val="0033B3"/>
                </a:solidFill>
                <a:latin typeface="Consolas" panose="020B0609020204030204" pitchFamily="49" charset="0"/>
              </a:rPr>
              <a:t>groupId</a:t>
            </a:r>
            <a:r>
              <a:rPr lang="zh-CN" altLang="zh-CN" sz="1400" dirty="0">
                <a:solidFill>
                  <a:srgbClr val="080808"/>
                </a:solidFill>
                <a:latin typeface="Consolas" panose="020B0609020204030204" pitchFamily="49" charset="0"/>
              </a:rPr>
              <a:t>&gt;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&lt;</a:t>
            </a:r>
            <a:r>
              <a:rPr lang="zh-CN" altLang="zh-CN" sz="1400" dirty="0">
                <a:solidFill>
                  <a:srgbClr val="0033B3"/>
                </a:solidFill>
                <a:latin typeface="Consolas" panose="020B0609020204030204" pitchFamily="49" charset="0"/>
              </a:rPr>
              <a:t>artifactId</a:t>
            </a:r>
            <a:r>
              <a:rPr lang="zh-CN" altLang="zh-CN" sz="1400" dirty="0">
                <a:solidFill>
                  <a:srgbClr val="080808"/>
                </a:solidFill>
                <a:latin typeface="Consolas" panose="020B0609020204030204" pitchFamily="49" charset="0"/>
              </a:rPr>
              <a:t>&gt;elasticsearch-rest-high-level-client&lt;/</a:t>
            </a:r>
            <a:r>
              <a:rPr lang="zh-CN" altLang="zh-CN" sz="1400" dirty="0">
                <a:solidFill>
                  <a:srgbClr val="0033B3"/>
                </a:solidFill>
                <a:latin typeface="Consolas" panose="020B0609020204030204" pitchFamily="49" charset="0"/>
              </a:rPr>
              <a:t>artifactId</a:t>
            </a:r>
            <a:r>
              <a:rPr lang="zh-CN" altLang="zh-CN" sz="1400" dirty="0">
                <a:solidFill>
                  <a:srgbClr val="080808"/>
                </a:solidFill>
                <a:latin typeface="Consolas" panose="020B0609020204030204" pitchFamily="49" charset="0"/>
              </a:rPr>
              <a:t>&gt;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&lt;/</a:t>
            </a:r>
            <a:r>
              <a:rPr lang="zh-CN" altLang="zh-CN" sz="1400" dirty="0">
                <a:solidFill>
                  <a:srgbClr val="0033B3"/>
                </a:solidFill>
                <a:latin typeface="Consolas" panose="020B0609020204030204" pitchFamily="49" charset="0"/>
              </a:rPr>
              <a:t>dependency</a:t>
            </a:r>
            <a:r>
              <a:rPr lang="zh-CN" altLang="zh-CN" sz="1400" dirty="0">
                <a:solidFill>
                  <a:srgbClr val="080808"/>
                </a:solidFill>
                <a:latin typeface="Consolas" panose="020B0609020204030204" pitchFamily="49" charset="0"/>
              </a:rPr>
              <a:t>&gt;</a:t>
            </a:r>
            <a:endParaRPr lang="zh-CN" altLang="zh-CN" sz="1600" dirty="0">
              <a:latin typeface="Arial" panose="020B0604020202020204" pitchFamily="34" charset="0"/>
            </a:endParaRPr>
          </a:p>
        </p:txBody>
      </p:sp>
    </p:spTree>
    <p:extLst>
      <p:ext uri="{BB962C8B-B14F-4D97-AF65-F5344CB8AC3E}">
        <p14:creationId xmlns:p14="http://schemas.microsoft.com/office/powerpoint/2010/main" val="4282647772"/>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en-US" altLang="zh-CN" dirty="0" err="1"/>
              <a:t>ElasticSearch</a:t>
            </a:r>
            <a:r>
              <a:rPr lang="zh-CN" altLang="en-US" dirty="0"/>
              <a:t>（</a:t>
            </a:r>
            <a:r>
              <a:rPr lang="en-US" altLang="zh-CN" dirty="0"/>
              <a:t>ES</a:t>
            </a:r>
            <a:r>
              <a:rPr lang="zh-CN" altLang="en-US" dirty="0"/>
              <a:t>）</a:t>
            </a:r>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smtClean="0"/>
              <a:t>客户端</a:t>
            </a:r>
            <a:endParaRPr lang="en-US" altLang="zh-CN" dirty="0" smtClean="0"/>
          </a:p>
          <a:p>
            <a:pPr>
              <a:buFont typeface="Wingdings" panose="05000000000000000000" pitchFamily="2" charset="2"/>
              <a:buChar char="l"/>
            </a:pPr>
            <a:endParaRPr lang="en-US" altLang="zh-CN" dirty="0">
              <a:solidFill>
                <a:schemeClr val="tx1">
                  <a:lumMod val="85000"/>
                  <a:lumOff val="15000"/>
                </a:schemeClr>
              </a:solidFill>
            </a:endParaRPr>
          </a:p>
        </p:txBody>
      </p:sp>
      <p:sp>
        <p:nvSpPr>
          <p:cNvPr id="6" name="TextBox 3">
            <a:extLst>
              <a:ext uri="{FF2B5EF4-FFF2-40B4-BE49-F238E27FC236}">
                <a16:creationId xmlns:a16="http://schemas.microsoft.com/office/drawing/2014/main" id="{0C998B78-AB18-3C47-A1C7-25AE9A3A40B0}"/>
              </a:ext>
            </a:extLst>
          </p:cNvPr>
          <p:cNvSpPr txBox="1"/>
          <p:nvPr/>
        </p:nvSpPr>
        <p:spPr>
          <a:xfrm>
            <a:off x="1159842" y="2149748"/>
            <a:ext cx="9860586" cy="3934603"/>
          </a:xfrm>
          <a:prstGeom prst="rect">
            <a:avLst/>
          </a:prstGeom>
          <a:solidFill>
            <a:srgbClr val="FFFFE4"/>
          </a:solidFill>
          <a:ln w="3175">
            <a:solidFill>
              <a:srgbClr val="919191"/>
            </a:solidFill>
          </a:ln>
        </p:spPr>
        <p:txBody>
          <a:bodyPr wrap="square">
            <a:spAutoFit/>
          </a:bodyPr>
          <a:lstStyle/>
          <a:p>
            <a:pPr lvl="0" eaLnBrk="0" fontAlgn="base" hangingPunct="0">
              <a:lnSpc>
                <a:spcPct val="150000"/>
              </a:lnSpc>
              <a:spcBef>
                <a:spcPct val="0"/>
              </a:spcBef>
              <a:spcAft>
                <a:spcPct val="0"/>
              </a:spcAft>
            </a:pPr>
            <a:r>
              <a:rPr lang="zh-CN" altLang="zh-CN" sz="1400" dirty="0" smtClean="0">
                <a:solidFill>
                  <a:srgbClr val="9E880D"/>
                </a:solidFill>
                <a:latin typeface="Consolas" panose="020B0609020204030204" pitchFamily="49" charset="0"/>
              </a:rPr>
              <a:t>@Test</a:t>
            </a:r>
            <a:br>
              <a:rPr lang="zh-CN" altLang="zh-CN" sz="1400" dirty="0" smtClean="0">
                <a:solidFill>
                  <a:srgbClr val="9E880D"/>
                </a:solidFill>
                <a:latin typeface="Consolas" panose="020B0609020204030204" pitchFamily="49" charset="0"/>
              </a:rPr>
            </a:br>
            <a:r>
              <a:rPr lang="zh-CN" altLang="zh-CN" sz="1400" dirty="0" smtClean="0">
                <a:solidFill>
                  <a:srgbClr val="0033B3"/>
                </a:solidFill>
                <a:latin typeface="Consolas" panose="020B0609020204030204" pitchFamily="49" charset="0"/>
              </a:rPr>
              <a:t>void </a:t>
            </a:r>
            <a:r>
              <a:rPr lang="zh-CN" altLang="zh-CN" sz="1400" dirty="0" smtClean="0">
                <a:solidFill>
                  <a:srgbClr val="00627A"/>
                </a:solidFill>
                <a:latin typeface="Consolas" panose="020B0609020204030204" pitchFamily="49" charset="0"/>
              </a:rPr>
              <a:t>test</a:t>
            </a:r>
            <a:r>
              <a:rPr lang="zh-CN" altLang="zh-CN" sz="1400" dirty="0" smtClean="0">
                <a:solidFill>
                  <a:srgbClr val="080808"/>
                </a:solidFill>
                <a:latin typeface="Consolas" panose="020B0609020204030204" pitchFamily="49" charset="0"/>
              </a:rPr>
              <a:t>() </a:t>
            </a:r>
            <a:r>
              <a:rPr lang="zh-CN" altLang="zh-CN" sz="1400" dirty="0" smtClean="0">
                <a:solidFill>
                  <a:srgbClr val="0033B3"/>
                </a:solidFill>
                <a:latin typeface="Consolas" panose="020B0609020204030204" pitchFamily="49" charset="0"/>
              </a:rPr>
              <a:t>throws </a:t>
            </a:r>
            <a:r>
              <a:rPr lang="zh-CN" altLang="zh-CN" sz="1400" dirty="0" smtClean="0">
                <a:solidFill>
                  <a:srgbClr val="000000"/>
                </a:solidFill>
                <a:latin typeface="Consolas" panose="020B0609020204030204" pitchFamily="49" charset="0"/>
              </a:rPr>
              <a:t>IOException </a:t>
            </a:r>
            <a:r>
              <a:rPr lang="zh-CN" altLang="zh-CN" sz="1400" dirty="0" smtClean="0">
                <a:solidFill>
                  <a:srgbClr val="080808"/>
                </a:solidFill>
                <a:latin typeface="Consolas" panose="020B0609020204030204" pitchFamily="49" charset="0"/>
              </a:rPr>
              <a:t>{</a:t>
            </a:r>
            <a:br>
              <a:rPr lang="zh-CN" altLang="zh-CN" sz="1400" dirty="0" smtClean="0">
                <a:solidFill>
                  <a:srgbClr val="080808"/>
                </a:solidFill>
                <a:latin typeface="Consolas" panose="020B0609020204030204" pitchFamily="49" charset="0"/>
              </a:rPr>
            </a:br>
            <a:r>
              <a:rPr lang="zh-CN" altLang="zh-CN" sz="1400" dirty="0" smtClean="0">
                <a:solidFill>
                  <a:srgbClr val="080808"/>
                </a:solidFill>
                <a:latin typeface="Consolas" panose="020B0609020204030204" pitchFamily="49" charset="0"/>
              </a:rPr>
              <a:t>    </a:t>
            </a:r>
            <a:r>
              <a:rPr lang="zh-CN" altLang="zh-CN" sz="1400" dirty="0" smtClean="0">
                <a:solidFill>
                  <a:srgbClr val="000000"/>
                </a:solidFill>
                <a:latin typeface="Consolas" panose="020B0609020204030204" pitchFamily="49" charset="0"/>
              </a:rPr>
              <a:t>HttpHost host </a:t>
            </a:r>
            <a:r>
              <a:rPr lang="zh-CN" altLang="zh-CN" sz="1400" dirty="0" smtClean="0">
                <a:solidFill>
                  <a:srgbClr val="080808"/>
                </a:solidFill>
                <a:latin typeface="Consolas" panose="020B0609020204030204" pitchFamily="49" charset="0"/>
              </a:rPr>
              <a:t>= </a:t>
            </a:r>
            <a:r>
              <a:rPr lang="zh-CN" altLang="zh-CN" sz="1400" dirty="0" smtClean="0">
                <a:solidFill>
                  <a:srgbClr val="000000"/>
                </a:solidFill>
                <a:latin typeface="Consolas" panose="020B0609020204030204" pitchFamily="49" charset="0"/>
              </a:rPr>
              <a:t>HttpHost</a:t>
            </a:r>
            <a:r>
              <a:rPr lang="zh-CN" altLang="zh-CN" sz="1400" dirty="0" smtClean="0">
                <a:solidFill>
                  <a:srgbClr val="080808"/>
                </a:solidFill>
                <a:latin typeface="Consolas" panose="020B0609020204030204" pitchFamily="49" charset="0"/>
              </a:rPr>
              <a:t>.</a:t>
            </a:r>
            <a:r>
              <a:rPr lang="zh-CN" altLang="zh-CN" sz="1400" i="1" dirty="0" smtClean="0">
                <a:solidFill>
                  <a:srgbClr val="080808"/>
                </a:solidFill>
                <a:latin typeface="Consolas" panose="020B0609020204030204" pitchFamily="49" charset="0"/>
              </a:rPr>
              <a:t>create</a:t>
            </a:r>
            <a:r>
              <a:rPr lang="zh-CN" altLang="zh-CN" sz="1400" dirty="0" smtClean="0">
                <a:solidFill>
                  <a:srgbClr val="080808"/>
                </a:solidFill>
                <a:latin typeface="Consolas" panose="020B0609020204030204" pitchFamily="49" charset="0"/>
              </a:rPr>
              <a:t>(</a:t>
            </a:r>
            <a:r>
              <a:rPr lang="zh-CN" altLang="zh-CN" sz="1400" dirty="0" smtClean="0">
                <a:solidFill>
                  <a:srgbClr val="067D17"/>
                </a:solidFill>
                <a:latin typeface="Consolas" panose="020B0609020204030204" pitchFamily="49" charset="0"/>
              </a:rPr>
              <a:t>"http://localhost:9200"</a:t>
            </a:r>
            <a:r>
              <a:rPr lang="zh-CN" altLang="zh-CN" sz="1400" dirty="0" smtClean="0">
                <a:solidFill>
                  <a:srgbClr val="080808"/>
                </a:solidFill>
                <a:latin typeface="Consolas" panose="020B0609020204030204" pitchFamily="49" charset="0"/>
              </a:rPr>
              <a:t>);</a:t>
            </a:r>
            <a:br>
              <a:rPr lang="zh-CN" altLang="zh-CN" sz="1400" dirty="0" smtClean="0">
                <a:solidFill>
                  <a:srgbClr val="080808"/>
                </a:solidFill>
                <a:latin typeface="Consolas" panose="020B0609020204030204" pitchFamily="49" charset="0"/>
              </a:rPr>
            </a:br>
            <a:r>
              <a:rPr lang="zh-CN" altLang="zh-CN" sz="1400" dirty="0" smtClean="0">
                <a:solidFill>
                  <a:srgbClr val="080808"/>
                </a:solidFill>
                <a:latin typeface="Consolas" panose="020B0609020204030204" pitchFamily="49" charset="0"/>
              </a:rPr>
              <a:t>    </a:t>
            </a:r>
            <a:r>
              <a:rPr lang="zh-CN" altLang="zh-CN" sz="1400" dirty="0" smtClean="0">
                <a:solidFill>
                  <a:srgbClr val="000000"/>
                </a:solidFill>
                <a:latin typeface="Consolas" panose="020B0609020204030204" pitchFamily="49" charset="0"/>
              </a:rPr>
              <a:t>RestClientBuilder builder </a:t>
            </a:r>
            <a:r>
              <a:rPr lang="zh-CN" altLang="zh-CN" sz="1400" dirty="0" smtClean="0">
                <a:solidFill>
                  <a:srgbClr val="080808"/>
                </a:solidFill>
                <a:latin typeface="Consolas" panose="020B0609020204030204" pitchFamily="49" charset="0"/>
              </a:rPr>
              <a:t>= </a:t>
            </a:r>
            <a:r>
              <a:rPr lang="zh-CN" altLang="zh-CN" sz="1400" dirty="0" smtClean="0">
                <a:solidFill>
                  <a:srgbClr val="000000"/>
                </a:solidFill>
                <a:latin typeface="Consolas" panose="020B0609020204030204" pitchFamily="49" charset="0"/>
              </a:rPr>
              <a:t>RestClient</a:t>
            </a:r>
            <a:r>
              <a:rPr lang="zh-CN" altLang="zh-CN" sz="1400" dirty="0" smtClean="0">
                <a:solidFill>
                  <a:srgbClr val="080808"/>
                </a:solidFill>
                <a:latin typeface="Consolas" panose="020B0609020204030204" pitchFamily="49" charset="0"/>
              </a:rPr>
              <a:t>.</a:t>
            </a:r>
            <a:r>
              <a:rPr lang="zh-CN" altLang="zh-CN" sz="1400" i="1" dirty="0" smtClean="0">
                <a:solidFill>
                  <a:srgbClr val="080808"/>
                </a:solidFill>
                <a:latin typeface="Consolas" panose="020B0609020204030204" pitchFamily="49" charset="0"/>
              </a:rPr>
              <a:t>builder</a:t>
            </a:r>
            <a:r>
              <a:rPr lang="zh-CN" altLang="zh-CN" sz="1400" dirty="0" smtClean="0">
                <a:solidFill>
                  <a:srgbClr val="080808"/>
                </a:solidFill>
                <a:latin typeface="Consolas" panose="020B0609020204030204" pitchFamily="49" charset="0"/>
              </a:rPr>
              <a:t>(</a:t>
            </a:r>
            <a:r>
              <a:rPr lang="zh-CN" altLang="zh-CN" sz="1400" dirty="0" smtClean="0">
                <a:solidFill>
                  <a:srgbClr val="000000"/>
                </a:solidFill>
                <a:latin typeface="Consolas" panose="020B0609020204030204" pitchFamily="49" charset="0"/>
              </a:rPr>
              <a:t>host</a:t>
            </a:r>
            <a:r>
              <a:rPr lang="zh-CN" altLang="zh-CN" sz="1400" dirty="0" smtClean="0">
                <a:solidFill>
                  <a:srgbClr val="080808"/>
                </a:solidFill>
                <a:latin typeface="Consolas" panose="020B0609020204030204" pitchFamily="49" charset="0"/>
              </a:rPr>
              <a:t>);</a:t>
            </a:r>
            <a:br>
              <a:rPr lang="zh-CN" altLang="zh-CN" sz="1400" dirty="0" smtClean="0">
                <a:solidFill>
                  <a:srgbClr val="080808"/>
                </a:solidFill>
                <a:latin typeface="Consolas" panose="020B0609020204030204" pitchFamily="49" charset="0"/>
              </a:rPr>
            </a:br>
            <a:r>
              <a:rPr lang="zh-CN" altLang="zh-CN" sz="1400" dirty="0" smtClean="0">
                <a:solidFill>
                  <a:srgbClr val="080808"/>
                </a:solidFill>
                <a:latin typeface="Consolas" panose="020B0609020204030204" pitchFamily="49" charset="0"/>
              </a:rPr>
              <a:t>    </a:t>
            </a:r>
            <a:r>
              <a:rPr lang="zh-CN" altLang="zh-CN" sz="1400" dirty="0" smtClean="0">
                <a:solidFill>
                  <a:srgbClr val="000000"/>
                </a:solidFill>
                <a:latin typeface="Consolas" panose="020B0609020204030204" pitchFamily="49" charset="0"/>
              </a:rPr>
              <a:t>RestHighLevelClient client </a:t>
            </a:r>
            <a:r>
              <a:rPr lang="zh-CN" altLang="zh-CN" sz="1400" dirty="0" smtClean="0">
                <a:solidFill>
                  <a:srgbClr val="080808"/>
                </a:solidFill>
                <a:latin typeface="Consolas" panose="020B0609020204030204" pitchFamily="49" charset="0"/>
              </a:rPr>
              <a:t>= </a:t>
            </a:r>
            <a:r>
              <a:rPr lang="zh-CN" altLang="zh-CN" sz="1400" dirty="0" smtClean="0">
                <a:solidFill>
                  <a:srgbClr val="0033B3"/>
                </a:solidFill>
                <a:latin typeface="Consolas" panose="020B0609020204030204" pitchFamily="49" charset="0"/>
              </a:rPr>
              <a:t>new </a:t>
            </a:r>
            <a:r>
              <a:rPr lang="zh-CN" altLang="zh-CN" sz="1400" dirty="0" smtClean="0">
                <a:solidFill>
                  <a:srgbClr val="080808"/>
                </a:solidFill>
                <a:latin typeface="Consolas" panose="020B0609020204030204" pitchFamily="49" charset="0"/>
              </a:rPr>
              <a:t>RestHighLevelClient(</a:t>
            </a:r>
            <a:r>
              <a:rPr lang="zh-CN" altLang="zh-CN" sz="1400" dirty="0" smtClean="0">
                <a:solidFill>
                  <a:srgbClr val="000000"/>
                </a:solidFill>
                <a:latin typeface="Consolas" panose="020B0609020204030204" pitchFamily="49" charset="0"/>
              </a:rPr>
              <a:t>builder</a:t>
            </a:r>
            <a:r>
              <a:rPr lang="zh-CN" altLang="zh-CN" sz="1400" dirty="0" smtClean="0">
                <a:solidFill>
                  <a:srgbClr val="080808"/>
                </a:solidFill>
                <a:latin typeface="Consolas" panose="020B0609020204030204" pitchFamily="49" charset="0"/>
              </a:rPr>
              <a:t>);</a:t>
            </a:r>
            <a:br>
              <a:rPr lang="zh-CN" altLang="zh-CN" sz="1400" dirty="0" smtClean="0">
                <a:solidFill>
                  <a:srgbClr val="080808"/>
                </a:solidFill>
                <a:latin typeface="Consolas" panose="020B0609020204030204" pitchFamily="49" charset="0"/>
              </a:rPr>
            </a:br>
            <a:r>
              <a:rPr lang="zh-CN" altLang="zh-CN" sz="1400" dirty="0" smtClean="0">
                <a:solidFill>
                  <a:srgbClr val="080808"/>
                </a:solidFill>
                <a:latin typeface="Consolas" panose="020B0609020204030204" pitchFamily="49" charset="0"/>
              </a:rPr>
              <a:t>    </a:t>
            </a:r>
            <a:r>
              <a:rPr lang="zh-CN" altLang="zh-CN" sz="1400" i="1" dirty="0" smtClean="0">
                <a:solidFill>
                  <a:srgbClr val="8C8C8C"/>
                </a:solidFill>
                <a:latin typeface="Consolas" panose="020B0609020204030204" pitchFamily="49" charset="0"/>
              </a:rPr>
              <a:t>//</a:t>
            </a:r>
            <a:r>
              <a:rPr lang="zh-CN" altLang="zh-CN" sz="1400" i="1" dirty="0" smtClean="0">
                <a:solidFill>
                  <a:srgbClr val="8C8C8C"/>
                </a:solidFill>
                <a:latin typeface="宋体" panose="02010600030101010101" pitchFamily="2" charset="-122"/>
                <a:ea typeface="宋体" panose="02010600030101010101" pitchFamily="2" charset="-122"/>
              </a:rPr>
              <a:t>客户端操作</a:t>
            </a:r>
            <a:br>
              <a:rPr lang="zh-CN" altLang="zh-CN" sz="1400" i="1" dirty="0" smtClean="0">
                <a:solidFill>
                  <a:srgbClr val="8C8C8C"/>
                </a:solidFill>
                <a:latin typeface="宋体" panose="02010600030101010101" pitchFamily="2" charset="-122"/>
                <a:ea typeface="宋体" panose="02010600030101010101" pitchFamily="2" charset="-122"/>
              </a:rPr>
            </a:br>
            <a:r>
              <a:rPr lang="zh-CN" altLang="zh-CN" sz="1400" i="1" dirty="0" smtClean="0">
                <a:solidFill>
                  <a:srgbClr val="8C8C8C"/>
                </a:solidFill>
                <a:latin typeface="宋体" panose="02010600030101010101" pitchFamily="2" charset="-122"/>
                <a:ea typeface="宋体" panose="02010600030101010101" pitchFamily="2" charset="-122"/>
              </a:rPr>
              <a:t>    </a:t>
            </a:r>
            <a:r>
              <a:rPr lang="zh-CN" altLang="zh-CN" sz="1400" dirty="0" smtClean="0">
                <a:solidFill>
                  <a:srgbClr val="000000"/>
                </a:solidFill>
                <a:latin typeface="Consolas" panose="020B0609020204030204" pitchFamily="49" charset="0"/>
              </a:rPr>
              <a:t>CreateIndexRequest request </a:t>
            </a:r>
            <a:r>
              <a:rPr lang="zh-CN" altLang="zh-CN" sz="1400" dirty="0" smtClean="0">
                <a:solidFill>
                  <a:srgbClr val="080808"/>
                </a:solidFill>
                <a:latin typeface="Consolas" panose="020B0609020204030204" pitchFamily="49" charset="0"/>
              </a:rPr>
              <a:t>= </a:t>
            </a:r>
            <a:r>
              <a:rPr lang="zh-CN" altLang="zh-CN" sz="1400" dirty="0" smtClean="0">
                <a:solidFill>
                  <a:srgbClr val="0033B3"/>
                </a:solidFill>
                <a:latin typeface="Consolas" panose="020B0609020204030204" pitchFamily="49" charset="0"/>
              </a:rPr>
              <a:t>new </a:t>
            </a:r>
            <a:r>
              <a:rPr lang="zh-CN" altLang="zh-CN" sz="1400" dirty="0" smtClean="0">
                <a:solidFill>
                  <a:srgbClr val="080808"/>
                </a:solidFill>
                <a:latin typeface="Consolas" panose="020B0609020204030204" pitchFamily="49" charset="0"/>
              </a:rPr>
              <a:t>CreateIndexRequest(</a:t>
            </a:r>
            <a:r>
              <a:rPr lang="zh-CN" altLang="zh-CN" sz="1400" dirty="0" smtClean="0">
                <a:solidFill>
                  <a:srgbClr val="067D17"/>
                </a:solidFill>
                <a:latin typeface="Consolas" panose="020B0609020204030204" pitchFamily="49" charset="0"/>
              </a:rPr>
              <a:t>"books"</a:t>
            </a:r>
            <a:r>
              <a:rPr lang="zh-CN" altLang="zh-CN" sz="1400" dirty="0" smtClean="0">
                <a:solidFill>
                  <a:srgbClr val="080808"/>
                </a:solidFill>
                <a:latin typeface="Consolas" panose="020B0609020204030204" pitchFamily="49" charset="0"/>
              </a:rPr>
              <a:t>);</a:t>
            </a:r>
            <a:br>
              <a:rPr lang="zh-CN" altLang="zh-CN" sz="1400" dirty="0" smtClean="0">
                <a:solidFill>
                  <a:srgbClr val="080808"/>
                </a:solidFill>
                <a:latin typeface="Consolas" panose="020B0609020204030204" pitchFamily="49" charset="0"/>
              </a:rPr>
            </a:br>
            <a:r>
              <a:rPr lang="zh-CN" altLang="zh-CN" sz="1400" dirty="0" smtClean="0">
                <a:solidFill>
                  <a:srgbClr val="080808"/>
                </a:solidFill>
                <a:latin typeface="Consolas" panose="020B0609020204030204" pitchFamily="49" charset="0"/>
              </a:rPr>
              <a:t>    </a:t>
            </a:r>
            <a:r>
              <a:rPr lang="zh-CN" altLang="zh-CN" sz="1400" i="1" dirty="0" smtClean="0">
                <a:solidFill>
                  <a:srgbClr val="8C8C8C"/>
                </a:solidFill>
                <a:latin typeface="Consolas" panose="020B0609020204030204" pitchFamily="49" charset="0"/>
              </a:rPr>
              <a:t>//</a:t>
            </a:r>
            <a:r>
              <a:rPr lang="zh-CN" altLang="zh-CN" sz="1400" i="1" dirty="0" smtClean="0">
                <a:solidFill>
                  <a:srgbClr val="8C8C8C"/>
                </a:solidFill>
                <a:latin typeface="宋体" panose="02010600030101010101" pitchFamily="2" charset="-122"/>
                <a:ea typeface="宋体" panose="02010600030101010101" pitchFamily="2" charset="-122"/>
              </a:rPr>
              <a:t>获取操作索引的客户端对象，调用创建索引操作</a:t>
            </a:r>
            <a:br>
              <a:rPr lang="zh-CN" altLang="zh-CN" sz="1400" i="1" dirty="0" smtClean="0">
                <a:solidFill>
                  <a:srgbClr val="8C8C8C"/>
                </a:solidFill>
                <a:latin typeface="宋体" panose="02010600030101010101" pitchFamily="2" charset="-122"/>
                <a:ea typeface="宋体" panose="02010600030101010101" pitchFamily="2" charset="-122"/>
              </a:rPr>
            </a:br>
            <a:r>
              <a:rPr lang="zh-CN" altLang="zh-CN" sz="1400" i="1" dirty="0" smtClean="0">
                <a:solidFill>
                  <a:srgbClr val="8C8C8C"/>
                </a:solidFill>
                <a:latin typeface="宋体" panose="02010600030101010101" pitchFamily="2" charset="-122"/>
                <a:ea typeface="宋体" panose="02010600030101010101" pitchFamily="2" charset="-122"/>
              </a:rPr>
              <a:t>    </a:t>
            </a:r>
            <a:r>
              <a:rPr lang="zh-CN" altLang="zh-CN" sz="1400" dirty="0" smtClean="0">
                <a:solidFill>
                  <a:srgbClr val="000000"/>
                </a:solidFill>
                <a:latin typeface="Consolas" panose="020B0609020204030204" pitchFamily="49" charset="0"/>
              </a:rPr>
              <a:t>client</a:t>
            </a:r>
            <a:r>
              <a:rPr lang="zh-CN" altLang="zh-CN" sz="1400" dirty="0" smtClean="0">
                <a:solidFill>
                  <a:srgbClr val="080808"/>
                </a:solidFill>
                <a:latin typeface="Consolas" panose="020B0609020204030204" pitchFamily="49" charset="0"/>
              </a:rPr>
              <a:t>.indices().create(</a:t>
            </a:r>
            <a:r>
              <a:rPr lang="zh-CN" altLang="zh-CN" sz="1400" dirty="0" smtClean="0">
                <a:solidFill>
                  <a:srgbClr val="000000"/>
                </a:solidFill>
                <a:latin typeface="Consolas" panose="020B0609020204030204" pitchFamily="49" charset="0"/>
              </a:rPr>
              <a:t>request</a:t>
            </a:r>
            <a:r>
              <a:rPr lang="zh-CN" altLang="zh-CN" sz="1400" dirty="0" smtClean="0">
                <a:solidFill>
                  <a:srgbClr val="080808"/>
                </a:solidFill>
                <a:latin typeface="Consolas" panose="020B0609020204030204" pitchFamily="49" charset="0"/>
              </a:rPr>
              <a:t>, </a:t>
            </a:r>
            <a:r>
              <a:rPr lang="zh-CN" altLang="zh-CN" sz="1400" dirty="0" smtClean="0">
                <a:solidFill>
                  <a:srgbClr val="000000"/>
                </a:solidFill>
                <a:latin typeface="Consolas" panose="020B0609020204030204" pitchFamily="49" charset="0"/>
              </a:rPr>
              <a:t>RequestOptions</a:t>
            </a:r>
            <a:r>
              <a:rPr lang="zh-CN" altLang="zh-CN" sz="1400" dirty="0" smtClean="0">
                <a:solidFill>
                  <a:srgbClr val="080808"/>
                </a:solidFill>
                <a:latin typeface="Consolas" panose="020B0609020204030204" pitchFamily="49" charset="0"/>
              </a:rPr>
              <a:t>.</a:t>
            </a:r>
            <a:r>
              <a:rPr lang="zh-CN" altLang="zh-CN" sz="1400" i="1" dirty="0" smtClean="0">
                <a:solidFill>
                  <a:srgbClr val="871094"/>
                </a:solidFill>
                <a:latin typeface="Consolas" panose="020B0609020204030204" pitchFamily="49" charset="0"/>
              </a:rPr>
              <a:t>DEFAULT</a:t>
            </a:r>
            <a:r>
              <a:rPr lang="zh-CN" altLang="zh-CN" sz="1400" dirty="0" smtClean="0">
                <a:solidFill>
                  <a:srgbClr val="080808"/>
                </a:solidFill>
                <a:latin typeface="Consolas" panose="020B0609020204030204" pitchFamily="49" charset="0"/>
              </a:rPr>
              <a:t>);</a:t>
            </a:r>
            <a:br>
              <a:rPr lang="zh-CN" altLang="zh-CN" sz="1400" dirty="0" smtClean="0">
                <a:solidFill>
                  <a:srgbClr val="080808"/>
                </a:solidFill>
                <a:latin typeface="Consolas" panose="020B0609020204030204" pitchFamily="49" charset="0"/>
              </a:rPr>
            </a:br>
            <a:r>
              <a:rPr lang="zh-CN" altLang="zh-CN" sz="1400" dirty="0" smtClean="0">
                <a:solidFill>
                  <a:srgbClr val="080808"/>
                </a:solidFill>
                <a:latin typeface="Consolas" panose="020B0609020204030204" pitchFamily="49" charset="0"/>
              </a:rPr>
              <a:t>    </a:t>
            </a:r>
            <a:r>
              <a:rPr lang="zh-CN" altLang="zh-CN" sz="1400" i="1" dirty="0" smtClean="0">
                <a:solidFill>
                  <a:srgbClr val="8C8C8C"/>
                </a:solidFill>
                <a:latin typeface="Consolas" panose="020B0609020204030204" pitchFamily="49" charset="0"/>
              </a:rPr>
              <a:t>//</a:t>
            </a:r>
            <a:r>
              <a:rPr lang="zh-CN" altLang="zh-CN" sz="1400" i="1" dirty="0" smtClean="0">
                <a:solidFill>
                  <a:srgbClr val="8C8C8C"/>
                </a:solidFill>
                <a:latin typeface="宋体" panose="02010600030101010101" pitchFamily="2" charset="-122"/>
                <a:ea typeface="宋体" panose="02010600030101010101" pitchFamily="2" charset="-122"/>
              </a:rPr>
              <a:t>关闭客户端</a:t>
            </a:r>
            <a:br>
              <a:rPr lang="zh-CN" altLang="zh-CN" sz="1400" i="1" dirty="0" smtClean="0">
                <a:solidFill>
                  <a:srgbClr val="8C8C8C"/>
                </a:solidFill>
                <a:latin typeface="宋体" panose="02010600030101010101" pitchFamily="2" charset="-122"/>
                <a:ea typeface="宋体" panose="02010600030101010101" pitchFamily="2" charset="-122"/>
              </a:rPr>
            </a:br>
            <a:r>
              <a:rPr lang="zh-CN" altLang="zh-CN" sz="1400" i="1" dirty="0" smtClean="0">
                <a:solidFill>
                  <a:srgbClr val="8C8C8C"/>
                </a:solidFill>
                <a:latin typeface="宋体" panose="02010600030101010101" pitchFamily="2" charset="-122"/>
                <a:ea typeface="宋体" panose="02010600030101010101" pitchFamily="2" charset="-122"/>
              </a:rPr>
              <a:t>    </a:t>
            </a:r>
            <a:r>
              <a:rPr lang="zh-CN" altLang="zh-CN" sz="1400" dirty="0" smtClean="0">
                <a:solidFill>
                  <a:srgbClr val="000000"/>
                </a:solidFill>
                <a:latin typeface="Consolas" panose="020B0609020204030204" pitchFamily="49" charset="0"/>
              </a:rPr>
              <a:t>client</a:t>
            </a:r>
            <a:r>
              <a:rPr lang="zh-CN" altLang="zh-CN" sz="1400" dirty="0" smtClean="0">
                <a:solidFill>
                  <a:srgbClr val="080808"/>
                </a:solidFill>
                <a:latin typeface="Consolas" panose="020B0609020204030204" pitchFamily="49" charset="0"/>
              </a:rPr>
              <a:t>.close();</a:t>
            </a:r>
            <a:br>
              <a:rPr lang="zh-CN" altLang="zh-CN" sz="1400" dirty="0" smtClean="0">
                <a:solidFill>
                  <a:srgbClr val="080808"/>
                </a:solidFill>
                <a:latin typeface="Consolas" panose="020B0609020204030204" pitchFamily="49" charset="0"/>
              </a:rPr>
            </a:br>
            <a:r>
              <a:rPr lang="zh-CN" altLang="zh-CN" sz="1400" dirty="0" smtClean="0">
                <a:solidFill>
                  <a:srgbClr val="080808"/>
                </a:solidFill>
                <a:latin typeface="Consolas" panose="020B0609020204030204" pitchFamily="49" charset="0"/>
              </a:rPr>
              <a:t>}</a:t>
            </a:r>
            <a:endParaRPr lang="zh-CN" altLang="zh-CN" sz="1600" dirty="0">
              <a:latin typeface="Arial" panose="020B0604020202020204" pitchFamily="34" charset="0"/>
            </a:endParaRPr>
          </a:p>
        </p:txBody>
      </p:sp>
    </p:spTree>
    <p:extLst>
      <p:ext uri="{BB962C8B-B14F-4D97-AF65-F5344CB8AC3E}">
        <p14:creationId xmlns:p14="http://schemas.microsoft.com/office/powerpoint/2010/main" val="1271541491"/>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en-US" altLang="zh-CN" dirty="0" err="1"/>
              <a:t>ElasticSearch</a:t>
            </a:r>
            <a:r>
              <a:rPr lang="zh-CN" altLang="en-US" dirty="0"/>
              <a:t>（</a:t>
            </a:r>
            <a:r>
              <a:rPr lang="en-US" altLang="zh-CN" dirty="0"/>
              <a:t>ES</a:t>
            </a:r>
            <a:r>
              <a:rPr lang="zh-CN" altLang="en-US" dirty="0"/>
              <a:t>）</a:t>
            </a:r>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smtClean="0"/>
              <a:t>客户端改进</a:t>
            </a:r>
            <a:endParaRPr lang="en-US" altLang="zh-CN" dirty="0">
              <a:solidFill>
                <a:schemeClr val="tx1">
                  <a:lumMod val="85000"/>
                  <a:lumOff val="15000"/>
                </a:schemeClr>
              </a:solidFill>
            </a:endParaRPr>
          </a:p>
        </p:txBody>
      </p:sp>
      <p:sp>
        <p:nvSpPr>
          <p:cNvPr id="7" name="TextBox 3">
            <a:extLst>
              <a:ext uri="{FF2B5EF4-FFF2-40B4-BE49-F238E27FC236}">
                <a16:creationId xmlns:a16="http://schemas.microsoft.com/office/drawing/2014/main" id="{0C998B78-AB18-3C47-A1C7-25AE9A3A40B0}"/>
              </a:ext>
            </a:extLst>
          </p:cNvPr>
          <p:cNvSpPr txBox="1"/>
          <p:nvPr/>
        </p:nvSpPr>
        <p:spPr>
          <a:xfrm>
            <a:off x="1159842" y="2149748"/>
            <a:ext cx="10853818" cy="3785652"/>
          </a:xfrm>
          <a:prstGeom prst="rect">
            <a:avLst/>
          </a:prstGeom>
          <a:solidFill>
            <a:srgbClr val="FFFFE4"/>
          </a:solidFill>
          <a:ln w="3175">
            <a:solidFill>
              <a:srgbClr val="919191"/>
            </a:solidFill>
          </a:ln>
        </p:spPr>
        <p:txBody>
          <a:bodyPr wrap="square">
            <a:spAutoFit/>
          </a:bodyPr>
          <a:lstStyle/>
          <a:p>
            <a:pPr lvl="0" eaLnBrk="0" fontAlgn="base" hangingPunct="0">
              <a:spcBef>
                <a:spcPct val="0"/>
              </a:spcBef>
              <a:spcAft>
                <a:spcPct val="0"/>
              </a:spcAft>
            </a:pPr>
            <a:r>
              <a:rPr lang="zh-CN" altLang="zh-CN" sz="1400" dirty="0" smtClean="0">
                <a:solidFill>
                  <a:srgbClr val="9E880D"/>
                </a:solidFill>
                <a:latin typeface="Consolas" panose="020B0609020204030204" pitchFamily="49" charset="0"/>
              </a:rPr>
              <a:t>@</a:t>
            </a:r>
            <a:r>
              <a:rPr lang="zh-CN" altLang="zh-CN" sz="1400" dirty="0">
                <a:solidFill>
                  <a:srgbClr val="9E880D"/>
                </a:solidFill>
                <a:latin typeface="Consolas" panose="020B0609020204030204" pitchFamily="49" charset="0"/>
              </a:rPr>
              <a:t>SpringBootTest</a:t>
            </a:r>
            <a:br>
              <a:rPr lang="zh-CN" altLang="zh-CN" sz="1400" dirty="0">
                <a:solidFill>
                  <a:srgbClr val="9E880D"/>
                </a:solidFill>
                <a:latin typeface="Consolas" panose="020B0609020204030204" pitchFamily="49" charset="0"/>
              </a:rPr>
            </a:br>
            <a:r>
              <a:rPr lang="zh-CN" altLang="zh-CN" sz="1400" dirty="0">
                <a:solidFill>
                  <a:srgbClr val="0033B3"/>
                </a:solidFill>
                <a:latin typeface="Consolas" panose="020B0609020204030204" pitchFamily="49" charset="0"/>
              </a:rPr>
              <a:t>class </a:t>
            </a:r>
            <a:r>
              <a:rPr lang="zh-CN" altLang="zh-CN" sz="1400" dirty="0">
                <a:solidFill>
                  <a:srgbClr val="000000"/>
                </a:solidFill>
                <a:latin typeface="Consolas" panose="020B0609020204030204" pitchFamily="49" charset="0"/>
              </a:rPr>
              <a:t>Springboot18EsApplicationTests </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9E880D"/>
                </a:solidFill>
                <a:latin typeface="Consolas" panose="020B0609020204030204" pitchFamily="49" charset="0"/>
              </a:rPr>
              <a:t>@Autowired</a:t>
            </a:r>
            <a:br>
              <a:rPr lang="zh-CN" altLang="zh-CN" sz="1400" dirty="0">
                <a:solidFill>
                  <a:srgbClr val="9E880D"/>
                </a:solidFill>
                <a:latin typeface="Consolas" panose="020B0609020204030204" pitchFamily="49" charset="0"/>
              </a:rPr>
            </a:br>
            <a:r>
              <a:rPr lang="zh-CN" altLang="zh-CN" sz="1400" dirty="0">
                <a:solidFill>
                  <a:srgbClr val="9E880D"/>
                </a:solidFill>
                <a:latin typeface="Consolas" panose="020B0609020204030204" pitchFamily="49" charset="0"/>
              </a:rPr>
              <a:t>    </a:t>
            </a:r>
            <a:r>
              <a:rPr lang="zh-CN" altLang="zh-CN" sz="1400" dirty="0">
                <a:solidFill>
                  <a:srgbClr val="0033B3"/>
                </a:solidFill>
                <a:latin typeface="Consolas" panose="020B0609020204030204" pitchFamily="49" charset="0"/>
              </a:rPr>
              <a:t>private </a:t>
            </a:r>
            <a:r>
              <a:rPr lang="zh-CN" altLang="zh-CN" sz="1400" dirty="0">
                <a:solidFill>
                  <a:srgbClr val="000000"/>
                </a:solidFill>
                <a:latin typeface="Consolas" panose="020B0609020204030204" pitchFamily="49" charset="0"/>
              </a:rPr>
              <a:t>BookDao </a:t>
            </a:r>
            <a:r>
              <a:rPr lang="zh-CN" altLang="zh-CN" sz="1400" dirty="0">
                <a:solidFill>
                  <a:srgbClr val="871094"/>
                </a:solidFill>
                <a:latin typeface="Consolas" panose="020B0609020204030204" pitchFamily="49" charset="0"/>
              </a:rPr>
              <a:t>bookDao</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i="1" dirty="0" smtClean="0">
                <a:solidFill>
                  <a:srgbClr val="8C8C8C"/>
                </a:solidFill>
                <a:latin typeface="Consolas" panose="020B0609020204030204" pitchFamily="49" charset="0"/>
              </a:rPr>
              <a:t>    </a:t>
            </a:r>
            <a:r>
              <a:rPr lang="zh-CN" altLang="zh-CN" sz="1400" dirty="0">
                <a:solidFill>
                  <a:srgbClr val="9E880D"/>
                </a:solidFill>
                <a:latin typeface="Consolas" panose="020B0609020204030204" pitchFamily="49" charset="0"/>
              </a:rPr>
              <a:t>@Autowired</a:t>
            </a:r>
            <a:br>
              <a:rPr lang="zh-CN" altLang="zh-CN" sz="1400" dirty="0">
                <a:solidFill>
                  <a:srgbClr val="9E880D"/>
                </a:solidFill>
                <a:latin typeface="Consolas" panose="020B0609020204030204" pitchFamily="49" charset="0"/>
              </a:rPr>
            </a:br>
            <a:r>
              <a:rPr lang="zh-CN" altLang="zh-CN" sz="1400" dirty="0">
                <a:solidFill>
                  <a:srgbClr val="9E880D"/>
                </a:solidFill>
                <a:latin typeface="Consolas" panose="020B0609020204030204" pitchFamily="49" charset="0"/>
              </a:rPr>
              <a:t>    </a:t>
            </a:r>
            <a:r>
              <a:rPr lang="zh-CN" altLang="zh-CN" sz="1400" dirty="0">
                <a:solidFill>
                  <a:srgbClr val="000000"/>
                </a:solidFill>
                <a:latin typeface="Consolas" panose="020B0609020204030204" pitchFamily="49" charset="0"/>
              </a:rPr>
              <a:t>RestHighLevelClient </a:t>
            </a:r>
            <a:r>
              <a:rPr lang="en-US" altLang="zh-CN" sz="1400" dirty="0" smtClean="0">
                <a:solidFill>
                  <a:srgbClr val="871094"/>
                </a:solidFill>
                <a:latin typeface="Consolas" panose="020B0609020204030204" pitchFamily="49" charset="0"/>
              </a:rPr>
              <a:t>client</a:t>
            </a:r>
            <a:r>
              <a:rPr lang="zh-CN" altLang="zh-CN" sz="1400" dirty="0" smtClean="0">
                <a:solidFill>
                  <a:srgbClr val="080808"/>
                </a:solidFill>
                <a:latin typeface="Consolas" panose="020B0609020204030204" pitchFamily="49" charset="0"/>
              </a:rPr>
              <a:t>;</a:t>
            </a:r>
            <a:r>
              <a:rPr lang="zh-CN" altLang="zh-CN" sz="1400" dirty="0">
                <a:solidFill>
                  <a:srgbClr val="080808"/>
                </a:solidFill>
                <a:latin typeface="Consolas" panose="020B0609020204030204" pitchFamily="49" charset="0"/>
              </a:rPr>
              <a:t/>
            </a:r>
            <a:br>
              <a:rPr lang="zh-CN" altLang="zh-CN" sz="1400" dirty="0">
                <a:solidFill>
                  <a:srgbClr val="080808"/>
                </a:solidFill>
                <a:latin typeface="Consolas" panose="020B0609020204030204" pitchFamily="49" charset="0"/>
              </a:rPr>
            </a:br>
            <a:r>
              <a:rPr lang="zh-CN" altLang="zh-CN" sz="1400" dirty="0" smtClean="0">
                <a:solidFill>
                  <a:srgbClr val="080808"/>
                </a:solidFill>
                <a:latin typeface="Consolas" panose="020B0609020204030204" pitchFamily="49" charset="0"/>
              </a:rPr>
              <a:t>    </a:t>
            </a:r>
            <a:r>
              <a:rPr lang="zh-CN" altLang="zh-CN" sz="1400" dirty="0">
                <a:solidFill>
                  <a:srgbClr val="9E880D"/>
                </a:solidFill>
                <a:latin typeface="Consolas" panose="020B0609020204030204" pitchFamily="49" charset="0"/>
              </a:rPr>
              <a:t>@BeforeEach</a:t>
            </a:r>
            <a:br>
              <a:rPr lang="zh-CN" altLang="zh-CN" sz="1400" dirty="0">
                <a:solidFill>
                  <a:srgbClr val="9E880D"/>
                </a:solidFill>
                <a:latin typeface="Consolas" panose="020B0609020204030204" pitchFamily="49" charset="0"/>
              </a:rPr>
            </a:br>
            <a:r>
              <a:rPr lang="zh-CN" altLang="zh-CN" sz="1400" dirty="0">
                <a:solidFill>
                  <a:srgbClr val="9E880D"/>
                </a:solidFill>
                <a:latin typeface="Consolas" panose="020B0609020204030204" pitchFamily="49" charset="0"/>
              </a:rPr>
              <a:t>    </a:t>
            </a:r>
            <a:r>
              <a:rPr lang="zh-CN" altLang="zh-CN" sz="1400" dirty="0">
                <a:solidFill>
                  <a:srgbClr val="0033B3"/>
                </a:solidFill>
                <a:latin typeface="Consolas" panose="020B0609020204030204" pitchFamily="49" charset="0"/>
              </a:rPr>
              <a:t>void </a:t>
            </a:r>
            <a:r>
              <a:rPr lang="zh-CN" altLang="zh-CN" sz="1400" dirty="0">
                <a:solidFill>
                  <a:srgbClr val="00627A"/>
                </a:solidFill>
                <a:latin typeface="Consolas" panose="020B0609020204030204" pitchFamily="49" charset="0"/>
              </a:rPr>
              <a:t>setUp</a:t>
            </a:r>
            <a:r>
              <a:rPr lang="zh-CN" altLang="zh-CN" sz="1400" dirty="0">
                <a:solidFill>
                  <a:srgbClr val="080808"/>
                </a:solidFill>
                <a:latin typeface="Consolas" panose="020B0609020204030204" pitchFamily="49" charset="0"/>
              </a:rPr>
              <a:t>() {</a:t>
            </a:r>
            <a:br>
              <a:rPr lang="zh-CN" altLang="zh-CN" sz="1400" dirty="0">
                <a:solidFill>
                  <a:srgbClr val="080808"/>
                </a:solidFill>
                <a:latin typeface="Consolas" panose="020B0609020204030204" pitchFamily="49" charset="0"/>
              </a:rPr>
            </a:br>
            <a:r>
              <a:rPr lang="zh-CN" altLang="zh-CN" sz="1400" dirty="0" smtClean="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this</a:t>
            </a:r>
            <a:r>
              <a:rPr lang="zh-CN" altLang="zh-CN" sz="1400" dirty="0" smtClean="0">
                <a:solidFill>
                  <a:srgbClr val="080808"/>
                </a:solidFill>
                <a:latin typeface="Consolas" panose="020B0609020204030204" pitchFamily="49" charset="0"/>
              </a:rPr>
              <a:t>.</a:t>
            </a:r>
            <a:r>
              <a:rPr lang="en-US" altLang="zh-CN" sz="1400" dirty="0" smtClean="0">
                <a:solidFill>
                  <a:srgbClr val="871094"/>
                </a:solidFill>
                <a:latin typeface="Consolas" panose="020B0609020204030204" pitchFamily="49" charset="0"/>
              </a:rPr>
              <a:t>client </a:t>
            </a:r>
            <a:r>
              <a:rPr lang="zh-CN" altLang="zh-CN" sz="1400" dirty="0" smtClean="0">
                <a:solidFill>
                  <a:srgbClr val="080808"/>
                </a:solidFill>
                <a:latin typeface="Consolas" panose="020B0609020204030204" pitchFamily="49" charset="0"/>
              </a:rPr>
              <a:t>=</a:t>
            </a:r>
            <a:r>
              <a:rPr lang="en-US" altLang="zh-CN" sz="1400" dirty="0" smtClean="0">
                <a:solidFill>
                  <a:srgbClr val="080808"/>
                </a:solidFill>
                <a:latin typeface="Consolas" panose="020B0609020204030204" pitchFamily="49" charset="0"/>
              </a:rPr>
              <a:t> </a:t>
            </a:r>
            <a:r>
              <a:rPr lang="zh-CN" altLang="zh-CN" sz="1400" dirty="0" smtClean="0">
                <a:solidFill>
                  <a:srgbClr val="0033B3"/>
                </a:solidFill>
                <a:latin typeface="Consolas" panose="020B0609020204030204" pitchFamily="49" charset="0"/>
              </a:rPr>
              <a:t>new</a:t>
            </a:r>
            <a:r>
              <a:rPr lang="en-US" altLang="zh-CN" sz="1400" dirty="0" smtClean="0">
                <a:solidFill>
                  <a:srgbClr val="0033B3"/>
                </a:solidFill>
                <a:latin typeface="Consolas" panose="020B0609020204030204" pitchFamily="49" charset="0"/>
              </a:rPr>
              <a:t> </a:t>
            </a:r>
            <a:r>
              <a:rPr lang="zh-CN" altLang="zh-CN" sz="1400" dirty="0" smtClean="0">
                <a:solidFill>
                  <a:srgbClr val="080808"/>
                </a:solidFill>
                <a:latin typeface="Consolas" panose="020B0609020204030204" pitchFamily="49" charset="0"/>
              </a:rPr>
              <a:t>RestHighLevelClient</a:t>
            </a:r>
            <a:r>
              <a:rPr lang="zh-CN" altLang="zh-CN" sz="1400" dirty="0">
                <a:solidFill>
                  <a:srgbClr val="080808"/>
                </a:solidFill>
                <a:latin typeface="Consolas" panose="020B0609020204030204" pitchFamily="49" charset="0"/>
              </a:rPr>
              <a:t>(</a:t>
            </a:r>
            <a:r>
              <a:rPr lang="zh-CN" altLang="zh-CN" sz="1400" dirty="0">
                <a:solidFill>
                  <a:srgbClr val="000000"/>
                </a:solidFill>
                <a:latin typeface="Consolas" panose="020B0609020204030204" pitchFamily="49" charset="0"/>
              </a:rPr>
              <a:t>RestClient</a:t>
            </a:r>
            <a:r>
              <a:rPr lang="zh-CN" altLang="zh-CN" sz="1400" dirty="0">
                <a:solidFill>
                  <a:srgbClr val="080808"/>
                </a:solidFill>
                <a:latin typeface="Consolas" panose="020B0609020204030204" pitchFamily="49" charset="0"/>
              </a:rPr>
              <a:t>.</a:t>
            </a:r>
            <a:r>
              <a:rPr lang="zh-CN" altLang="zh-CN" sz="1400" i="1" dirty="0">
                <a:solidFill>
                  <a:srgbClr val="080808"/>
                </a:solidFill>
                <a:latin typeface="Consolas" panose="020B0609020204030204" pitchFamily="49" charset="0"/>
              </a:rPr>
              <a:t>builder</a:t>
            </a:r>
            <a:r>
              <a:rPr lang="zh-CN" altLang="zh-CN" sz="1400" dirty="0">
                <a:solidFill>
                  <a:srgbClr val="080808"/>
                </a:solidFill>
                <a:latin typeface="Consolas" panose="020B0609020204030204" pitchFamily="49" charset="0"/>
              </a:rPr>
              <a:t>(</a:t>
            </a:r>
            <a:r>
              <a:rPr lang="zh-CN" altLang="zh-CN" sz="1400" dirty="0">
                <a:solidFill>
                  <a:srgbClr val="000000"/>
                </a:solidFill>
                <a:latin typeface="Consolas" panose="020B0609020204030204" pitchFamily="49" charset="0"/>
              </a:rPr>
              <a:t>HttpHost</a:t>
            </a:r>
            <a:r>
              <a:rPr lang="zh-CN" altLang="zh-CN" sz="1400" dirty="0">
                <a:solidFill>
                  <a:srgbClr val="080808"/>
                </a:solidFill>
                <a:latin typeface="Consolas" panose="020B0609020204030204" pitchFamily="49" charset="0"/>
              </a:rPr>
              <a:t>.</a:t>
            </a:r>
            <a:r>
              <a:rPr lang="zh-CN" altLang="zh-CN" sz="1400" i="1" dirty="0">
                <a:solidFill>
                  <a:srgbClr val="080808"/>
                </a:solidFill>
                <a:latin typeface="Consolas" panose="020B0609020204030204" pitchFamily="49" charset="0"/>
              </a:rPr>
              <a:t>create</a:t>
            </a:r>
            <a:r>
              <a:rPr lang="zh-CN" altLang="zh-CN" sz="1400" dirty="0">
                <a:solidFill>
                  <a:srgbClr val="080808"/>
                </a:solidFill>
                <a:latin typeface="Consolas" panose="020B0609020204030204" pitchFamily="49" charset="0"/>
              </a:rPr>
              <a:t>(</a:t>
            </a:r>
            <a:r>
              <a:rPr lang="zh-CN" altLang="zh-CN" sz="1400" dirty="0">
                <a:solidFill>
                  <a:srgbClr val="067D17"/>
                </a:solidFill>
                <a:latin typeface="Consolas" panose="020B0609020204030204" pitchFamily="49" charset="0"/>
              </a:rPr>
              <a:t>"http://localhost:9200"</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9E880D"/>
                </a:solidFill>
                <a:latin typeface="Consolas" panose="020B0609020204030204" pitchFamily="49" charset="0"/>
              </a:rPr>
              <a:t>@AfterEach</a:t>
            </a:r>
            <a:br>
              <a:rPr lang="zh-CN" altLang="zh-CN" sz="1400" dirty="0">
                <a:solidFill>
                  <a:srgbClr val="9E880D"/>
                </a:solidFill>
                <a:latin typeface="Consolas" panose="020B0609020204030204" pitchFamily="49" charset="0"/>
              </a:rPr>
            </a:br>
            <a:r>
              <a:rPr lang="zh-CN" altLang="zh-CN" sz="1400" dirty="0">
                <a:solidFill>
                  <a:srgbClr val="9E880D"/>
                </a:solidFill>
                <a:latin typeface="Consolas" panose="020B0609020204030204" pitchFamily="49" charset="0"/>
              </a:rPr>
              <a:t>    </a:t>
            </a:r>
            <a:r>
              <a:rPr lang="zh-CN" altLang="zh-CN" sz="1400" dirty="0">
                <a:solidFill>
                  <a:srgbClr val="0033B3"/>
                </a:solidFill>
                <a:latin typeface="Consolas" panose="020B0609020204030204" pitchFamily="49" charset="0"/>
              </a:rPr>
              <a:t>void </a:t>
            </a:r>
            <a:r>
              <a:rPr lang="zh-CN" altLang="zh-CN" sz="1400" dirty="0">
                <a:solidFill>
                  <a:srgbClr val="00627A"/>
                </a:solidFill>
                <a:latin typeface="Consolas" panose="020B0609020204030204" pitchFamily="49" charset="0"/>
              </a:rPr>
              <a:t>tearDown</a:t>
            </a: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throws </a:t>
            </a:r>
            <a:r>
              <a:rPr lang="zh-CN" altLang="zh-CN" sz="1400" dirty="0">
                <a:solidFill>
                  <a:srgbClr val="000000"/>
                </a:solidFill>
                <a:latin typeface="Consolas" panose="020B0609020204030204" pitchFamily="49" charset="0"/>
              </a:rPr>
              <a:t>IOException </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smtClean="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this</a:t>
            </a:r>
            <a:r>
              <a:rPr lang="zh-CN" altLang="zh-CN" sz="1400" dirty="0" smtClean="0">
                <a:solidFill>
                  <a:srgbClr val="080808"/>
                </a:solidFill>
                <a:latin typeface="Consolas" panose="020B0609020204030204" pitchFamily="49" charset="0"/>
              </a:rPr>
              <a:t>.</a:t>
            </a:r>
            <a:r>
              <a:rPr lang="en-US" altLang="zh-CN" sz="1400" dirty="0" smtClean="0">
                <a:solidFill>
                  <a:srgbClr val="871094"/>
                </a:solidFill>
                <a:latin typeface="Consolas" panose="020B0609020204030204" pitchFamily="49" charset="0"/>
              </a:rPr>
              <a:t>client</a:t>
            </a:r>
            <a:r>
              <a:rPr lang="zh-CN" altLang="zh-CN" sz="1400" dirty="0" smtClean="0">
                <a:solidFill>
                  <a:srgbClr val="080808"/>
                </a:solidFill>
                <a:latin typeface="Consolas" panose="020B0609020204030204" pitchFamily="49" charset="0"/>
              </a:rPr>
              <a:t>.</a:t>
            </a:r>
            <a:r>
              <a:rPr lang="zh-CN" altLang="zh-CN" sz="1400" dirty="0">
                <a:solidFill>
                  <a:srgbClr val="080808"/>
                </a:solidFill>
                <a:latin typeface="Consolas" panose="020B0609020204030204" pitchFamily="49" charset="0"/>
              </a:rPr>
              <a:t>close();</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br>
              <a:rPr lang="zh-CN" altLang="zh-CN" sz="1400" dirty="0">
                <a:solidFill>
                  <a:srgbClr val="080808"/>
                </a:solidFill>
                <a:latin typeface="Consolas" panose="020B0609020204030204" pitchFamily="49" charset="0"/>
              </a:rPr>
            </a:br>
            <a:r>
              <a:rPr lang="zh-CN" altLang="zh-CN" sz="1400" dirty="0" smtClean="0">
                <a:solidFill>
                  <a:srgbClr val="080808"/>
                </a:solidFill>
                <a:latin typeface="Consolas" panose="020B0609020204030204" pitchFamily="49" charset="0"/>
              </a:rPr>
              <a:t>}</a:t>
            </a:r>
            <a:r>
              <a:rPr lang="zh-CN" altLang="zh-CN" sz="1400" dirty="0">
                <a:solidFill>
                  <a:srgbClr val="080808"/>
                </a:solidFill>
                <a:latin typeface="Consolas" panose="020B0609020204030204" pitchFamily="49" charset="0"/>
              </a:rPr>
              <a:t/>
            </a:r>
            <a:br>
              <a:rPr lang="zh-CN" altLang="zh-CN" sz="1400" dirty="0">
                <a:solidFill>
                  <a:srgbClr val="080808"/>
                </a:solidFill>
                <a:latin typeface="Consolas" panose="020B0609020204030204" pitchFamily="49" charset="0"/>
              </a:rPr>
            </a:br>
            <a:endParaRPr lang="zh-CN" altLang="zh-CN" sz="1600" dirty="0">
              <a:latin typeface="Arial" panose="020B0604020202020204" pitchFamily="34" charset="0"/>
            </a:endParaRPr>
          </a:p>
        </p:txBody>
      </p:sp>
    </p:spTree>
    <p:extLst>
      <p:ext uri="{BB962C8B-B14F-4D97-AF65-F5344CB8AC3E}">
        <p14:creationId xmlns:p14="http://schemas.microsoft.com/office/powerpoint/2010/main" val="172902260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zh-CN" altLang="en-US" dirty="0"/>
              <a:t>热部署范围配置</a:t>
            </a:r>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smtClean="0"/>
              <a:t>自定义不参与重启排除项</a:t>
            </a:r>
            <a:endParaRPr lang="en-US" altLang="zh-CN" dirty="0" smtClean="0"/>
          </a:p>
          <a:p>
            <a:pPr>
              <a:buFont typeface="Wingdings" panose="05000000000000000000" pitchFamily="2" charset="2"/>
              <a:buChar char="l"/>
            </a:pPr>
            <a:endParaRPr lang="en-US" altLang="zh-CN" dirty="0" smtClean="0"/>
          </a:p>
          <a:p>
            <a:pPr>
              <a:buFont typeface="Wingdings" panose="05000000000000000000" pitchFamily="2" charset="2"/>
              <a:buChar char="l"/>
            </a:pPr>
            <a:endParaRPr lang="en-US" altLang="zh-CN" dirty="0" smtClean="0"/>
          </a:p>
          <a:p>
            <a:pPr>
              <a:buFont typeface="Wingdings" panose="05000000000000000000" pitchFamily="2" charset="2"/>
              <a:buChar char="l"/>
            </a:pPr>
            <a:endParaRPr lang="en-US" altLang="zh-CN" dirty="0">
              <a:solidFill>
                <a:schemeClr val="tx1">
                  <a:lumMod val="85000"/>
                  <a:lumOff val="15000"/>
                </a:schemeClr>
              </a:solidFill>
            </a:endParaRPr>
          </a:p>
        </p:txBody>
      </p:sp>
      <p:sp>
        <p:nvSpPr>
          <p:cNvPr id="14" name="TextBox 3">
            <a:extLst>
              <a:ext uri="{FF2B5EF4-FFF2-40B4-BE49-F238E27FC236}">
                <a16:creationId xmlns:a16="http://schemas.microsoft.com/office/drawing/2014/main" id="{0C998B78-AB18-3C47-A1C7-25AE9A3A40B0}"/>
              </a:ext>
            </a:extLst>
          </p:cNvPr>
          <p:cNvSpPr txBox="1"/>
          <p:nvPr/>
        </p:nvSpPr>
        <p:spPr>
          <a:xfrm>
            <a:off x="1159842" y="2149748"/>
            <a:ext cx="9860586" cy="1026115"/>
          </a:xfrm>
          <a:prstGeom prst="rect">
            <a:avLst/>
          </a:prstGeom>
          <a:solidFill>
            <a:srgbClr val="FFFFE4"/>
          </a:solidFill>
          <a:ln w="3175">
            <a:solidFill>
              <a:srgbClr val="919191"/>
            </a:solidFill>
          </a:ln>
        </p:spPr>
        <p:txBody>
          <a:bodyPr wrap="square">
            <a:spAutoFit/>
          </a:bodyPr>
          <a:lstStyle/>
          <a:p>
            <a:pPr lvl="0" eaLnBrk="0" fontAlgn="base" hangingPunct="0">
              <a:lnSpc>
                <a:spcPct val="150000"/>
              </a:lnSpc>
              <a:spcBef>
                <a:spcPct val="0"/>
              </a:spcBef>
              <a:spcAft>
                <a:spcPct val="0"/>
              </a:spcAft>
            </a:pPr>
            <a:r>
              <a:rPr lang="zh-CN" altLang="zh-CN" sz="1400" dirty="0">
                <a:solidFill>
                  <a:srgbClr val="0033B3"/>
                </a:solidFill>
                <a:latin typeface="Consolas" panose="020B0609020204030204" pitchFamily="49" charset="0"/>
              </a:rPr>
              <a:t>devtools</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restart</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exclude</a:t>
            </a:r>
            <a:r>
              <a:rPr lang="zh-CN" altLang="zh-CN" sz="1400" dirty="0">
                <a:solidFill>
                  <a:srgbClr val="080808"/>
                </a:solidFill>
                <a:latin typeface="Consolas" panose="020B0609020204030204" pitchFamily="49" charset="0"/>
              </a:rPr>
              <a:t>: public</a:t>
            </a:r>
            <a:r>
              <a:rPr lang="zh-CN" altLang="zh-CN" sz="1400" dirty="0" smtClean="0">
                <a:solidFill>
                  <a:srgbClr val="080808"/>
                </a:solidFill>
                <a:latin typeface="Consolas" panose="020B0609020204030204" pitchFamily="49" charset="0"/>
              </a:rPr>
              <a:t>/**</a:t>
            </a:r>
            <a:r>
              <a:rPr lang="en-US" altLang="zh-CN" sz="1400" dirty="0" smtClean="0">
                <a:solidFill>
                  <a:srgbClr val="080808"/>
                </a:solidFill>
                <a:latin typeface="Consolas" panose="020B0609020204030204" pitchFamily="49" charset="0"/>
              </a:rPr>
              <a:t>,static/**</a:t>
            </a:r>
            <a:endParaRPr lang="zh-CN" altLang="zh-CN" sz="1600" dirty="0">
              <a:latin typeface="Arial" panose="020B0604020202020204" pitchFamily="34" charset="0"/>
            </a:endParaRPr>
          </a:p>
        </p:txBody>
      </p:sp>
    </p:spTree>
    <p:extLst>
      <p:ext uri="{BB962C8B-B14F-4D97-AF65-F5344CB8AC3E}">
        <p14:creationId xmlns:p14="http://schemas.microsoft.com/office/powerpoint/2010/main" val="3304932178"/>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en-US" altLang="zh-CN" dirty="0" err="1"/>
              <a:t>ElasticSearch</a:t>
            </a:r>
            <a:r>
              <a:rPr lang="zh-CN" altLang="en-US" dirty="0"/>
              <a:t>（</a:t>
            </a:r>
            <a:r>
              <a:rPr lang="en-US" altLang="zh-CN" dirty="0"/>
              <a:t>ES</a:t>
            </a:r>
            <a:r>
              <a:rPr lang="zh-CN" altLang="en-US" dirty="0"/>
              <a:t>）</a:t>
            </a:r>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smtClean="0"/>
              <a:t>客户端</a:t>
            </a:r>
            <a:r>
              <a:rPr lang="zh-CN" altLang="en-US" dirty="0"/>
              <a:t>改进</a:t>
            </a:r>
            <a:endParaRPr lang="en-US" altLang="zh-CN" dirty="0" smtClean="0"/>
          </a:p>
          <a:p>
            <a:pPr>
              <a:buFont typeface="Wingdings" panose="05000000000000000000" pitchFamily="2" charset="2"/>
              <a:buChar char="l"/>
            </a:pPr>
            <a:endParaRPr lang="en-US" altLang="zh-CN" dirty="0">
              <a:solidFill>
                <a:schemeClr val="tx1">
                  <a:lumMod val="85000"/>
                  <a:lumOff val="15000"/>
                </a:schemeClr>
              </a:solidFill>
            </a:endParaRPr>
          </a:p>
        </p:txBody>
      </p:sp>
      <p:sp>
        <p:nvSpPr>
          <p:cNvPr id="6" name="TextBox 3">
            <a:extLst>
              <a:ext uri="{FF2B5EF4-FFF2-40B4-BE49-F238E27FC236}">
                <a16:creationId xmlns:a16="http://schemas.microsoft.com/office/drawing/2014/main" id="{0C998B78-AB18-3C47-A1C7-25AE9A3A40B0}"/>
              </a:ext>
            </a:extLst>
          </p:cNvPr>
          <p:cNvSpPr txBox="1"/>
          <p:nvPr/>
        </p:nvSpPr>
        <p:spPr>
          <a:xfrm>
            <a:off x="1159842" y="2149748"/>
            <a:ext cx="9860586" cy="2354491"/>
          </a:xfrm>
          <a:prstGeom prst="rect">
            <a:avLst/>
          </a:prstGeom>
          <a:solidFill>
            <a:srgbClr val="FFFFE4"/>
          </a:solidFill>
          <a:ln w="3175">
            <a:solidFill>
              <a:srgbClr val="919191"/>
            </a:solidFill>
          </a:ln>
        </p:spPr>
        <p:txBody>
          <a:bodyPr wrap="square">
            <a:spAutoFit/>
          </a:bodyPr>
          <a:lstStyle/>
          <a:p>
            <a:pPr lvl="0" eaLnBrk="0" fontAlgn="base" hangingPunct="0">
              <a:lnSpc>
                <a:spcPct val="150000"/>
              </a:lnSpc>
              <a:spcBef>
                <a:spcPct val="0"/>
              </a:spcBef>
              <a:spcAft>
                <a:spcPct val="0"/>
              </a:spcAft>
            </a:pPr>
            <a:r>
              <a:rPr lang="zh-CN" altLang="zh-CN" sz="1400" dirty="0" smtClean="0">
                <a:solidFill>
                  <a:srgbClr val="9E880D"/>
                </a:solidFill>
                <a:latin typeface="Consolas" panose="020B0609020204030204" pitchFamily="49" charset="0"/>
              </a:rPr>
              <a:t>@Test</a:t>
            </a:r>
            <a:br>
              <a:rPr lang="zh-CN" altLang="zh-CN" sz="1400" dirty="0" smtClean="0">
                <a:solidFill>
                  <a:srgbClr val="9E880D"/>
                </a:solidFill>
                <a:latin typeface="Consolas" panose="020B0609020204030204" pitchFamily="49" charset="0"/>
              </a:rPr>
            </a:br>
            <a:r>
              <a:rPr lang="zh-CN" altLang="zh-CN" sz="1400" dirty="0" smtClean="0">
                <a:solidFill>
                  <a:srgbClr val="0033B3"/>
                </a:solidFill>
                <a:latin typeface="Consolas" panose="020B0609020204030204" pitchFamily="49" charset="0"/>
              </a:rPr>
              <a:t>void </a:t>
            </a:r>
            <a:r>
              <a:rPr lang="zh-CN" altLang="zh-CN" sz="1400" dirty="0" smtClean="0">
                <a:solidFill>
                  <a:srgbClr val="00627A"/>
                </a:solidFill>
                <a:latin typeface="Consolas" panose="020B0609020204030204" pitchFamily="49" charset="0"/>
              </a:rPr>
              <a:t>test</a:t>
            </a:r>
            <a:r>
              <a:rPr lang="zh-CN" altLang="zh-CN" sz="1400" dirty="0" smtClean="0">
                <a:solidFill>
                  <a:srgbClr val="080808"/>
                </a:solidFill>
                <a:latin typeface="Consolas" panose="020B0609020204030204" pitchFamily="49" charset="0"/>
              </a:rPr>
              <a:t>() </a:t>
            </a:r>
            <a:r>
              <a:rPr lang="zh-CN" altLang="zh-CN" sz="1400" dirty="0" smtClean="0">
                <a:solidFill>
                  <a:srgbClr val="0033B3"/>
                </a:solidFill>
                <a:latin typeface="Consolas" panose="020B0609020204030204" pitchFamily="49" charset="0"/>
              </a:rPr>
              <a:t>throws </a:t>
            </a:r>
            <a:r>
              <a:rPr lang="zh-CN" altLang="zh-CN" sz="1400" dirty="0" smtClean="0">
                <a:solidFill>
                  <a:srgbClr val="000000"/>
                </a:solidFill>
                <a:latin typeface="Consolas" panose="020B0609020204030204" pitchFamily="49" charset="0"/>
              </a:rPr>
              <a:t>IOException </a:t>
            </a:r>
            <a:r>
              <a:rPr lang="zh-CN" altLang="zh-CN" sz="1400" dirty="0" smtClean="0">
                <a:solidFill>
                  <a:srgbClr val="080808"/>
                </a:solidFill>
                <a:latin typeface="Consolas" panose="020B0609020204030204" pitchFamily="49" charset="0"/>
              </a:rPr>
              <a:t>{</a:t>
            </a:r>
            <a:br>
              <a:rPr lang="zh-CN" altLang="zh-CN" sz="1400" dirty="0" smtClean="0">
                <a:solidFill>
                  <a:srgbClr val="080808"/>
                </a:solidFill>
                <a:latin typeface="Consolas" panose="020B0609020204030204" pitchFamily="49" charset="0"/>
              </a:rPr>
            </a:br>
            <a:r>
              <a:rPr lang="zh-CN" altLang="zh-CN" sz="1400" dirty="0" smtClean="0">
                <a:solidFill>
                  <a:srgbClr val="080808"/>
                </a:solidFill>
                <a:latin typeface="Consolas" panose="020B0609020204030204" pitchFamily="49" charset="0"/>
              </a:rPr>
              <a:t>    </a:t>
            </a:r>
            <a:r>
              <a:rPr lang="zh-CN" altLang="zh-CN" sz="1400" i="1" dirty="0" smtClean="0">
                <a:solidFill>
                  <a:srgbClr val="8C8C8C"/>
                </a:solidFill>
                <a:latin typeface="Consolas" panose="020B0609020204030204" pitchFamily="49" charset="0"/>
              </a:rPr>
              <a:t>//</a:t>
            </a:r>
            <a:r>
              <a:rPr lang="zh-CN" altLang="zh-CN" sz="1400" i="1" dirty="0" smtClean="0">
                <a:solidFill>
                  <a:srgbClr val="8C8C8C"/>
                </a:solidFill>
                <a:latin typeface="宋体" panose="02010600030101010101" pitchFamily="2" charset="-122"/>
                <a:ea typeface="宋体" panose="02010600030101010101" pitchFamily="2" charset="-122"/>
              </a:rPr>
              <a:t>客户端操作</a:t>
            </a:r>
            <a:br>
              <a:rPr lang="zh-CN" altLang="zh-CN" sz="1400" i="1" dirty="0" smtClean="0">
                <a:solidFill>
                  <a:srgbClr val="8C8C8C"/>
                </a:solidFill>
                <a:latin typeface="宋体" panose="02010600030101010101" pitchFamily="2" charset="-122"/>
                <a:ea typeface="宋体" panose="02010600030101010101" pitchFamily="2" charset="-122"/>
              </a:rPr>
            </a:br>
            <a:r>
              <a:rPr lang="zh-CN" altLang="zh-CN" sz="1400" i="1" dirty="0" smtClean="0">
                <a:solidFill>
                  <a:srgbClr val="8C8C8C"/>
                </a:solidFill>
                <a:latin typeface="宋体" panose="02010600030101010101" pitchFamily="2" charset="-122"/>
                <a:ea typeface="宋体" panose="02010600030101010101" pitchFamily="2" charset="-122"/>
              </a:rPr>
              <a:t>    </a:t>
            </a:r>
            <a:r>
              <a:rPr lang="zh-CN" altLang="zh-CN" sz="1400" dirty="0" smtClean="0">
                <a:solidFill>
                  <a:srgbClr val="000000"/>
                </a:solidFill>
                <a:latin typeface="Consolas" panose="020B0609020204030204" pitchFamily="49" charset="0"/>
              </a:rPr>
              <a:t>CreateIndexRequest request </a:t>
            </a:r>
            <a:r>
              <a:rPr lang="zh-CN" altLang="zh-CN" sz="1400" dirty="0" smtClean="0">
                <a:solidFill>
                  <a:srgbClr val="080808"/>
                </a:solidFill>
                <a:latin typeface="Consolas" panose="020B0609020204030204" pitchFamily="49" charset="0"/>
              </a:rPr>
              <a:t>= </a:t>
            </a:r>
            <a:r>
              <a:rPr lang="zh-CN" altLang="zh-CN" sz="1400" dirty="0" smtClean="0">
                <a:solidFill>
                  <a:srgbClr val="0033B3"/>
                </a:solidFill>
                <a:latin typeface="Consolas" panose="020B0609020204030204" pitchFamily="49" charset="0"/>
              </a:rPr>
              <a:t>new </a:t>
            </a:r>
            <a:r>
              <a:rPr lang="zh-CN" altLang="zh-CN" sz="1400" dirty="0" smtClean="0">
                <a:solidFill>
                  <a:srgbClr val="080808"/>
                </a:solidFill>
                <a:latin typeface="Consolas" panose="020B0609020204030204" pitchFamily="49" charset="0"/>
              </a:rPr>
              <a:t>CreateIndexRequest(</a:t>
            </a:r>
            <a:r>
              <a:rPr lang="zh-CN" altLang="zh-CN" sz="1400" dirty="0" smtClean="0">
                <a:solidFill>
                  <a:srgbClr val="067D17"/>
                </a:solidFill>
                <a:latin typeface="Consolas" panose="020B0609020204030204" pitchFamily="49" charset="0"/>
              </a:rPr>
              <a:t>"books"</a:t>
            </a:r>
            <a:r>
              <a:rPr lang="zh-CN" altLang="zh-CN" sz="1400" dirty="0" smtClean="0">
                <a:solidFill>
                  <a:srgbClr val="080808"/>
                </a:solidFill>
                <a:latin typeface="Consolas" panose="020B0609020204030204" pitchFamily="49" charset="0"/>
              </a:rPr>
              <a:t>);</a:t>
            </a:r>
            <a:br>
              <a:rPr lang="zh-CN" altLang="zh-CN" sz="1400" dirty="0" smtClean="0">
                <a:solidFill>
                  <a:srgbClr val="080808"/>
                </a:solidFill>
                <a:latin typeface="Consolas" panose="020B0609020204030204" pitchFamily="49" charset="0"/>
              </a:rPr>
            </a:br>
            <a:r>
              <a:rPr lang="zh-CN" altLang="zh-CN" sz="1400" dirty="0" smtClean="0">
                <a:solidFill>
                  <a:srgbClr val="080808"/>
                </a:solidFill>
                <a:latin typeface="Consolas" panose="020B0609020204030204" pitchFamily="49" charset="0"/>
              </a:rPr>
              <a:t>    </a:t>
            </a:r>
            <a:r>
              <a:rPr lang="zh-CN" altLang="zh-CN" sz="1400" i="1" dirty="0" smtClean="0">
                <a:solidFill>
                  <a:srgbClr val="8C8C8C"/>
                </a:solidFill>
                <a:latin typeface="Consolas" panose="020B0609020204030204" pitchFamily="49" charset="0"/>
              </a:rPr>
              <a:t>//</a:t>
            </a:r>
            <a:r>
              <a:rPr lang="zh-CN" altLang="zh-CN" sz="1400" i="1" dirty="0" smtClean="0">
                <a:solidFill>
                  <a:srgbClr val="8C8C8C"/>
                </a:solidFill>
                <a:latin typeface="宋体" panose="02010600030101010101" pitchFamily="2" charset="-122"/>
                <a:ea typeface="宋体" panose="02010600030101010101" pitchFamily="2" charset="-122"/>
              </a:rPr>
              <a:t>获取操作索引的客户端对象，调用创建索引操作</a:t>
            </a:r>
            <a:br>
              <a:rPr lang="zh-CN" altLang="zh-CN" sz="1400" i="1" dirty="0" smtClean="0">
                <a:solidFill>
                  <a:srgbClr val="8C8C8C"/>
                </a:solidFill>
                <a:latin typeface="宋体" panose="02010600030101010101" pitchFamily="2" charset="-122"/>
                <a:ea typeface="宋体" panose="02010600030101010101" pitchFamily="2" charset="-122"/>
              </a:rPr>
            </a:br>
            <a:r>
              <a:rPr lang="zh-CN" altLang="zh-CN" sz="1400" i="1" dirty="0" smtClean="0">
                <a:solidFill>
                  <a:srgbClr val="8C8C8C"/>
                </a:solidFill>
                <a:latin typeface="宋体" panose="02010600030101010101" pitchFamily="2" charset="-122"/>
                <a:ea typeface="宋体" panose="02010600030101010101" pitchFamily="2" charset="-122"/>
              </a:rPr>
              <a:t>    </a:t>
            </a:r>
            <a:r>
              <a:rPr lang="zh-CN" altLang="zh-CN" sz="1400" b="1" dirty="0" smtClean="0">
                <a:solidFill>
                  <a:srgbClr val="AD2A26"/>
                </a:solidFill>
                <a:latin typeface="Consolas" panose="020B0609020204030204" pitchFamily="49" charset="0"/>
              </a:rPr>
              <a:t>client</a:t>
            </a:r>
            <a:r>
              <a:rPr lang="zh-CN" altLang="zh-CN" sz="1400" dirty="0" smtClean="0">
                <a:solidFill>
                  <a:srgbClr val="080808"/>
                </a:solidFill>
                <a:latin typeface="Consolas" panose="020B0609020204030204" pitchFamily="49" charset="0"/>
              </a:rPr>
              <a:t>.indices().create(</a:t>
            </a:r>
            <a:r>
              <a:rPr lang="zh-CN" altLang="zh-CN" sz="1400" dirty="0" smtClean="0">
                <a:solidFill>
                  <a:srgbClr val="000000"/>
                </a:solidFill>
                <a:latin typeface="Consolas" panose="020B0609020204030204" pitchFamily="49" charset="0"/>
              </a:rPr>
              <a:t>request</a:t>
            </a:r>
            <a:r>
              <a:rPr lang="zh-CN" altLang="zh-CN" sz="1400" dirty="0" smtClean="0">
                <a:solidFill>
                  <a:srgbClr val="080808"/>
                </a:solidFill>
                <a:latin typeface="Consolas" panose="020B0609020204030204" pitchFamily="49" charset="0"/>
              </a:rPr>
              <a:t>, </a:t>
            </a:r>
            <a:r>
              <a:rPr lang="zh-CN" altLang="zh-CN" sz="1400" dirty="0" smtClean="0">
                <a:solidFill>
                  <a:srgbClr val="000000"/>
                </a:solidFill>
                <a:latin typeface="Consolas" panose="020B0609020204030204" pitchFamily="49" charset="0"/>
              </a:rPr>
              <a:t>RequestOptions</a:t>
            </a:r>
            <a:r>
              <a:rPr lang="zh-CN" altLang="zh-CN" sz="1400" dirty="0" smtClean="0">
                <a:solidFill>
                  <a:srgbClr val="080808"/>
                </a:solidFill>
                <a:latin typeface="Consolas" panose="020B0609020204030204" pitchFamily="49" charset="0"/>
              </a:rPr>
              <a:t>.</a:t>
            </a:r>
            <a:r>
              <a:rPr lang="zh-CN" altLang="zh-CN" sz="1400" i="1" dirty="0" smtClean="0">
                <a:solidFill>
                  <a:srgbClr val="871094"/>
                </a:solidFill>
                <a:latin typeface="Consolas" panose="020B0609020204030204" pitchFamily="49" charset="0"/>
              </a:rPr>
              <a:t>DEFAULT</a:t>
            </a:r>
            <a:r>
              <a:rPr lang="zh-CN" altLang="zh-CN" sz="1400" dirty="0" smtClean="0">
                <a:solidFill>
                  <a:srgbClr val="080808"/>
                </a:solidFill>
                <a:latin typeface="Consolas" panose="020B0609020204030204" pitchFamily="49" charset="0"/>
              </a:rPr>
              <a:t>);</a:t>
            </a:r>
            <a:br>
              <a:rPr lang="zh-CN" altLang="zh-CN" sz="1400" dirty="0" smtClean="0">
                <a:solidFill>
                  <a:srgbClr val="080808"/>
                </a:solidFill>
                <a:latin typeface="Consolas" panose="020B0609020204030204" pitchFamily="49" charset="0"/>
              </a:rPr>
            </a:br>
            <a:r>
              <a:rPr lang="zh-CN" altLang="zh-CN" sz="1400" dirty="0" smtClean="0">
                <a:solidFill>
                  <a:srgbClr val="080808"/>
                </a:solidFill>
                <a:latin typeface="Consolas" panose="020B0609020204030204" pitchFamily="49" charset="0"/>
              </a:rPr>
              <a:t>}</a:t>
            </a:r>
            <a:endParaRPr lang="zh-CN" altLang="zh-CN" sz="1600" dirty="0">
              <a:latin typeface="Arial" panose="020B0604020202020204" pitchFamily="34" charset="0"/>
            </a:endParaRPr>
          </a:p>
        </p:txBody>
      </p:sp>
    </p:spTree>
    <p:extLst>
      <p:ext uri="{BB962C8B-B14F-4D97-AF65-F5344CB8AC3E}">
        <p14:creationId xmlns:p14="http://schemas.microsoft.com/office/powerpoint/2010/main" val="4220410302"/>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4A7A685B-F94D-194F-BA07-9413F6ABF747}"/>
              </a:ext>
            </a:extLst>
          </p:cNvPr>
          <p:cNvSpPr>
            <a:spLocks noGrp="1"/>
          </p:cNvSpPr>
          <p:nvPr>
            <p:ph type="body" sz="quarter" idx="10"/>
          </p:nvPr>
        </p:nvSpPr>
        <p:spPr>
          <a:xfrm>
            <a:off x="5126583" y="1463040"/>
            <a:ext cx="6573803" cy="4511040"/>
          </a:xfrm>
        </p:spPr>
        <p:txBody>
          <a:bodyPr/>
          <a:lstStyle/>
          <a:p>
            <a:r>
              <a:rPr lang="en-US" altLang="zh-CN" sz="1600" dirty="0" smtClean="0">
                <a:solidFill>
                  <a:srgbClr val="080808"/>
                </a:solidFill>
                <a:latin typeface="Consolas" panose="020B0609020204030204" pitchFamily="49" charset="0"/>
              </a:rPr>
              <a:t>High Leven Client</a:t>
            </a:r>
          </a:p>
          <a:p>
            <a:r>
              <a:rPr lang="zh-CN" altLang="en-US" sz="1600" b="0" dirty="0" smtClean="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rPr>
              <a:t>客户端初始化</a:t>
            </a:r>
            <a:endParaRPr lang="en-US" altLang="zh-CN" sz="1600" b="0" dirty="0" smtClean="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endParaRPr>
          </a:p>
          <a:p>
            <a:r>
              <a:rPr lang="zh-CN" altLang="en-US" sz="1600" dirty="0" smtClean="0">
                <a:solidFill>
                  <a:srgbClr val="080808"/>
                </a:solidFill>
                <a:latin typeface="Consolas" panose="020B0609020204030204" pitchFamily="49" charset="0"/>
                <a:sym typeface="Consolas" panose="020B0609020204030204" pitchFamily="49" charset="0"/>
              </a:rPr>
              <a:t>客户端改进</a:t>
            </a:r>
            <a:endParaRPr lang="en-US" altLang="zh-CN" sz="1600" b="0" dirty="0">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endParaRPr>
          </a:p>
        </p:txBody>
      </p:sp>
    </p:spTree>
    <p:extLst>
      <p:ext uri="{BB962C8B-B14F-4D97-AF65-F5344CB8AC3E}">
        <p14:creationId xmlns:p14="http://schemas.microsoft.com/office/powerpoint/2010/main" val="4226286325"/>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en-US" altLang="zh-CN" dirty="0" err="1"/>
              <a:t>ElasticSearch</a:t>
            </a:r>
            <a:r>
              <a:rPr lang="zh-CN" altLang="en-US" dirty="0"/>
              <a:t>（</a:t>
            </a:r>
            <a:r>
              <a:rPr lang="en-US" altLang="zh-CN" dirty="0"/>
              <a:t>ES</a:t>
            </a:r>
            <a:r>
              <a:rPr lang="zh-CN" altLang="en-US" dirty="0"/>
              <a:t>）</a:t>
            </a:r>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smtClean="0"/>
              <a:t>创建索引</a:t>
            </a:r>
            <a:endParaRPr lang="en-US" altLang="zh-CN" dirty="0" smtClean="0"/>
          </a:p>
          <a:p>
            <a:pPr>
              <a:buFont typeface="Wingdings" panose="05000000000000000000" pitchFamily="2" charset="2"/>
              <a:buChar char="l"/>
            </a:pPr>
            <a:endParaRPr lang="en-US" altLang="zh-CN" dirty="0">
              <a:solidFill>
                <a:schemeClr val="tx1">
                  <a:lumMod val="85000"/>
                  <a:lumOff val="15000"/>
                </a:schemeClr>
              </a:solidFill>
            </a:endParaRPr>
          </a:p>
        </p:txBody>
      </p:sp>
      <p:sp>
        <p:nvSpPr>
          <p:cNvPr id="6" name="TextBox 3">
            <a:extLst>
              <a:ext uri="{FF2B5EF4-FFF2-40B4-BE49-F238E27FC236}">
                <a16:creationId xmlns:a16="http://schemas.microsoft.com/office/drawing/2014/main" id="{0C998B78-AB18-3C47-A1C7-25AE9A3A40B0}"/>
              </a:ext>
            </a:extLst>
          </p:cNvPr>
          <p:cNvSpPr txBox="1"/>
          <p:nvPr/>
        </p:nvSpPr>
        <p:spPr>
          <a:xfrm>
            <a:off x="1159842" y="2149748"/>
            <a:ext cx="9860586" cy="3754874"/>
          </a:xfrm>
          <a:prstGeom prst="rect">
            <a:avLst/>
          </a:prstGeom>
          <a:solidFill>
            <a:srgbClr val="FFFFE4"/>
          </a:solidFill>
          <a:ln w="3175">
            <a:solidFill>
              <a:srgbClr val="919191"/>
            </a:solidFill>
          </a:ln>
        </p:spPr>
        <p:txBody>
          <a:bodyPr wrap="square">
            <a:spAutoFit/>
          </a:bodyPr>
          <a:lstStyle/>
          <a:p>
            <a:pPr eaLnBrk="0" fontAlgn="base" hangingPunct="0">
              <a:spcBef>
                <a:spcPct val="0"/>
              </a:spcBef>
              <a:spcAft>
                <a:spcPct val="0"/>
              </a:spcAft>
            </a:pPr>
            <a:r>
              <a:rPr lang="zh-CN" altLang="zh-CN" sz="1400" i="1" dirty="0">
                <a:solidFill>
                  <a:srgbClr val="8C8C8C"/>
                </a:solidFill>
                <a:latin typeface="Consolas" panose="020B0609020204030204" pitchFamily="49" charset="0"/>
              </a:rPr>
              <a:t>//</a:t>
            </a:r>
            <a:r>
              <a:rPr lang="zh-CN" altLang="zh-CN" sz="1400" i="1" dirty="0">
                <a:solidFill>
                  <a:srgbClr val="8C8C8C"/>
                </a:solidFill>
                <a:latin typeface="宋体" panose="02010600030101010101" pitchFamily="2" charset="-122"/>
                <a:ea typeface="宋体" panose="02010600030101010101" pitchFamily="2" charset="-122"/>
              </a:rPr>
              <a:t>创建索引</a:t>
            </a:r>
            <a:br>
              <a:rPr lang="zh-CN" altLang="zh-CN" sz="1400" i="1" dirty="0">
                <a:solidFill>
                  <a:srgbClr val="8C8C8C"/>
                </a:solidFill>
                <a:latin typeface="宋体" panose="02010600030101010101" pitchFamily="2" charset="-122"/>
                <a:ea typeface="宋体" panose="02010600030101010101" pitchFamily="2" charset="-122"/>
              </a:rPr>
            </a:br>
            <a:r>
              <a:rPr lang="zh-CN" altLang="zh-CN" sz="1400" dirty="0">
                <a:solidFill>
                  <a:srgbClr val="9E880D"/>
                </a:solidFill>
                <a:latin typeface="Consolas" panose="020B0609020204030204" pitchFamily="49" charset="0"/>
              </a:rPr>
              <a:t>@Test</a:t>
            </a:r>
            <a:br>
              <a:rPr lang="zh-CN" altLang="zh-CN" sz="1400" dirty="0">
                <a:solidFill>
                  <a:srgbClr val="9E880D"/>
                </a:solidFill>
                <a:latin typeface="Consolas" panose="020B0609020204030204" pitchFamily="49" charset="0"/>
              </a:rPr>
            </a:br>
            <a:r>
              <a:rPr lang="zh-CN" altLang="zh-CN" sz="1400" dirty="0">
                <a:solidFill>
                  <a:srgbClr val="0033B3"/>
                </a:solidFill>
                <a:latin typeface="Consolas" panose="020B0609020204030204" pitchFamily="49" charset="0"/>
              </a:rPr>
              <a:t>void </a:t>
            </a:r>
            <a:r>
              <a:rPr lang="zh-CN" altLang="zh-CN" sz="1400" dirty="0">
                <a:solidFill>
                  <a:srgbClr val="00627A"/>
                </a:solidFill>
                <a:latin typeface="Consolas" panose="020B0609020204030204" pitchFamily="49" charset="0"/>
              </a:rPr>
              <a:t>testCreateIndexByIK</a:t>
            </a: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throws </a:t>
            </a:r>
            <a:r>
              <a:rPr lang="zh-CN" altLang="zh-CN" sz="1400" dirty="0">
                <a:solidFill>
                  <a:srgbClr val="000000"/>
                </a:solidFill>
                <a:latin typeface="Consolas" panose="020B0609020204030204" pitchFamily="49" charset="0"/>
              </a:rPr>
              <a:t>IOException </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0000"/>
                </a:solidFill>
                <a:latin typeface="Consolas" panose="020B0609020204030204" pitchFamily="49" charset="0"/>
              </a:rPr>
              <a:t>HttpHost host </a:t>
            </a:r>
            <a:r>
              <a:rPr lang="zh-CN" altLang="zh-CN" sz="1400" dirty="0">
                <a:solidFill>
                  <a:srgbClr val="080808"/>
                </a:solidFill>
                <a:latin typeface="Consolas" panose="020B0609020204030204" pitchFamily="49" charset="0"/>
              </a:rPr>
              <a:t>= </a:t>
            </a:r>
            <a:r>
              <a:rPr lang="zh-CN" altLang="zh-CN" sz="1400" dirty="0">
                <a:solidFill>
                  <a:srgbClr val="000000"/>
                </a:solidFill>
                <a:latin typeface="Consolas" panose="020B0609020204030204" pitchFamily="49" charset="0"/>
              </a:rPr>
              <a:t>HttpHost</a:t>
            </a:r>
            <a:r>
              <a:rPr lang="zh-CN" altLang="zh-CN" sz="1400" dirty="0">
                <a:solidFill>
                  <a:srgbClr val="080808"/>
                </a:solidFill>
                <a:latin typeface="Consolas" panose="020B0609020204030204" pitchFamily="49" charset="0"/>
              </a:rPr>
              <a:t>.</a:t>
            </a:r>
            <a:r>
              <a:rPr lang="zh-CN" altLang="zh-CN" sz="1400" i="1" dirty="0">
                <a:solidFill>
                  <a:srgbClr val="080808"/>
                </a:solidFill>
                <a:latin typeface="Consolas" panose="020B0609020204030204" pitchFamily="49" charset="0"/>
              </a:rPr>
              <a:t>create</a:t>
            </a:r>
            <a:r>
              <a:rPr lang="zh-CN" altLang="zh-CN" sz="1400" dirty="0">
                <a:solidFill>
                  <a:srgbClr val="080808"/>
                </a:solidFill>
                <a:latin typeface="Consolas" panose="020B0609020204030204" pitchFamily="49" charset="0"/>
              </a:rPr>
              <a:t>(</a:t>
            </a:r>
            <a:r>
              <a:rPr lang="zh-CN" altLang="zh-CN" sz="1400" dirty="0">
                <a:solidFill>
                  <a:srgbClr val="067D17"/>
                </a:solidFill>
                <a:latin typeface="Consolas" panose="020B0609020204030204" pitchFamily="49" charset="0"/>
              </a:rPr>
              <a:t>"http://localhost:9200"</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0000"/>
                </a:solidFill>
                <a:latin typeface="Consolas" panose="020B0609020204030204" pitchFamily="49" charset="0"/>
              </a:rPr>
              <a:t>RestClientBuilder builder </a:t>
            </a:r>
            <a:r>
              <a:rPr lang="zh-CN" altLang="zh-CN" sz="1400" dirty="0">
                <a:solidFill>
                  <a:srgbClr val="080808"/>
                </a:solidFill>
                <a:latin typeface="Consolas" panose="020B0609020204030204" pitchFamily="49" charset="0"/>
              </a:rPr>
              <a:t>= </a:t>
            </a:r>
            <a:r>
              <a:rPr lang="zh-CN" altLang="zh-CN" sz="1400" dirty="0">
                <a:solidFill>
                  <a:srgbClr val="000000"/>
                </a:solidFill>
                <a:latin typeface="Consolas" panose="020B0609020204030204" pitchFamily="49" charset="0"/>
              </a:rPr>
              <a:t>RestClient</a:t>
            </a:r>
            <a:r>
              <a:rPr lang="zh-CN" altLang="zh-CN" sz="1400" dirty="0">
                <a:solidFill>
                  <a:srgbClr val="080808"/>
                </a:solidFill>
                <a:latin typeface="Consolas" panose="020B0609020204030204" pitchFamily="49" charset="0"/>
              </a:rPr>
              <a:t>.</a:t>
            </a:r>
            <a:r>
              <a:rPr lang="zh-CN" altLang="zh-CN" sz="1400" i="1" dirty="0">
                <a:solidFill>
                  <a:srgbClr val="080808"/>
                </a:solidFill>
                <a:latin typeface="Consolas" panose="020B0609020204030204" pitchFamily="49" charset="0"/>
              </a:rPr>
              <a:t>builder</a:t>
            </a:r>
            <a:r>
              <a:rPr lang="zh-CN" altLang="zh-CN" sz="1400" dirty="0">
                <a:solidFill>
                  <a:srgbClr val="080808"/>
                </a:solidFill>
                <a:latin typeface="Consolas" panose="020B0609020204030204" pitchFamily="49" charset="0"/>
              </a:rPr>
              <a:t>(</a:t>
            </a:r>
            <a:r>
              <a:rPr lang="zh-CN" altLang="zh-CN" sz="1400" dirty="0">
                <a:solidFill>
                  <a:srgbClr val="000000"/>
                </a:solidFill>
                <a:latin typeface="Consolas" panose="020B0609020204030204" pitchFamily="49" charset="0"/>
              </a:rPr>
              <a:t>host</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0000"/>
                </a:solidFill>
                <a:latin typeface="Consolas" panose="020B0609020204030204" pitchFamily="49" charset="0"/>
              </a:rPr>
              <a:t>RestHighLevelClient client </a:t>
            </a: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new </a:t>
            </a:r>
            <a:r>
              <a:rPr lang="zh-CN" altLang="zh-CN" sz="1400" dirty="0">
                <a:solidFill>
                  <a:srgbClr val="080808"/>
                </a:solidFill>
                <a:latin typeface="Consolas" panose="020B0609020204030204" pitchFamily="49" charset="0"/>
              </a:rPr>
              <a:t>RestHighLevelClient(</a:t>
            </a:r>
            <a:r>
              <a:rPr lang="zh-CN" altLang="zh-CN" sz="1400" dirty="0">
                <a:solidFill>
                  <a:srgbClr val="000000"/>
                </a:solidFill>
                <a:latin typeface="Consolas" panose="020B0609020204030204" pitchFamily="49" charset="0"/>
              </a:rPr>
              <a:t>builder</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i="1" dirty="0">
                <a:solidFill>
                  <a:srgbClr val="8C8C8C"/>
                </a:solidFill>
                <a:latin typeface="Consolas" panose="020B0609020204030204" pitchFamily="49" charset="0"/>
              </a:rPr>
              <a:t>//</a:t>
            </a:r>
            <a:r>
              <a:rPr lang="zh-CN" altLang="zh-CN" sz="1400" i="1" dirty="0">
                <a:solidFill>
                  <a:srgbClr val="8C8C8C"/>
                </a:solidFill>
                <a:latin typeface="宋体" panose="02010600030101010101" pitchFamily="2" charset="-122"/>
                <a:ea typeface="宋体" panose="02010600030101010101" pitchFamily="2" charset="-122"/>
              </a:rPr>
              <a:t>客户端操作</a:t>
            </a:r>
            <a:br>
              <a:rPr lang="zh-CN" altLang="zh-CN" sz="1400" i="1" dirty="0">
                <a:solidFill>
                  <a:srgbClr val="8C8C8C"/>
                </a:solidFill>
                <a:latin typeface="宋体" panose="02010600030101010101" pitchFamily="2" charset="-122"/>
                <a:ea typeface="宋体" panose="02010600030101010101" pitchFamily="2" charset="-122"/>
              </a:rPr>
            </a:br>
            <a:r>
              <a:rPr lang="zh-CN" altLang="zh-CN" sz="1400" i="1" dirty="0">
                <a:solidFill>
                  <a:srgbClr val="8C8C8C"/>
                </a:solidFill>
                <a:latin typeface="宋体" panose="02010600030101010101" pitchFamily="2" charset="-122"/>
                <a:ea typeface="宋体" panose="02010600030101010101" pitchFamily="2" charset="-122"/>
              </a:rPr>
              <a:t>    </a:t>
            </a:r>
            <a:r>
              <a:rPr lang="zh-CN" altLang="zh-CN" sz="1400" dirty="0">
                <a:solidFill>
                  <a:srgbClr val="000000"/>
                </a:solidFill>
                <a:latin typeface="Consolas" panose="020B0609020204030204" pitchFamily="49" charset="0"/>
              </a:rPr>
              <a:t>CreateIndexRequest request </a:t>
            </a: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new </a:t>
            </a:r>
            <a:r>
              <a:rPr lang="zh-CN" altLang="zh-CN" sz="1400" dirty="0">
                <a:solidFill>
                  <a:srgbClr val="080808"/>
                </a:solidFill>
                <a:latin typeface="Consolas" panose="020B0609020204030204" pitchFamily="49" charset="0"/>
              </a:rPr>
              <a:t>CreateIndexRequest(</a:t>
            </a:r>
            <a:r>
              <a:rPr lang="zh-CN" altLang="zh-CN" sz="1400" dirty="0">
                <a:solidFill>
                  <a:srgbClr val="067D17"/>
                </a:solidFill>
                <a:latin typeface="Consolas" panose="020B0609020204030204" pitchFamily="49" charset="0"/>
              </a:rPr>
              <a:t>"books"</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i="1" dirty="0">
                <a:solidFill>
                  <a:srgbClr val="8C8C8C"/>
                </a:solidFill>
                <a:latin typeface="Consolas" panose="020B0609020204030204" pitchFamily="49" charset="0"/>
              </a:rPr>
              <a:t>//</a:t>
            </a:r>
            <a:r>
              <a:rPr lang="zh-CN" altLang="zh-CN" sz="1400" i="1" dirty="0">
                <a:solidFill>
                  <a:srgbClr val="8C8C8C"/>
                </a:solidFill>
                <a:latin typeface="宋体" panose="02010600030101010101" pitchFamily="2" charset="-122"/>
                <a:ea typeface="宋体" panose="02010600030101010101" pitchFamily="2" charset="-122"/>
              </a:rPr>
              <a:t>设置要执行操作</a:t>
            </a:r>
            <a:br>
              <a:rPr lang="zh-CN" altLang="zh-CN" sz="1400" i="1" dirty="0">
                <a:solidFill>
                  <a:srgbClr val="8C8C8C"/>
                </a:solidFill>
                <a:latin typeface="宋体" panose="02010600030101010101" pitchFamily="2" charset="-122"/>
                <a:ea typeface="宋体" panose="02010600030101010101" pitchFamily="2" charset="-122"/>
              </a:rPr>
            </a:br>
            <a:r>
              <a:rPr lang="en-US" altLang="zh-CN" sz="1400" i="1" dirty="0" smtClean="0">
                <a:solidFill>
                  <a:srgbClr val="8C8C8C"/>
                </a:solidFill>
                <a:latin typeface="宋体" panose="02010600030101010101" pitchFamily="2" charset="-122"/>
                <a:ea typeface="宋体" panose="02010600030101010101" pitchFamily="2" charset="-122"/>
              </a:rPr>
              <a:t>    </a:t>
            </a:r>
            <a:r>
              <a:rPr lang="zh-CN" altLang="zh-CN" sz="1400" dirty="0" smtClean="0">
                <a:solidFill>
                  <a:srgbClr val="000000"/>
                </a:solidFill>
                <a:latin typeface="Consolas" panose="020B0609020204030204" pitchFamily="49" charset="0"/>
              </a:rPr>
              <a:t>String </a:t>
            </a:r>
            <a:r>
              <a:rPr lang="zh-CN" altLang="zh-CN" sz="1400" dirty="0">
                <a:solidFill>
                  <a:srgbClr val="000000"/>
                </a:solidFill>
                <a:latin typeface="Consolas" panose="020B0609020204030204" pitchFamily="49" charset="0"/>
              </a:rPr>
              <a:t>json </a:t>
            </a:r>
            <a:r>
              <a:rPr lang="zh-CN" altLang="zh-CN" sz="1400" dirty="0">
                <a:solidFill>
                  <a:srgbClr val="080808"/>
                </a:solidFill>
                <a:latin typeface="Consolas" panose="020B0609020204030204" pitchFamily="49" charset="0"/>
              </a:rPr>
              <a:t>= </a:t>
            </a:r>
            <a:r>
              <a:rPr lang="zh-CN" altLang="zh-CN" sz="1400" dirty="0">
                <a:solidFill>
                  <a:srgbClr val="067D17"/>
                </a:solidFill>
                <a:latin typeface="Consolas" panose="020B0609020204030204" pitchFamily="49" charset="0"/>
              </a:rPr>
              <a:t>""</a:t>
            </a:r>
            <a:r>
              <a:rPr lang="zh-CN" altLang="zh-CN" sz="1400" dirty="0" smtClean="0">
                <a:solidFill>
                  <a:srgbClr val="080808"/>
                </a:solidFill>
                <a:latin typeface="Consolas" panose="020B0609020204030204" pitchFamily="49" charset="0"/>
              </a:rPr>
              <a:t>;</a:t>
            </a:r>
            <a:r>
              <a:rPr lang="zh-CN" altLang="zh-CN" sz="1400" dirty="0">
                <a:solidFill>
                  <a:srgbClr val="080808"/>
                </a:solidFill>
                <a:latin typeface="Consolas" panose="020B0609020204030204" pitchFamily="49" charset="0"/>
              </a:rPr>
              <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i="1" dirty="0">
                <a:solidFill>
                  <a:srgbClr val="8C8C8C"/>
                </a:solidFill>
                <a:latin typeface="Consolas" panose="020B0609020204030204" pitchFamily="49" charset="0"/>
              </a:rPr>
              <a:t>//</a:t>
            </a:r>
            <a:r>
              <a:rPr lang="zh-CN" altLang="zh-CN" sz="1400" i="1" dirty="0">
                <a:solidFill>
                  <a:srgbClr val="8C8C8C"/>
                </a:solidFill>
                <a:latin typeface="宋体" panose="02010600030101010101" pitchFamily="2" charset="-122"/>
                <a:ea typeface="宋体" panose="02010600030101010101" pitchFamily="2" charset="-122"/>
              </a:rPr>
              <a:t>设置请求参数，参数类型</a:t>
            </a:r>
            <a:r>
              <a:rPr lang="zh-CN" altLang="zh-CN" sz="1400" i="1" dirty="0">
                <a:solidFill>
                  <a:srgbClr val="8C8C8C"/>
                </a:solidFill>
                <a:latin typeface="Consolas" panose="020B0609020204030204" pitchFamily="49" charset="0"/>
              </a:rPr>
              <a:t>json</a:t>
            </a:r>
            <a:r>
              <a:rPr lang="zh-CN" altLang="zh-CN" sz="1400" i="1" dirty="0">
                <a:solidFill>
                  <a:srgbClr val="8C8C8C"/>
                </a:solidFill>
                <a:latin typeface="宋体" panose="02010600030101010101" pitchFamily="2" charset="-122"/>
                <a:ea typeface="宋体" panose="02010600030101010101" pitchFamily="2" charset="-122"/>
              </a:rPr>
              <a:t>数据</a:t>
            </a:r>
            <a:br>
              <a:rPr lang="zh-CN" altLang="zh-CN" sz="1400" i="1" dirty="0">
                <a:solidFill>
                  <a:srgbClr val="8C8C8C"/>
                </a:solidFill>
                <a:latin typeface="宋体" panose="02010600030101010101" pitchFamily="2" charset="-122"/>
                <a:ea typeface="宋体" panose="02010600030101010101" pitchFamily="2" charset="-122"/>
              </a:rPr>
            </a:br>
            <a:r>
              <a:rPr lang="zh-CN" altLang="zh-CN" sz="1400" i="1" dirty="0">
                <a:solidFill>
                  <a:srgbClr val="8C8C8C"/>
                </a:solidFill>
                <a:latin typeface="宋体" panose="02010600030101010101" pitchFamily="2" charset="-122"/>
                <a:ea typeface="宋体" panose="02010600030101010101" pitchFamily="2" charset="-122"/>
              </a:rPr>
              <a:t>    </a:t>
            </a:r>
            <a:r>
              <a:rPr lang="zh-CN" altLang="zh-CN" sz="1400" dirty="0">
                <a:solidFill>
                  <a:srgbClr val="000000"/>
                </a:solidFill>
                <a:latin typeface="Consolas" panose="020B0609020204030204" pitchFamily="49" charset="0"/>
              </a:rPr>
              <a:t>request</a:t>
            </a:r>
            <a:r>
              <a:rPr lang="zh-CN" altLang="zh-CN" sz="1400" dirty="0">
                <a:solidFill>
                  <a:srgbClr val="080808"/>
                </a:solidFill>
                <a:latin typeface="Consolas" panose="020B0609020204030204" pitchFamily="49" charset="0"/>
              </a:rPr>
              <a:t>.source(</a:t>
            </a:r>
            <a:r>
              <a:rPr lang="zh-CN" altLang="zh-CN" sz="1400" dirty="0">
                <a:solidFill>
                  <a:srgbClr val="000000"/>
                </a:solidFill>
                <a:latin typeface="Consolas" panose="020B0609020204030204" pitchFamily="49" charset="0"/>
              </a:rPr>
              <a:t>json</a:t>
            </a:r>
            <a:r>
              <a:rPr lang="zh-CN" altLang="zh-CN" sz="1400" dirty="0">
                <a:solidFill>
                  <a:srgbClr val="080808"/>
                </a:solidFill>
                <a:latin typeface="Consolas" panose="020B0609020204030204" pitchFamily="49" charset="0"/>
              </a:rPr>
              <a:t>,</a:t>
            </a:r>
            <a:r>
              <a:rPr lang="zh-CN" altLang="zh-CN" sz="1400" dirty="0">
                <a:solidFill>
                  <a:srgbClr val="000000"/>
                </a:solidFill>
                <a:latin typeface="Consolas" panose="020B0609020204030204" pitchFamily="49" charset="0"/>
              </a:rPr>
              <a:t>XContentType</a:t>
            </a:r>
            <a:r>
              <a:rPr lang="zh-CN" altLang="zh-CN" sz="1400" dirty="0">
                <a:solidFill>
                  <a:srgbClr val="080808"/>
                </a:solidFill>
                <a:latin typeface="Consolas" panose="020B0609020204030204" pitchFamily="49" charset="0"/>
              </a:rPr>
              <a:t>.</a:t>
            </a:r>
            <a:r>
              <a:rPr lang="zh-CN" altLang="zh-CN" sz="1400" i="1" dirty="0">
                <a:solidFill>
                  <a:srgbClr val="871094"/>
                </a:solidFill>
                <a:latin typeface="Consolas" panose="020B0609020204030204" pitchFamily="49" charset="0"/>
              </a:rPr>
              <a:t>JSON</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i="1" dirty="0">
                <a:solidFill>
                  <a:srgbClr val="8C8C8C"/>
                </a:solidFill>
                <a:latin typeface="Consolas" panose="020B0609020204030204" pitchFamily="49" charset="0"/>
              </a:rPr>
              <a:t>//</a:t>
            </a:r>
            <a:r>
              <a:rPr lang="zh-CN" altLang="zh-CN" sz="1400" i="1" dirty="0">
                <a:solidFill>
                  <a:srgbClr val="8C8C8C"/>
                </a:solidFill>
                <a:latin typeface="宋体" panose="02010600030101010101" pitchFamily="2" charset="-122"/>
                <a:ea typeface="宋体" panose="02010600030101010101" pitchFamily="2" charset="-122"/>
              </a:rPr>
              <a:t>获取操作索引的客户端对象，调用创建索引操作</a:t>
            </a:r>
            <a:br>
              <a:rPr lang="zh-CN" altLang="zh-CN" sz="1400" i="1" dirty="0">
                <a:solidFill>
                  <a:srgbClr val="8C8C8C"/>
                </a:solidFill>
                <a:latin typeface="宋体" panose="02010600030101010101" pitchFamily="2" charset="-122"/>
                <a:ea typeface="宋体" panose="02010600030101010101" pitchFamily="2" charset="-122"/>
              </a:rPr>
            </a:br>
            <a:r>
              <a:rPr lang="zh-CN" altLang="zh-CN" sz="1400" i="1" dirty="0">
                <a:solidFill>
                  <a:srgbClr val="8C8C8C"/>
                </a:solidFill>
                <a:latin typeface="宋体" panose="02010600030101010101" pitchFamily="2" charset="-122"/>
                <a:ea typeface="宋体" panose="02010600030101010101" pitchFamily="2" charset="-122"/>
              </a:rPr>
              <a:t>    </a:t>
            </a:r>
            <a:r>
              <a:rPr lang="zh-CN" altLang="zh-CN" sz="1400" dirty="0">
                <a:solidFill>
                  <a:srgbClr val="000000"/>
                </a:solidFill>
                <a:latin typeface="Consolas" panose="020B0609020204030204" pitchFamily="49" charset="0"/>
              </a:rPr>
              <a:t>client</a:t>
            </a:r>
            <a:r>
              <a:rPr lang="zh-CN" altLang="zh-CN" sz="1400" dirty="0">
                <a:solidFill>
                  <a:srgbClr val="080808"/>
                </a:solidFill>
                <a:latin typeface="Consolas" panose="020B0609020204030204" pitchFamily="49" charset="0"/>
              </a:rPr>
              <a:t>.indices().create(</a:t>
            </a:r>
            <a:r>
              <a:rPr lang="zh-CN" altLang="zh-CN" sz="1400" dirty="0">
                <a:solidFill>
                  <a:srgbClr val="000000"/>
                </a:solidFill>
                <a:latin typeface="Consolas" panose="020B0609020204030204" pitchFamily="49" charset="0"/>
              </a:rPr>
              <a:t>request</a:t>
            </a:r>
            <a:r>
              <a:rPr lang="zh-CN" altLang="zh-CN" sz="1400" dirty="0">
                <a:solidFill>
                  <a:srgbClr val="080808"/>
                </a:solidFill>
                <a:latin typeface="Consolas" panose="020B0609020204030204" pitchFamily="49" charset="0"/>
              </a:rPr>
              <a:t>, </a:t>
            </a:r>
            <a:r>
              <a:rPr lang="zh-CN" altLang="zh-CN" sz="1400" dirty="0">
                <a:solidFill>
                  <a:srgbClr val="000000"/>
                </a:solidFill>
                <a:latin typeface="Consolas" panose="020B0609020204030204" pitchFamily="49" charset="0"/>
              </a:rPr>
              <a:t>RequestOptions</a:t>
            </a:r>
            <a:r>
              <a:rPr lang="zh-CN" altLang="zh-CN" sz="1400" dirty="0">
                <a:solidFill>
                  <a:srgbClr val="080808"/>
                </a:solidFill>
                <a:latin typeface="Consolas" panose="020B0609020204030204" pitchFamily="49" charset="0"/>
              </a:rPr>
              <a:t>.</a:t>
            </a:r>
            <a:r>
              <a:rPr lang="zh-CN" altLang="zh-CN" sz="1400" i="1" dirty="0">
                <a:solidFill>
                  <a:srgbClr val="871094"/>
                </a:solidFill>
                <a:latin typeface="Consolas" panose="020B0609020204030204" pitchFamily="49" charset="0"/>
              </a:rPr>
              <a:t>DEFAULT</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i="1" dirty="0">
                <a:solidFill>
                  <a:srgbClr val="8C8C8C"/>
                </a:solidFill>
                <a:latin typeface="Consolas" panose="020B0609020204030204" pitchFamily="49" charset="0"/>
              </a:rPr>
              <a:t>//</a:t>
            </a:r>
            <a:r>
              <a:rPr lang="zh-CN" altLang="zh-CN" sz="1400" i="1" dirty="0">
                <a:solidFill>
                  <a:srgbClr val="8C8C8C"/>
                </a:solidFill>
                <a:latin typeface="宋体" panose="02010600030101010101" pitchFamily="2" charset="-122"/>
                <a:ea typeface="宋体" panose="02010600030101010101" pitchFamily="2" charset="-122"/>
              </a:rPr>
              <a:t>关闭客户端</a:t>
            </a:r>
            <a:br>
              <a:rPr lang="zh-CN" altLang="zh-CN" sz="1400" i="1" dirty="0">
                <a:solidFill>
                  <a:srgbClr val="8C8C8C"/>
                </a:solidFill>
                <a:latin typeface="宋体" panose="02010600030101010101" pitchFamily="2" charset="-122"/>
                <a:ea typeface="宋体" panose="02010600030101010101" pitchFamily="2" charset="-122"/>
              </a:rPr>
            </a:br>
            <a:r>
              <a:rPr lang="zh-CN" altLang="zh-CN" sz="1400" i="1" dirty="0">
                <a:solidFill>
                  <a:srgbClr val="8C8C8C"/>
                </a:solidFill>
                <a:latin typeface="宋体" panose="02010600030101010101" pitchFamily="2" charset="-122"/>
                <a:ea typeface="宋体" panose="02010600030101010101" pitchFamily="2" charset="-122"/>
              </a:rPr>
              <a:t>    </a:t>
            </a:r>
            <a:r>
              <a:rPr lang="zh-CN" altLang="zh-CN" sz="1400" dirty="0">
                <a:solidFill>
                  <a:srgbClr val="000000"/>
                </a:solidFill>
                <a:latin typeface="Consolas" panose="020B0609020204030204" pitchFamily="49" charset="0"/>
              </a:rPr>
              <a:t>client</a:t>
            </a:r>
            <a:r>
              <a:rPr lang="zh-CN" altLang="zh-CN" sz="1400" dirty="0">
                <a:solidFill>
                  <a:srgbClr val="080808"/>
                </a:solidFill>
                <a:latin typeface="Consolas" panose="020B0609020204030204" pitchFamily="49" charset="0"/>
              </a:rPr>
              <a:t>.close();</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a:t>
            </a:r>
            <a:endParaRPr lang="zh-CN" altLang="zh-CN" sz="1600" dirty="0">
              <a:latin typeface="Arial" panose="020B0604020202020204" pitchFamily="34" charset="0"/>
            </a:endParaRPr>
          </a:p>
        </p:txBody>
      </p:sp>
      <p:sp>
        <p:nvSpPr>
          <p:cNvPr id="7" name="TextBox 3">
            <a:extLst>
              <a:ext uri="{FF2B5EF4-FFF2-40B4-BE49-F238E27FC236}">
                <a16:creationId xmlns:a16="http://schemas.microsoft.com/office/drawing/2014/main" id="{0C998B78-AB18-3C47-A1C7-25AE9A3A40B0}"/>
              </a:ext>
            </a:extLst>
          </p:cNvPr>
          <p:cNvSpPr txBox="1"/>
          <p:nvPr/>
        </p:nvSpPr>
        <p:spPr>
          <a:xfrm>
            <a:off x="6887562" y="2256752"/>
            <a:ext cx="4839627" cy="4093428"/>
          </a:xfrm>
          <a:prstGeom prst="rect">
            <a:avLst/>
          </a:prstGeom>
          <a:solidFill>
            <a:srgbClr val="FFFFE4"/>
          </a:solidFill>
          <a:ln w="3175">
            <a:solidFill>
              <a:srgbClr val="919191"/>
            </a:solidFill>
          </a:ln>
        </p:spPr>
        <p:txBody>
          <a:bodyPr wrap="square">
            <a:spAutoFit/>
          </a:bodyPr>
          <a:lstStyle/>
          <a:p>
            <a:pPr lvl="0" eaLnBrk="0" fontAlgn="base" hangingPunct="0">
              <a:spcBef>
                <a:spcPct val="0"/>
              </a:spcBef>
              <a:spcAft>
                <a:spcPct val="0"/>
              </a:spcAft>
            </a:pPr>
            <a:r>
              <a:rPr lang="zh-CN" altLang="zh-CN" sz="1000" dirty="0" smtClean="0">
                <a:solidFill>
                  <a:srgbClr val="000000"/>
                </a:solidFill>
                <a:latin typeface="Consolas" panose="020B0609020204030204" pitchFamily="49" charset="0"/>
              </a:rPr>
              <a:t>String </a:t>
            </a:r>
            <a:r>
              <a:rPr lang="zh-CN" altLang="zh-CN" sz="1000" dirty="0">
                <a:solidFill>
                  <a:srgbClr val="000000"/>
                </a:solidFill>
                <a:latin typeface="Consolas" panose="020B0609020204030204" pitchFamily="49" charset="0"/>
              </a:rPr>
              <a:t>json </a:t>
            </a:r>
            <a:r>
              <a:rPr lang="zh-CN" altLang="zh-CN" sz="1000" dirty="0">
                <a:solidFill>
                  <a:srgbClr val="080808"/>
                </a:solidFill>
                <a:latin typeface="Consolas" panose="020B0609020204030204" pitchFamily="49" charset="0"/>
              </a:rPr>
              <a:t>= </a:t>
            </a:r>
            <a:r>
              <a:rPr lang="zh-CN" altLang="zh-CN" sz="1000" dirty="0">
                <a:solidFill>
                  <a:srgbClr val="067D17"/>
                </a:solidFill>
                <a:latin typeface="Consolas" panose="020B0609020204030204" pitchFamily="49" charset="0"/>
              </a:rPr>
              <a:t>"{</a:t>
            </a:r>
            <a:r>
              <a:rPr lang="zh-CN" altLang="zh-CN" sz="1000" dirty="0">
                <a:solidFill>
                  <a:srgbClr val="0037A6"/>
                </a:solidFill>
                <a:latin typeface="Consolas" panose="020B0609020204030204" pitchFamily="49" charset="0"/>
              </a:rPr>
              <a:t>\n</a:t>
            </a:r>
            <a:r>
              <a:rPr lang="zh-CN" altLang="zh-CN" sz="1000" dirty="0">
                <a:solidFill>
                  <a:srgbClr val="067D17"/>
                </a:solidFill>
                <a:latin typeface="Consolas" panose="020B0609020204030204" pitchFamily="49" charset="0"/>
              </a:rPr>
              <a:t>" </a:t>
            </a:r>
            <a:r>
              <a:rPr lang="zh-CN" altLang="zh-CN" sz="1000" dirty="0">
                <a:solidFill>
                  <a:srgbClr val="080808"/>
                </a:solidFill>
                <a:latin typeface="Consolas" panose="020B0609020204030204" pitchFamily="49" charset="0"/>
              </a:rPr>
              <a:t>+</a:t>
            </a:r>
            <a:br>
              <a:rPr lang="zh-CN" altLang="zh-CN" sz="1000" dirty="0">
                <a:solidFill>
                  <a:srgbClr val="080808"/>
                </a:solidFill>
                <a:latin typeface="Consolas" panose="020B0609020204030204" pitchFamily="49" charset="0"/>
              </a:rPr>
            </a:br>
            <a:r>
              <a:rPr lang="en-US" altLang="zh-CN" sz="1000" dirty="0" smtClean="0">
                <a:solidFill>
                  <a:srgbClr val="080808"/>
                </a:solidFill>
                <a:latin typeface="Consolas" panose="020B0609020204030204" pitchFamily="49" charset="0"/>
              </a:rPr>
              <a:t> </a:t>
            </a:r>
            <a:r>
              <a:rPr lang="zh-CN" altLang="zh-CN" sz="1000" dirty="0" smtClean="0">
                <a:solidFill>
                  <a:srgbClr val="080808"/>
                </a:solidFill>
                <a:latin typeface="Consolas" panose="020B0609020204030204" pitchFamily="49" charset="0"/>
              </a:rPr>
              <a:t>           </a:t>
            </a:r>
            <a:r>
              <a:rPr lang="zh-CN" altLang="zh-CN" sz="1000" dirty="0">
                <a:solidFill>
                  <a:srgbClr val="067D17"/>
                </a:solidFill>
                <a:latin typeface="Consolas" panose="020B0609020204030204" pitchFamily="49" charset="0"/>
              </a:rPr>
              <a:t>"    </a:t>
            </a:r>
            <a:r>
              <a:rPr lang="zh-CN" altLang="zh-CN" sz="1000" dirty="0">
                <a:solidFill>
                  <a:srgbClr val="0037A6"/>
                </a:solidFill>
                <a:latin typeface="Consolas" panose="020B0609020204030204" pitchFamily="49" charset="0"/>
              </a:rPr>
              <a:t>\"</a:t>
            </a:r>
            <a:r>
              <a:rPr lang="zh-CN" altLang="zh-CN" sz="1000" dirty="0">
                <a:solidFill>
                  <a:srgbClr val="067D17"/>
                </a:solidFill>
                <a:latin typeface="Consolas" panose="020B0609020204030204" pitchFamily="49" charset="0"/>
              </a:rPr>
              <a:t>mappings</a:t>
            </a:r>
            <a:r>
              <a:rPr lang="zh-CN" altLang="zh-CN" sz="1000" dirty="0">
                <a:solidFill>
                  <a:srgbClr val="0037A6"/>
                </a:solidFill>
                <a:latin typeface="Consolas" panose="020B0609020204030204" pitchFamily="49" charset="0"/>
              </a:rPr>
              <a:t>\"</a:t>
            </a:r>
            <a:r>
              <a:rPr lang="zh-CN" altLang="zh-CN" sz="1000" dirty="0">
                <a:solidFill>
                  <a:srgbClr val="067D17"/>
                </a:solidFill>
                <a:latin typeface="Consolas" panose="020B0609020204030204" pitchFamily="49" charset="0"/>
              </a:rPr>
              <a:t>:{</a:t>
            </a:r>
            <a:r>
              <a:rPr lang="zh-CN" altLang="zh-CN" sz="1000" dirty="0">
                <a:solidFill>
                  <a:srgbClr val="0037A6"/>
                </a:solidFill>
                <a:latin typeface="Consolas" panose="020B0609020204030204" pitchFamily="49" charset="0"/>
              </a:rPr>
              <a:t>\n</a:t>
            </a:r>
            <a:r>
              <a:rPr lang="zh-CN" altLang="zh-CN" sz="1000" dirty="0">
                <a:solidFill>
                  <a:srgbClr val="067D17"/>
                </a:solidFill>
                <a:latin typeface="Consolas" panose="020B0609020204030204" pitchFamily="49" charset="0"/>
              </a:rPr>
              <a:t>" </a:t>
            </a:r>
            <a:r>
              <a:rPr lang="zh-CN" altLang="zh-CN" sz="1000" dirty="0">
                <a:solidFill>
                  <a:srgbClr val="080808"/>
                </a:solidFill>
                <a:latin typeface="Consolas" panose="020B0609020204030204" pitchFamily="49" charset="0"/>
              </a:rPr>
              <a:t>+</a:t>
            </a:r>
            <a:br>
              <a:rPr lang="zh-CN" altLang="zh-CN" sz="1000" dirty="0">
                <a:solidFill>
                  <a:srgbClr val="080808"/>
                </a:solidFill>
                <a:latin typeface="Consolas" panose="020B0609020204030204" pitchFamily="49" charset="0"/>
              </a:rPr>
            </a:br>
            <a:r>
              <a:rPr lang="zh-CN" altLang="zh-CN" sz="1000" dirty="0">
                <a:solidFill>
                  <a:srgbClr val="080808"/>
                </a:solidFill>
                <a:latin typeface="Consolas" panose="020B0609020204030204" pitchFamily="49" charset="0"/>
              </a:rPr>
              <a:t>            </a:t>
            </a:r>
            <a:r>
              <a:rPr lang="zh-CN" altLang="zh-CN" sz="1000" dirty="0">
                <a:solidFill>
                  <a:srgbClr val="067D17"/>
                </a:solidFill>
                <a:latin typeface="Consolas" panose="020B0609020204030204" pitchFamily="49" charset="0"/>
              </a:rPr>
              <a:t>"        </a:t>
            </a:r>
            <a:r>
              <a:rPr lang="zh-CN" altLang="zh-CN" sz="1000" dirty="0">
                <a:solidFill>
                  <a:srgbClr val="0037A6"/>
                </a:solidFill>
                <a:latin typeface="Consolas" panose="020B0609020204030204" pitchFamily="49" charset="0"/>
              </a:rPr>
              <a:t>\"</a:t>
            </a:r>
            <a:r>
              <a:rPr lang="zh-CN" altLang="zh-CN" sz="1000" dirty="0">
                <a:solidFill>
                  <a:srgbClr val="067D17"/>
                </a:solidFill>
                <a:latin typeface="Consolas" panose="020B0609020204030204" pitchFamily="49" charset="0"/>
              </a:rPr>
              <a:t>properties</a:t>
            </a:r>
            <a:r>
              <a:rPr lang="zh-CN" altLang="zh-CN" sz="1000" dirty="0">
                <a:solidFill>
                  <a:srgbClr val="0037A6"/>
                </a:solidFill>
                <a:latin typeface="Consolas" panose="020B0609020204030204" pitchFamily="49" charset="0"/>
              </a:rPr>
              <a:t>\"</a:t>
            </a:r>
            <a:r>
              <a:rPr lang="zh-CN" altLang="zh-CN" sz="1000" dirty="0">
                <a:solidFill>
                  <a:srgbClr val="067D17"/>
                </a:solidFill>
                <a:latin typeface="Consolas" panose="020B0609020204030204" pitchFamily="49" charset="0"/>
              </a:rPr>
              <a:t>:{</a:t>
            </a:r>
            <a:r>
              <a:rPr lang="zh-CN" altLang="zh-CN" sz="1000" dirty="0">
                <a:solidFill>
                  <a:srgbClr val="0037A6"/>
                </a:solidFill>
                <a:latin typeface="Consolas" panose="020B0609020204030204" pitchFamily="49" charset="0"/>
              </a:rPr>
              <a:t>\n</a:t>
            </a:r>
            <a:r>
              <a:rPr lang="zh-CN" altLang="zh-CN" sz="1000" dirty="0">
                <a:solidFill>
                  <a:srgbClr val="067D17"/>
                </a:solidFill>
                <a:latin typeface="Consolas" panose="020B0609020204030204" pitchFamily="49" charset="0"/>
              </a:rPr>
              <a:t>" </a:t>
            </a:r>
            <a:r>
              <a:rPr lang="zh-CN" altLang="zh-CN" sz="1000" dirty="0">
                <a:solidFill>
                  <a:srgbClr val="080808"/>
                </a:solidFill>
                <a:latin typeface="Consolas" panose="020B0609020204030204" pitchFamily="49" charset="0"/>
              </a:rPr>
              <a:t>+</a:t>
            </a:r>
            <a:br>
              <a:rPr lang="zh-CN" altLang="zh-CN" sz="1000" dirty="0">
                <a:solidFill>
                  <a:srgbClr val="080808"/>
                </a:solidFill>
                <a:latin typeface="Consolas" panose="020B0609020204030204" pitchFamily="49" charset="0"/>
              </a:rPr>
            </a:br>
            <a:r>
              <a:rPr lang="zh-CN" altLang="zh-CN" sz="1000" dirty="0">
                <a:solidFill>
                  <a:srgbClr val="080808"/>
                </a:solidFill>
                <a:latin typeface="Consolas" panose="020B0609020204030204" pitchFamily="49" charset="0"/>
              </a:rPr>
              <a:t>            </a:t>
            </a:r>
            <a:r>
              <a:rPr lang="zh-CN" altLang="zh-CN" sz="1000" dirty="0">
                <a:solidFill>
                  <a:srgbClr val="067D17"/>
                </a:solidFill>
                <a:latin typeface="Consolas" panose="020B0609020204030204" pitchFamily="49" charset="0"/>
              </a:rPr>
              <a:t>"            </a:t>
            </a:r>
            <a:r>
              <a:rPr lang="zh-CN" altLang="zh-CN" sz="1000" dirty="0">
                <a:solidFill>
                  <a:srgbClr val="0037A6"/>
                </a:solidFill>
                <a:latin typeface="Consolas" panose="020B0609020204030204" pitchFamily="49" charset="0"/>
              </a:rPr>
              <a:t>\"</a:t>
            </a:r>
            <a:r>
              <a:rPr lang="zh-CN" altLang="zh-CN" sz="1000" dirty="0">
                <a:solidFill>
                  <a:srgbClr val="067D17"/>
                </a:solidFill>
                <a:latin typeface="Consolas" panose="020B0609020204030204" pitchFamily="49" charset="0"/>
              </a:rPr>
              <a:t>id</a:t>
            </a:r>
            <a:r>
              <a:rPr lang="zh-CN" altLang="zh-CN" sz="1000" dirty="0">
                <a:solidFill>
                  <a:srgbClr val="0037A6"/>
                </a:solidFill>
                <a:latin typeface="Consolas" panose="020B0609020204030204" pitchFamily="49" charset="0"/>
              </a:rPr>
              <a:t>\"</a:t>
            </a:r>
            <a:r>
              <a:rPr lang="zh-CN" altLang="zh-CN" sz="1000" dirty="0">
                <a:solidFill>
                  <a:srgbClr val="067D17"/>
                </a:solidFill>
                <a:latin typeface="Consolas" panose="020B0609020204030204" pitchFamily="49" charset="0"/>
              </a:rPr>
              <a:t>:{</a:t>
            </a:r>
            <a:r>
              <a:rPr lang="zh-CN" altLang="zh-CN" sz="1000" dirty="0">
                <a:solidFill>
                  <a:srgbClr val="0037A6"/>
                </a:solidFill>
                <a:latin typeface="Consolas" panose="020B0609020204030204" pitchFamily="49" charset="0"/>
              </a:rPr>
              <a:t>\n</a:t>
            </a:r>
            <a:r>
              <a:rPr lang="zh-CN" altLang="zh-CN" sz="1000" dirty="0">
                <a:solidFill>
                  <a:srgbClr val="067D17"/>
                </a:solidFill>
                <a:latin typeface="Consolas" panose="020B0609020204030204" pitchFamily="49" charset="0"/>
              </a:rPr>
              <a:t>" </a:t>
            </a:r>
            <a:r>
              <a:rPr lang="zh-CN" altLang="zh-CN" sz="1000" dirty="0">
                <a:solidFill>
                  <a:srgbClr val="080808"/>
                </a:solidFill>
                <a:latin typeface="Consolas" panose="020B0609020204030204" pitchFamily="49" charset="0"/>
              </a:rPr>
              <a:t>+</a:t>
            </a:r>
            <a:br>
              <a:rPr lang="zh-CN" altLang="zh-CN" sz="1000" dirty="0">
                <a:solidFill>
                  <a:srgbClr val="080808"/>
                </a:solidFill>
                <a:latin typeface="Consolas" panose="020B0609020204030204" pitchFamily="49" charset="0"/>
              </a:rPr>
            </a:br>
            <a:r>
              <a:rPr lang="zh-CN" altLang="zh-CN" sz="1000" dirty="0">
                <a:solidFill>
                  <a:srgbClr val="080808"/>
                </a:solidFill>
                <a:latin typeface="Consolas" panose="020B0609020204030204" pitchFamily="49" charset="0"/>
              </a:rPr>
              <a:t>            </a:t>
            </a:r>
            <a:r>
              <a:rPr lang="zh-CN" altLang="zh-CN" sz="1000" dirty="0">
                <a:solidFill>
                  <a:srgbClr val="067D17"/>
                </a:solidFill>
                <a:latin typeface="Consolas" panose="020B0609020204030204" pitchFamily="49" charset="0"/>
              </a:rPr>
              <a:t>"                </a:t>
            </a:r>
            <a:r>
              <a:rPr lang="zh-CN" altLang="zh-CN" sz="1000" dirty="0">
                <a:solidFill>
                  <a:srgbClr val="0037A6"/>
                </a:solidFill>
                <a:latin typeface="Consolas" panose="020B0609020204030204" pitchFamily="49" charset="0"/>
              </a:rPr>
              <a:t>\"</a:t>
            </a:r>
            <a:r>
              <a:rPr lang="zh-CN" altLang="zh-CN" sz="1000" dirty="0">
                <a:solidFill>
                  <a:srgbClr val="067D17"/>
                </a:solidFill>
                <a:latin typeface="Consolas" panose="020B0609020204030204" pitchFamily="49" charset="0"/>
              </a:rPr>
              <a:t>type</a:t>
            </a:r>
            <a:r>
              <a:rPr lang="zh-CN" altLang="zh-CN" sz="1000" dirty="0">
                <a:solidFill>
                  <a:srgbClr val="0037A6"/>
                </a:solidFill>
                <a:latin typeface="Consolas" panose="020B0609020204030204" pitchFamily="49" charset="0"/>
              </a:rPr>
              <a:t>\"</a:t>
            </a:r>
            <a:r>
              <a:rPr lang="zh-CN" altLang="zh-CN" sz="1000" dirty="0">
                <a:solidFill>
                  <a:srgbClr val="067D17"/>
                </a:solidFill>
                <a:latin typeface="Consolas" panose="020B0609020204030204" pitchFamily="49" charset="0"/>
              </a:rPr>
              <a:t>:</a:t>
            </a:r>
            <a:r>
              <a:rPr lang="zh-CN" altLang="zh-CN" sz="1000" dirty="0">
                <a:solidFill>
                  <a:srgbClr val="0037A6"/>
                </a:solidFill>
                <a:latin typeface="Consolas" panose="020B0609020204030204" pitchFamily="49" charset="0"/>
              </a:rPr>
              <a:t>\"</a:t>
            </a:r>
            <a:r>
              <a:rPr lang="zh-CN" altLang="zh-CN" sz="1000" dirty="0">
                <a:solidFill>
                  <a:srgbClr val="067D17"/>
                </a:solidFill>
                <a:latin typeface="Consolas" panose="020B0609020204030204" pitchFamily="49" charset="0"/>
              </a:rPr>
              <a:t>keyword</a:t>
            </a:r>
            <a:r>
              <a:rPr lang="zh-CN" altLang="zh-CN" sz="1000" dirty="0">
                <a:solidFill>
                  <a:srgbClr val="0037A6"/>
                </a:solidFill>
                <a:latin typeface="Consolas" panose="020B0609020204030204" pitchFamily="49" charset="0"/>
              </a:rPr>
              <a:t>\"\n</a:t>
            </a:r>
            <a:r>
              <a:rPr lang="zh-CN" altLang="zh-CN" sz="1000" dirty="0">
                <a:solidFill>
                  <a:srgbClr val="067D17"/>
                </a:solidFill>
                <a:latin typeface="Consolas" panose="020B0609020204030204" pitchFamily="49" charset="0"/>
              </a:rPr>
              <a:t>" </a:t>
            </a:r>
            <a:r>
              <a:rPr lang="zh-CN" altLang="zh-CN" sz="1000" dirty="0">
                <a:solidFill>
                  <a:srgbClr val="080808"/>
                </a:solidFill>
                <a:latin typeface="Consolas" panose="020B0609020204030204" pitchFamily="49" charset="0"/>
              </a:rPr>
              <a:t>+</a:t>
            </a:r>
            <a:br>
              <a:rPr lang="zh-CN" altLang="zh-CN" sz="1000" dirty="0">
                <a:solidFill>
                  <a:srgbClr val="080808"/>
                </a:solidFill>
                <a:latin typeface="Consolas" panose="020B0609020204030204" pitchFamily="49" charset="0"/>
              </a:rPr>
            </a:br>
            <a:r>
              <a:rPr lang="zh-CN" altLang="zh-CN" sz="1000" dirty="0">
                <a:solidFill>
                  <a:srgbClr val="080808"/>
                </a:solidFill>
                <a:latin typeface="Consolas" panose="020B0609020204030204" pitchFamily="49" charset="0"/>
              </a:rPr>
              <a:t>            </a:t>
            </a:r>
            <a:r>
              <a:rPr lang="zh-CN" altLang="zh-CN" sz="1000" dirty="0">
                <a:solidFill>
                  <a:srgbClr val="067D17"/>
                </a:solidFill>
                <a:latin typeface="Consolas" panose="020B0609020204030204" pitchFamily="49" charset="0"/>
              </a:rPr>
              <a:t>"            },</a:t>
            </a:r>
            <a:r>
              <a:rPr lang="zh-CN" altLang="zh-CN" sz="1000" dirty="0">
                <a:solidFill>
                  <a:srgbClr val="0037A6"/>
                </a:solidFill>
                <a:latin typeface="Consolas" panose="020B0609020204030204" pitchFamily="49" charset="0"/>
              </a:rPr>
              <a:t>\n</a:t>
            </a:r>
            <a:r>
              <a:rPr lang="zh-CN" altLang="zh-CN" sz="1000" dirty="0">
                <a:solidFill>
                  <a:srgbClr val="067D17"/>
                </a:solidFill>
                <a:latin typeface="Consolas" panose="020B0609020204030204" pitchFamily="49" charset="0"/>
              </a:rPr>
              <a:t>" </a:t>
            </a:r>
            <a:r>
              <a:rPr lang="zh-CN" altLang="zh-CN" sz="1000" dirty="0">
                <a:solidFill>
                  <a:srgbClr val="080808"/>
                </a:solidFill>
                <a:latin typeface="Consolas" panose="020B0609020204030204" pitchFamily="49" charset="0"/>
              </a:rPr>
              <a:t>+</a:t>
            </a:r>
            <a:br>
              <a:rPr lang="zh-CN" altLang="zh-CN" sz="1000" dirty="0">
                <a:solidFill>
                  <a:srgbClr val="080808"/>
                </a:solidFill>
                <a:latin typeface="Consolas" panose="020B0609020204030204" pitchFamily="49" charset="0"/>
              </a:rPr>
            </a:br>
            <a:r>
              <a:rPr lang="zh-CN" altLang="zh-CN" sz="1000" dirty="0">
                <a:solidFill>
                  <a:srgbClr val="080808"/>
                </a:solidFill>
                <a:latin typeface="Consolas" panose="020B0609020204030204" pitchFamily="49" charset="0"/>
              </a:rPr>
              <a:t>            </a:t>
            </a:r>
            <a:r>
              <a:rPr lang="zh-CN" altLang="zh-CN" sz="1000" dirty="0">
                <a:solidFill>
                  <a:srgbClr val="067D17"/>
                </a:solidFill>
                <a:latin typeface="Consolas" panose="020B0609020204030204" pitchFamily="49" charset="0"/>
              </a:rPr>
              <a:t>"            </a:t>
            </a:r>
            <a:r>
              <a:rPr lang="zh-CN" altLang="zh-CN" sz="1000" dirty="0">
                <a:solidFill>
                  <a:srgbClr val="0037A6"/>
                </a:solidFill>
                <a:latin typeface="Consolas" panose="020B0609020204030204" pitchFamily="49" charset="0"/>
              </a:rPr>
              <a:t>\"</a:t>
            </a:r>
            <a:r>
              <a:rPr lang="zh-CN" altLang="zh-CN" sz="1000" dirty="0">
                <a:solidFill>
                  <a:srgbClr val="067D17"/>
                </a:solidFill>
                <a:latin typeface="Consolas" panose="020B0609020204030204" pitchFamily="49" charset="0"/>
              </a:rPr>
              <a:t>name</a:t>
            </a:r>
            <a:r>
              <a:rPr lang="zh-CN" altLang="zh-CN" sz="1000" dirty="0">
                <a:solidFill>
                  <a:srgbClr val="0037A6"/>
                </a:solidFill>
                <a:latin typeface="Consolas" panose="020B0609020204030204" pitchFamily="49" charset="0"/>
              </a:rPr>
              <a:t>\"</a:t>
            </a:r>
            <a:r>
              <a:rPr lang="zh-CN" altLang="zh-CN" sz="1000" dirty="0">
                <a:solidFill>
                  <a:srgbClr val="067D17"/>
                </a:solidFill>
                <a:latin typeface="Consolas" panose="020B0609020204030204" pitchFamily="49" charset="0"/>
              </a:rPr>
              <a:t>:{</a:t>
            </a:r>
            <a:r>
              <a:rPr lang="zh-CN" altLang="zh-CN" sz="1000" dirty="0">
                <a:solidFill>
                  <a:srgbClr val="0037A6"/>
                </a:solidFill>
                <a:latin typeface="Consolas" panose="020B0609020204030204" pitchFamily="49" charset="0"/>
              </a:rPr>
              <a:t>\n</a:t>
            </a:r>
            <a:r>
              <a:rPr lang="zh-CN" altLang="zh-CN" sz="1000" dirty="0">
                <a:solidFill>
                  <a:srgbClr val="067D17"/>
                </a:solidFill>
                <a:latin typeface="Consolas" panose="020B0609020204030204" pitchFamily="49" charset="0"/>
              </a:rPr>
              <a:t>" </a:t>
            </a:r>
            <a:r>
              <a:rPr lang="zh-CN" altLang="zh-CN" sz="1000" dirty="0">
                <a:solidFill>
                  <a:srgbClr val="080808"/>
                </a:solidFill>
                <a:latin typeface="Consolas" panose="020B0609020204030204" pitchFamily="49" charset="0"/>
              </a:rPr>
              <a:t>+</a:t>
            </a:r>
            <a:br>
              <a:rPr lang="zh-CN" altLang="zh-CN" sz="1000" dirty="0">
                <a:solidFill>
                  <a:srgbClr val="080808"/>
                </a:solidFill>
                <a:latin typeface="Consolas" panose="020B0609020204030204" pitchFamily="49" charset="0"/>
              </a:rPr>
            </a:br>
            <a:r>
              <a:rPr lang="zh-CN" altLang="zh-CN" sz="1000" dirty="0">
                <a:solidFill>
                  <a:srgbClr val="080808"/>
                </a:solidFill>
                <a:latin typeface="Consolas" panose="020B0609020204030204" pitchFamily="49" charset="0"/>
              </a:rPr>
              <a:t>            </a:t>
            </a:r>
            <a:r>
              <a:rPr lang="zh-CN" altLang="zh-CN" sz="1000" dirty="0">
                <a:solidFill>
                  <a:srgbClr val="067D17"/>
                </a:solidFill>
                <a:latin typeface="Consolas" panose="020B0609020204030204" pitchFamily="49" charset="0"/>
              </a:rPr>
              <a:t>"                </a:t>
            </a:r>
            <a:r>
              <a:rPr lang="zh-CN" altLang="zh-CN" sz="1000" dirty="0">
                <a:solidFill>
                  <a:srgbClr val="0037A6"/>
                </a:solidFill>
                <a:latin typeface="Consolas" panose="020B0609020204030204" pitchFamily="49" charset="0"/>
              </a:rPr>
              <a:t>\"</a:t>
            </a:r>
            <a:r>
              <a:rPr lang="zh-CN" altLang="zh-CN" sz="1000" dirty="0">
                <a:solidFill>
                  <a:srgbClr val="067D17"/>
                </a:solidFill>
                <a:latin typeface="Consolas" panose="020B0609020204030204" pitchFamily="49" charset="0"/>
              </a:rPr>
              <a:t>type</a:t>
            </a:r>
            <a:r>
              <a:rPr lang="zh-CN" altLang="zh-CN" sz="1000" dirty="0">
                <a:solidFill>
                  <a:srgbClr val="0037A6"/>
                </a:solidFill>
                <a:latin typeface="Consolas" panose="020B0609020204030204" pitchFamily="49" charset="0"/>
              </a:rPr>
              <a:t>\"</a:t>
            </a:r>
            <a:r>
              <a:rPr lang="zh-CN" altLang="zh-CN" sz="1000" dirty="0">
                <a:solidFill>
                  <a:srgbClr val="067D17"/>
                </a:solidFill>
                <a:latin typeface="Consolas" panose="020B0609020204030204" pitchFamily="49" charset="0"/>
              </a:rPr>
              <a:t>:</a:t>
            </a:r>
            <a:r>
              <a:rPr lang="zh-CN" altLang="zh-CN" sz="1000" dirty="0">
                <a:solidFill>
                  <a:srgbClr val="0037A6"/>
                </a:solidFill>
                <a:latin typeface="Consolas" panose="020B0609020204030204" pitchFamily="49" charset="0"/>
              </a:rPr>
              <a:t>\"</a:t>
            </a:r>
            <a:r>
              <a:rPr lang="zh-CN" altLang="zh-CN" sz="1000" dirty="0">
                <a:solidFill>
                  <a:srgbClr val="067D17"/>
                </a:solidFill>
                <a:latin typeface="Consolas" panose="020B0609020204030204" pitchFamily="49" charset="0"/>
              </a:rPr>
              <a:t>text</a:t>
            </a:r>
            <a:r>
              <a:rPr lang="zh-CN" altLang="zh-CN" sz="1000" dirty="0">
                <a:solidFill>
                  <a:srgbClr val="0037A6"/>
                </a:solidFill>
                <a:latin typeface="Consolas" panose="020B0609020204030204" pitchFamily="49" charset="0"/>
              </a:rPr>
              <a:t>\"</a:t>
            </a:r>
            <a:r>
              <a:rPr lang="zh-CN" altLang="zh-CN" sz="1000" dirty="0">
                <a:solidFill>
                  <a:srgbClr val="067D17"/>
                </a:solidFill>
                <a:latin typeface="Consolas" panose="020B0609020204030204" pitchFamily="49" charset="0"/>
              </a:rPr>
              <a:t>,</a:t>
            </a:r>
            <a:r>
              <a:rPr lang="zh-CN" altLang="zh-CN" sz="1000" dirty="0">
                <a:solidFill>
                  <a:srgbClr val="0037A6"/>
                </a:solidFill>
                <a:latin typeface="Consolas" panose="020B0609020204030204" pitchFamily="49" charset="0"/>
              </a:rPr>
              <a:t>\n</a:t>
            </a:r>
            <a:r>
              <a:rPr lang="zh-CN" altLang="zh-CN" sz="1000" dirty="0">
                <a:solidFill>
                  <a:srgbClr val="067D17"/>
                </a:solidFill>
                <a:latin typeface="Consolas" panose="020B0609020204030204" pitchFamily="49" charset="0"/>
              </a:rPr>
              <a:t>" </a:t>
            </a:r>
            <a:r>
              <a:rPr lang="zh-CN" altLang="zh-CN" sz="1000" dirty="0">
                <a:solidFill>
                  <a:srgbClr val="080808"/>
                </a:solidFill>
                <a:latin typeface="Consolas" panose="020B0609020204030204" pitchFamily="49" charset="0"/>
              </a:rPr>
              <a:t>+</a:t>
            </a:r>
            <a:br>
              <a:rPr lang="zh-CN" altLang="zh-CN" sz="1000" dirty="0">
                <a:solidFill>
                  <a:srgbClr val="080808"/>
                </a:solidFill>
                <a:latin typeface="Consolas" panose="020B0609020204030204" pitchFamily="49" charset="0"/>
              </a:rPr>
            </a:br>
            <a:r>
              <a:rPr lang="zh-CN" altLang="zh-CN" sz="1000" dirty="0">
                <a:solidFill>
                  <a:srgbClr val="080808"/>
                </a:solidFill>
                <a:latin typeface="Consolas" panose="020B0609020204030204" pitchFamily="49" charset="0"/>
              </a:rPr>
              <a:t>            </a:t>
            </a:r>
            <a:r>
              <a:rPr lang="zh-CN" altLang="zh-CN" sz="1000" dirty="0">
                <a:solidFill>
                  <a:srgbClr val="067D17"/>
                </a:solidFill>
                <a:latin typeface="Consolas" panose="020B0609020204030204" pitchFamily="49" charset="0"/>
              </a:rPr>
              <a:t>"                </a:t>
            </a:r>
            <a:r>
              <a:rPr lang="zh-CN" altLang="zh-CN" sz="1000" dirty="0">
                <a:solidFill>
                  <a:srgbClr val="0037A6"/>
                </a:solidFill>
                <a:latin typeface="Consolas" panose="020B0609020204030204" pitchFamily="49" charset="0"/>
              </a:rPr>
              <a:t>\"</a:t>
            </a:r>
            <a:r>
              <a:rPr lang="zh-CN" altLang="zh-CN" sz="1000" dirty="0">
                <a:solidFill>
                  <a:srgbClr val="067D17"/>
                </a:solidFill>
                <a:latin typeface="Consolas" panose="020B0609020204030204" pitchFamily="49" charset="0"/>
              </a:rPr>
              <a:t>analyzer</a:t>
            </a:r>
            <a:r>
              <a:rPr lang="zh-CN" altLang="zh-CN" sz="1000" dirty="0">
                <a:solidFill>
                  <a:srgbClr val="0037A6"/>
                </a:solidFill>
                <a:latin typeface="Consolas" panose="020B0609020204030204" pitchFamily="49" charset="0"/>
              </a:rPr>
              <a:t>\"</a:t>
            </a:r>
            <a:r>
              <a:rPr lang="zh-CN" altLang="zh-CN" sz="1000" dirty="0">
                <a:solidFill>
                  <a:srgbClr val="067D17"/>
                </a:solidFill>
                <a:latin typeface="Consolas" panose="020B0609020204030204" pitchFamily="49" charset="0"/>
              </a:rPr>
              <a:t>:</a:t>
            </a:r>
            <a:r>
              <a:rPr lang="zh-CN" altLang="zh-CN" sz="1000" dirty="0">
                <a:solidFill>
                  <a:srgbClr val="0037A6"/>
                </a:solidFill>
                <a:latin typeface="Consolas" panose="020B0609020204030204" pitchFamily="49" charset="0"/>
              </a:rPr>
              <a:t>\"</a:t>
            </a:r>
            <a:r>
              <a:rPr lang="zh-CN" altLang="zh-CN" sz="1000" dirty="0">
                <a:solidFill>
                  <a:srgbClr val="067D17"/>
                </a:solidFill>
                <a:latin typeface="Consolas" panose="020B0609020204030204" pitchFamily="49" charset="0"/>
              </a:rPr>
              <a:t>ik_max_word</a:t>
            </a:r>
            <a:r>
              <a:rPr lang="zh-CN" altLang="zh-CN" sz="1000" dirty="0">
                <a:solidFill>
                  <a:srgbClr val="0037A6"/>
                </a:solidFill>
                <a:latin typeface="Consolas" panose="020B0609020204030204" pitchFamily="49" charset="0"/>
              </a:rPr>
              <a:t>\"</a:t>
            </a:r>
            <a:r>
              <a:rPr lang="zh-CN" altLang="zh-CN" sz="1000" dirty="0">
                <a:solidFill>
                  <a:srgbClr val="067D17"/>
                </a:solidFill>
                <a:latin typeface="Consolas" panose="020B0609020204030204" pitchFamily="49" charset="0"/>
              </a:rPr>
              <a:t>,</a:t>
            </a:r>
            <a:r>
              <a:rPr lang="zh-CN" altLang="zh-CN" sz="1000" dirty="0">
                <a:solidFill>
                  <a:srgbClr val="0037A6"/>
                </a:solidFill>
                <a:latin typeface="Consolas" panose="020B0609020204030204" pitchFamily="49" charset="0"/>
              </a:rPr>
              <a:t>\n</a:t>
            </a:r>
            <a:r>
              <a:rPr lang="zh-CN" altLang="zh-CN" sz="1000" dirty="0">
                <a:solidFill>
                  <a:srgbClr val="067D17"/>
                </a:solidFill>
                <a:latin typeface="Consolas" panose="020B0609020204030204" pitchFamily="49" charset="0"/>
              </a:rPr>
              <a:t>" </a:t>
            </a:r>
            <a:r>
              <a:rPr lang="zh-CN" altLang="zh-CN" sz="1000" dirty="0">
                <a:solidFill>
                  <a:srgbClr val="080808"/>
                </a:solidFill>
                <a:latin typeface="Consolas" panose="020B0609020204030204" pitchFamily="49" charset="0"/>
              </a:rPr>
              <a:t>+</a:t>
            </a:r>
            <a:br>
              <a:rPr lang="zh-CN" altLang="zh-CN" sz="1000" dirty="0">
                <a:solidFill>
                  <a:srgbClr val="080808"/>
                </a:solidFill>
                <a:latin typeface="Consolas" panose="020B0609020204030204" pitchFamily="49" charset="0"/>
              </a:rPr>
            </a:br>
            <a:r>
              <a:rPr lang="zh-CN" altLang="zh-CN" sz="1000" dirty="0">
                <a:solidFill>
                  <a:srgbClr val="080808"/>
                </a:solidFill>
                <a:latin typeface="Consolas" panose="020B0609020204030204" pitchFamily="49" charset="0"/>
              </a:rPr>
              <a:t>            </a:t>
            </a:r>
            <a:r>
              <a:rPr lang="zh-CN" altLang="zh-CN" sz="1000" dirty="0">
                <a:solidFill>
                  <a:srgbClr val="067D17"/>
                </a:solidFill>
                <a:latin typeface="Consolas" panose="020B0609020204030204" pitchFamily="49" charset="0"/>
              </a:rPr>
              <a:t>"                </a:t>
            </a:r>
            <a:r>
              <a:rPr lang="zh-CN" altLang="zh-CN" sz="1000" dirty="0">
                <a:solidFill>
                  <a:srgbClr val="0037A6"/>
                </a:solidFill>
                <a:latin typeface="Consolas" panose="020B0609020204030204" pitchFamily="49" charset="0"/>
              </a:rPr>
              <a:t>\"</a:t>
            </a:r>
            <a:r>
              <a:rPr lang="zh-CN" altLang="zh-CN" sz="1000" dirty="0">
                <a:solidFill>
                  <a:srgbClr val="067D17"/>
                </a:solidFill>
                <a:latin typeface="Consolas" panose="020B0609020204030204" pitchFamily="49" charset="0"/>
              </a:rPr>
              <a:t>copy_to</a:t>
            </a:r>
            <a:r>
              <a:rPr lang="zh-CN" altLang="zh-CN" sz="1000" dirty="0">
                <a:solidFill>
                  <a:srgbClr val="0037A6"/>
                </a:solidFill>
                <a:latin typeface="Consolas" panose="020B0609020204030204" pitchFamily="49" charset="0"/>
              </a:rPr>
              <a:t>\"</a:t>
            </a:r>
            <a:r>
              <a:rPr lang="zh-CN" altLang="zh-CN" sz="1000" dirty="0">
                <a:solidFill>
                  <a:srgbClr val="067D17"/>
                </a:solidFill>
                <a:latin typeface="Consolas" panose="020B0609020204030204" pitchFamily="49" charset="0"/>
              </a:rPr>
              <a:t>:</a:t>
            </a:r>
            <a:r>
              <a:rPr lang="zh-CN" altLang="zh-CN" sz="1000" dirty="0">
                <a:solidFill>
                  <a:srgbClr val="0037A6"/>
                </a:solidFill>
                <a:latin typeface="Consolas" panose="020B0609020204030204" pitchFamily="49" charset="0"/>
              </a:rPr>
              <a:t>\"</a:t>
            </a:r>
            <a:r>
              <a:rPr lang="zh-CN" altLang="zh-CN" sz="1000" dirty="0">
                <a:solidFill>
                  <a:srgbClr val="067D17"/>
                </a:solidFill>
                <a:latin typeface="Consolas" panose="020B0609020204030204" pitchFamily="49" charset="0"/>
              </a:rPr>
              <a:t>all</a:t>
            </a:r>
            <a:r>
              <a:rPr lang="zh-CN" altLang="zh-CN" sz="1000" dirty="0">
                <a:solidFill>
                  <a:srgbClr val="0037A6"/>
                </a:solidFill>
                <a:latin typeface="Consolas" panose="020B0609020204030204" pitchFamily="49" charset="0"/>
              </a:rPr>
              <a:t>\"\n</a:t>
            </a:r>
            <a:r>
              <a:rPr lang="zh-CN" altLang="zh-CN" sz="1000" dirty="0">
                <a:solidFill>
                  <a:srgbClr val="067D17"/>
                </a:solidFill>
                <a:latin typeface="Consolas" panose="020B0609020204030204" pitchFamily="49" charset="0"/>
              </a:rPr>
              <a:t>" </a:t>
            </a:r>
            <a:r>
              <a:rPr lang="zh-CN" altLang="zh-CN" sz="1000" dirty="0">
                <a:solidFill>
                  <a:srgbClr val="080808"/>
                </a:solidFill>
                <a:latin typeface="Consolas" panose="020B0609020204030204" pitchFamily="49" charset="0"/>
              </a:rPr>
              <a:t>+</a:t>
            </a:r>
            <a:br>
              <a:rPr lang="zh-CN" altLang="zh-CN" sz="1000" dirty="0">
                <a:solidFill>
                  <a:srgbClr val="080808"/>
                </a:solidFill>
                <a:latin typeface="Consolas" panose="020B0609020204030204" pitchFamily="49" charset="0"/>
              </a:rPr>
            </a:br>
            <a:r>
              <a:rPr lang="zh-CN" altLang="zh-CN" sz="1000" dirty="0">
                <a:solidFill>
                  <a:srgbClr val="080808"/>
                </a:solidFill>
                <a:latin typeface="Consolas" panose="020B0609020204030204" pitchFamily="49" charset="0"/>
              </a:rPr>
              <a:t>            </a:t>
            </a:r>
            <a:r>
              <a:rPr lang="zh-CN" altLang="zh-CN" sz="1000" dirty="0">
                <a:solidFill>
                  <a:srgbClr val="067D17"/>
                </a:solidFill>
                <a:latin typeface="Consolas" panose="020B0609020204030204" pitchFamily="49" charset="0"/>
              </a:rPr>
              <a:t>"            },</a:t>
            </a:r>
            <a:r>
              <a:rPr lang="zh-CN" altLang="zh-CN" sz="1000" dirty="0">
                <a:solidFill>
                  <a:srgbClr val="0037A6"/>
                </a:solidFill>
                <a:latin typeface="Consolas" panose="020B0609020204030204" pitchFamily="49" charset="0"/>
              </a:rPr>
              <a:t>\n</a:t>
            </a:r>
            <a:r>
              <a:rPr lang="zh-CN" altLang="zh-CN" sz="1000" dirty="0">
                <a:solidFill>
                  <a:srgbClr val="067D17"/>
                </a:solidFill>
                <a:latin typeface="Consolas" panose="020B0609020204030204" pitchFamily="49" charset="0"/>
              </a:rPr>
              <a:t>" </a:t>
            </a:r>
            <a:r>
              <a:rPr lang="zh-CN" altLang="zh-CN" sz="1000" dirty="0">
                <a:solidFill>
                  <a:srgbClr val="080808"/>
                </a:solidFill>
                <a:latin typeface="Consolas" panose="020B0609020204030204" pitchFamily="49" charset="0"/>
              </a:rPr>
              <a:t>+</a:t>
            </a:r>
            <a:br>
              <a:rPr lang="zh-CN" altLang="zh-CN" sz="1000" dirty="0">
                <a:solidFill>
                  <a:srgbClr val="080808"/>
                </a:solidFill>
                <a:latin typeface="Consolas" panose="020B0609020204030204" pitchFamily="49" charset="0"/>
              </a:rPr>
            </a:br>
            <a:r>
              <a:rPr lang="zh-CN" altLang="zh-CN" sz="1000" dirty="0">
                <a:solidFill>
                  <a:srgbClr val="080808"/>
                </a:solidFill>
                <a:latin typeface="Consolas" panose="020B0609020204030204" pitchFamily="49" charset="0"/>
              </a:rPr>
              <a:t>            </a:t>
            </a:r>
            <a:r>
              <a:rPr lang="zh-CN" altLang="zh-CN" sz="1000" dirty="0">
                <a:solidFill>
                  <a:srgbClr val="067D17"/>
                </a:solidFill>
                <a:latin typeface="Consolas" panose="020B0609020204030204" pitchFamily="49" charset="0"/>
              </a:rPr>
              <a:t>"            </a:t>
            </a:r>
            <a:r>
              <a:rPr lang="zh-CN" altLang="zh-CN" sz="1000" dirty="0">
                <a:solidFill>
                  <a:srgbClr val="0037A6"/>
                </a:solidFill>
                <a:latin typeface="Consolas" panose="020B0609020204030204" pitchFamily="49" charset="0"/>
              </a:rPr>
              <a:t>\"</a:t>
            </a:r>
            <a:r>
              <a:rPr lang="zh-CN" altLang="zh-CN" sz="1000" dirty="0">
                <a:solidFill>
                  <a:srgbClr val="067D17"/>
                </a:solidFill>
                <a:latin typeface="Consolas" panose="020B0609020204030204" pitchFamily="49" charset="0"/>
              </a:rPr>
              <a:t>type</a:t>
            </a:r>
            <a:r>
              <a:rPr lang="zh-CN" altLang="zh-CN" sz="1000" dirty="0">
                <a:solidFill>
                  <a:srgbClr val="0037A6"/>
                </a:solidFill>
                <a:latin typeface="Consolas" panose="020B0609020204030204" pitchFamily="49" charset="0"/>
              </a:rPr>
              <a:t>\"</a:t>
            </a:r>
            <a:r>
              <a:rPr lang="zh-CN" altLang="zh-CN" sz="1000" dirty="0">
                <a:solidFill>
                  <a:srgbClr val="067D17"/>
                </a:solidFill>
                <a:latin typeface="Consolas" panose="020B0609020204030204" pitchFamily="49" charset="0"/>
              </a:rPr>
              <a:t>:{</a:t>
            </a:r>
            <a:r>
              <a:rPr lang="zh-CN" altLang="zh-CN" sz="1000" dirty="0">
                <a:solidFill>
                  <a:srgbClr val="0037A6"/>
                </a:solidFill>
                <a:latin typeface="Consolas" panose="020B0609020204030204" pitchFamily="49" charset="0"/>
              </a:rPr>
              <a:t>\n</a:t>
            </a:r>
            <a:r>
              <a:rPr lang="zh-CN" altLang="zh-CN" sz="1000" dirty="0">
                <a:solidFill>
                  <a:srgbClr val="067D17"/>
                </a:solidFill>
                <a:latin typeface="Consolas" panose="020B0609020204030204" pitchFamily="49" charset="0"/>
              </a:rPr>
              <a:t>" </a:t>
            </a:r>
            <a:r>
              <a:rPr lang="zh-CN" altLang="zh-CN" sz="1000" dirty="0">
                <a:solidFill>
                  <a:srgbClr val="080808"/>
                </a:solidFill>
                <a:latin typeface="Consolas" panose="020B0609020204030204" pitchFamily="49" charset="0"/>
              </a:rPr>
              <a:t>+</a:t>
            </a:r>
            <a:br>
              <a:rPr lang="zh-CN" altLang="zh-CN" sz="1000" dirty="0">
                <a:solidFill>
                  <a:srgbClr val="080808"/>
                </a:solidFill>
                <a:latin typeface="Consolas" panose="020B0609020204030204" pitchFamily="49" charset="0"/>
              </a:rPr>
            </a:br>
            <a:r>
              <a:rPr lang="zh-CN" altLang="zh-CN" sz="1000" dirty="0">
                <a:solidFill>
                  <a:srgbClr val="080808"/>
                </a:solidFill>
                <a:latin typeface="Consolas" panose="020B0609020204030204" pitchFamily="49" charset="0"/>
              </a:rPr>
              <a:t>            </a:t>
            </a:r>
            <a:r>
              <a:rPr lang="zh-CN" altLang="zh-CN" sz="1000" dirty="0">
                <a:solidFill>
                  <a:srgbClr val="067D17"/>
                </a:solidFill>
                <a:latin typeface="Consolas" panose="020B0609020204030204" pitchFamily="49" charset="0"/>
              </a:rPr>
              <a:t>"                </a:t>
            </a:r>
            <a:r>
              <a:rPr lang="zh-CN" altLang="zh-CN" sz="1000" dirty="0">
                <a:solidFill>
                  <a:srgbClr val="0037A6"/>
                </a:solidFill>
                <a:latin typeface="Consolas" panose="020B0609020204030204" pitchFamily="49" charset="0"/>
              </a:rPr>
              <a:t>\"</a:t>
            </a:r>
            <a:r>
              <a:rPr lang="zh-CN" altLang="zh-CN" sz="1000" dirty="0">
                <a:solidFill>
                  <a:srgbClr val="067D17"/>
                </a:solidFill>
                <a:latin typeface="Consolas" panose="020B0609020204030204" pitchFamily="49" charset="0"/>
              </a:rPr>
              <a:t>type</a:t>
            </a:r>
            <a:r>
              <a:rPr lang="zh-CN" altLang="zh-CN" sz="1000" dirty="0">
                <a:solidFill>
                  <a:srgbClr val="0037A6"/>
                </a:solidFill>
                <a:latin typeface="Consolas" panose="020B0609020204030204" pitchFamily="49" charset="0"/>
              </a:rPr>
              <a:t>\"</a:t>
            </a:r>
            <a:r>
              <a:rPr lang="zh-CN" altLang="zh-CN" sz="1000" dirty="0">
                <a:solidFill>
                  <a:srgbClr val="067D17"/>
                </a:solidFill>
                <a:latin typeface="Consolas" panose="020B0609020204030204" pitchFamily="49" charset="0"/>
              </a:rPr>
              <a:t>:</a:t>
            </a:r>
            <a:r>
              <a:rPr lang="zh-CN" altLang="zh-CN" sz="1000" dirty="0">
                <a:solidFill>
                  <a:srgbClr val="0037A6"/>
                </a:solidFill>
                <a:latin typeface="Consolas" panose="020B0609020204030204" pitchFamily="49" charset="0"/>
              </a:rPr>
              <a:t>\"</a:t>
            </a:r>
            <a:r>
              <a:rPr lang="zh-CN" altLang="zh-CN" sz="1000" dirty="0">
                <a:solidFill>
                  <a:srgbClr val="067D17"/>
                </a:solidFill>
                <a:latin typeface="Consolas" panose="020B0609020204030204" pitchFamily="49" charset="0"/>
              </a:rPr>
              <a:t>keyword</a:t>
            </a:r>
            <a:r>
              <a:rPr lang="zh-CN" altLang="zh-CN" sz="1000" dirty="0">
                <a:solidFill>
                  <a:srgbClr val="0037A6"/>
                </a:solidFill>
                <a:latin typeface="Consolas" panose="020B0609020204030204" pitchFamily="49" charset="0"/>
              </a:rPr>
              <a:t>\"\n</a:t>
            </a:r>
            <a:r>
              <a:rPr lang="zh-CN" altLang="zh-CN" sz="1000" dirty="0">
                <a:solidFill>
                  <a:srgbClr val="067D17"/>
                </a:solidFill>
                <a:latin typeface="Consolas" panose="020B0609020204030204" pitchFamily="49" charset="0"/>
              </a:rPr>
              <a:t>" </a:t>
            </a:r>
            <a:r>
              <a:rPr lang="zh-CN" altLang="zh-CN" sz="1000" dirty="0">
                <a:solidFill>
                  <a:srgbClr val="080808"/>
                </a:solidFill>
                <a:latin typeface="Consolas" panose="020B0609020204030204" pitchFamily="49" charset="0"/>
              </a:rPr>
              <a:t>+</a:t>
            </a:r>
            <a:br>
              <a:rPr lang="zh-CN" altLang="zh-CN" sz="1000" dirty="0">
                <a:solidFill>
                  <a:srgbClr val="080808"/>
                </a:solidFill>
                <a:latin typeface="Consolas" panose="020B0609020204030204" pitchFamily="49" charset="0"/>
              </a:rPr>
            </a:br>
            <a:r>
              <a:rPr lang="zh-CN" altLang="zh-CN" sz="1000" dirty="0">
                <a:solidFill>
                  <a:srgbClr val="080808"/>
                </a:solidFill>
                <a:latin typeface="Consolas" panose="020B0609020204030204" pitchFamily="49" charset="0"/>
              </a:rPr>
              <a:t>            </a:t>
            </a:r>
            <a:r>
              <a:rPr lang="zh-CN" altLang="zh-CN" sz="1000" dirty="0">
                <a:solidFill>
                  <a:srgbClr val="067D17"/>
                </a:solidFill>
                <a:latin typeface="Consolas" panose="020B0609020204030204" pitchFamily="49" charset="0"/>
              </a:rPr>
              <a:t>"            },</a:t>
            </a:r>
            <a:r>
              <a:rPr lang="zh-CN" altLang="zh-CN" sz="1000" dirty="0">
                <a:solidFill>
                  <a:srgbClr val="0037A6"/>
                </a:solidFill>
                <a:latin typeface="Consolas" panose="020B0609020204030204" pitchFamily="49" charset="0"/>
              </a:rPr>
              <a:t>\n</a:t>
            </a:r>
            <a:r>
              <a:rPr lang="zh-CN" altLang="zh-CN" sz="1000" dirty="0">
                <a:solidFill>
                  <a:srgbClr val="067D17"/>
                </a:solidFill>
                <a:latin typeface="Consolas" panose="020B0609020204030204" pitchFamily="49" charset="0"/>
              </a:rPr>
              <a:t>" </a:t>
            </a:r>
            <a:r>
              <a:rPr lang="zh-CN" altLang="zh-CN" sz="1000" dirty="0">
                <a:solidFill>
                  <a:srgbClr val="080808"/>
                </a:solidFill>
                <a:latin typeface="Consolas" panose="020B0609020204030204" pitchFamily="49" charset="0"/>
              </a:rPr>
              <a:t>+</a:t>
            </a:r>
            <a:br>
              <a:rPr lang="zh-CN" altLang="zh-CN" sz="1000" dirty="0">
                <a:solidFill>
                  <a:srgbClr val="080808"/>
                </a:solidFill>
                <a:latin typeface="Consolas" panose="020B0609020204030204" pitchFamily="49" charset="0"/>
              </a:rPr>
            </a:br>
            <a:r>
              <a:rPr lang="zh-CN" altLang="zh-CN" sz="1000" dirty="0">
                <a:solidFill>
                  <a:srgbClr val="080808"/>
                </a:solidFill>
                <a:latin typeface="Consolas" panose="020B0609020204030204" pitchFamily="49" charset="0"/>
              </a:rPr>
              <a:t>            </a:t>
            </a:r>
            <a:r>
              <a:rPr lang="zh-CN" altLang="zh-CN" sz="1000" dirty="0">
                <a:solidFill>
                  <a:srgbClr val="067D17"/>
                </a:solidFill>
                <a:latin typeface="Consolas" panose="020B0609020204030204" pitchFamily="49" charset="0"/>
              </a:rPr>
              <a:t>"            </a:t>
            </a:r>
            <a:r>
              <a:rPr lang="zh-CN" altLang="zh-CN" sz="1000" dirty="0">
                <a:solidFill>
                  <a:srgbClr val="0037A6"/>
                </a:solidFill>
                <a:latin typeface="Consolas" panose="020B0609020204030204" pitchFamily="49" charset="0"/>
              </a:rPr>
              <a:t>\"</a:t>
            </a:r>
            <a:r>
              <a:rPr lang="zh-CN" altLang="zh-CN" sz="1000" dirty="0">
                <a:solidFill>
                  <a:srgbClr val="067D17"/>
                </a:solidFill>
                <a:latin typeface="Consolas" panose="020B0609020204030204" pitchFamily="49" charset="0"/>
              </a:rPr>
              <a:t>description</a:t>
            </a:r>
            <a:r>
              <a:rPr lang="zh-CN" altLang="zh-CN" sz="1000" dirty="0">
                <a:solidFill>
                  <a:srgbClr val="0037A6"/>
                </a:solidFill>
                <a:latin typeface="Consolas" panose="020B0609020204030204" pitchFamily="49" charset="0"/>
              </a:rPr>
              <a:t>\"</a:t>
            </a:r>
            <a:r>
              <a:rPr lang="zh-CN" altLang="zh-CN" sz="1000" dirty="0">
                <a:solidFill>
                  <a:srgbClr val="067D17"/>
                </a:solidFill>
                <a:latin typeface="Consolas" panose="020B0609020204030204" pitchFamily="49" charset="0"/>
              </a:rPr>
              <a:t>:{</a:t>
            </a:r>
            <a:r>
              <a:rPr lang="zh-CN" altLang="zh-CN" sz="1000" dirty="0">
                <a:solidFill>
                  <a:srgbClr val="0037A6"/>
                </a:solidFill>
                <a:latin typeface="Consolas" panose="020B0609020204030204" pitchFamily="49" charset="0"/>
              </a:rPr>
              <a:t>\n</a:t>
            </a:r>
            <a:r>
              <a:rPr lang="zh-CN" altLang="zh-CN" sz="1000" dirty="0">
                <a:solidFill>
                  <a:srgbClr val="067D17"/>
                </a:solidFill>
                <a:latin typeface="Consolas" panose="020B0609020204030204" pitchFamily="49" charset="0"/>
              </a:rPr>
              <a:t>" </a:t>
            </a:r>
            <a:r>
              <a:rPr lang="zh-CN" altLang="zh-CN" sz="1000" dirty="0">
                <a:solidFill>
                  <a:srgbClr val="080808"/>
                </a:solidFill>
                <a:latin typeface="Consolas" panose="020B0609020204030204" pitchFamily="49" charset="0"/>
              </a:rPr>
              <a:t>+</a:t>
            </a:r>
            <a:br>
              <a:rPr lang="zh-CN" altLang="zh-CN" sz="1000" dirty="0">
                <a:solidFill>
                  <a:srgbClr val="080808"/>
                </a:solidFill>
                <a:latin typeface="Consolas" panose="020B0609020204030204" pitchFamily="49" charset="0"/>
              </a:rPr>
            </a:br>
            <a:r>
              <a:rPr lang="zh-CN" altLang="zh-CN" sz="1000" dirty="0">
                <a:solidFill>
                  <a:srgbClr val="080808"/>
                </a:solidFill>
                <a:latin typeface="Consolas" panose="020B0609020204030204" pitchFamily="49" charset="0"/>
              </a:rPr>
              <a:t>            </a:t>
            </a:r>
            <a:r>
              <a:rPr lang="zh-CN" altLang="zh-CN" sz="1000" dirty="0">
                <a:solidFill>
                  <a:srgbClr val="067D17"/>
                </a:solidFill>
                <a:latin typeface="Consolas" panose="020B0609020204030204" pitchFamily="49" charset="0"/>
              </a:rPr>
              <a:t>"                </a:t>
            </a:r>
            <a:r>
              <a:rPr lang="zh-CN" altLang="zh-CN" sz="1000" dirty="0">
                <a:solidFill>
                  <a:srgbClr val="0037A6"/>
                </a:solidFill>
                <a:latin typeface="Consolas" panose="020B0609020204030204" pitchFamily="49" charset="0"/>
              </a:rPr>
              <a:t>\"</a:t>
            </a:r>
            <a:r>
              <a:rPr lang="zh-CN" altLang="zh-CN" sz="1000" dirty="0">
                <a:solidFill>
                  <a:srgbClr val="067D17"/>
                </a:solidFill>
                <a:latin typeface="Consolas" panose="020B0609020204030204" pitchFamily="49" charset="0"/>
              </a:rPr>
              <a:t>type</a:t>
            </a:r>
            <a:r>
              <a:rPr lang="zh-CN" altLang="zh-CN" sz="1000" dirty="0">
                <a:solidFill>
                  <a:srgbClr val="0037A6"/>
                </a:solidFill>
                <a:latin typeface="Consolas" panose="020B0609020204030204" pitchFamily="49" charset="0"/>
              </a:rPr>
              <a:t>\"</a:t>
            </a:r>
            <a:r>
              <a:rPr lang="zh-CN" altLang="zh-CN" sz="1000" dirty="0">
                <a:solidFill>
                  <a:srgbClr val="067D17"/>
                </a:solidFill>
                <a:latin typeface="Consolas" panose="020B0609020204030204" pitchFamily="49" charset="0"/>
              </a:rPr>
              <a:t>:</a:t>
            </a:r>
            <a:r>
              <a:rPr lang="zh-CN" altLang="zh-CN" sz="1000" dirty="0">
                <a:solidFill>
                  <a:srgbClr val="0037A6"/>
                </a:solidFill>
                <a:latin typeface="Consolas" panose="020B0609020204030204" pitchFamily="49" charset="0"/>
              </a:rPr>
              <a:t>\"</a:t>
            </a:r>
            <a:r>
              <a:rPr lang="zh-CN" altLang="zh-CN" sz="1000" dirty="0">
                <a:solidFill>
                  <a:srgbClr val="067D17"/>
                </a:solidFill>
                <a:latin typeface="Consolas" panose="020B0609020204030204" pitchFamily="49" charset="0"/>
              </a:rPr>
              <a:t>text</a:t>
            </a:r>
            <a:r>
              <a:rPr lang="zh-CN" altLang="zh-CN" sz="1000" dirty="0">
                <a:solidFill>
                  <a:srgbClr val="0037A6"/>
                </a:solidFill>
                <a:latin typeface="Consolas" panose="020B0609020204030204" pitchFamily="49" charset="0"/>
              </a:rPr>
              <a:t>\"</a:t>
            </a:r>
            <a:r>
              <a:rPr lang="zh-CN" altLang="zh-CN" sz="1000" dirty="0">
                <a:solidFill>
                  <a:srgbClr val="067D17"/>
                </a:solidFill>
                <a:latin typeface="Consolas" panose="020B0609020204030204" pitchFamily="49" charset="0"/>
              </a:rPr>
              <a:t>,</a:t>
            </a:r>
            <a:r>
              <a:rPr lang="zh-CN" altLang="zh-CN" sz="1000" dirty="0">
                <a:solidFill>
                  <a:srgbClr val="0037A6"/>
                </a:solidFill>
                <a:latin typeface="Consolas" panose="020B0609020204030204" pitchFamily="49" charset="0"/>
              </a:rPr>
              <a:t>\n</a:t>
            </a:r>
            <a:r>
              <a:rPr lang="zh-CN" altLang="zh-CN" sz="1000" dirty="0">
                <a:solidFill>
                  <a:srgbClr val="067D17"/>
                </a:solidFill>
                <a:latin typeface="Consolas" panose="020B0609020204030204" pitchFamily="49" charset="0"/>
              </a:rPr>
              <a:t>" </a:t>
            </a:r>
            <a:r>
              <a:rPr lang="zh-CN" altLang="zh-CN" sz="1000" dirty="0">
                <a:solidFill>
                  <a:srgbClr val="080808"/>
                </a:solidFill>
                <a:latin typeface="Consolas" panose="020B0609020204030204" pitchFamily="49" charset="0"/>
              </a:rPr>
              <a:t>+</a:t>
            </a:r>
            <a:br>
              <a:rPr lang="zh-CN" altLang="zh-CN" sz="1000" dirty="0">
                <a:solidFill>
                  <a:srgbClr val="080808"/>
                </a:solidFill>
                <a:latin typeface="Consolas" panose="020B0609020204030204" pitchFamily="49" charset="0"/>
              </a:rPr>
            </a:br>
            <a:r>
              <a:rPr lang="zh-CN" altLang="zh-CN" sz="1000" dirty="0">
                <a:solidFill>
                  <a:srgbClr val="080808"/>
                </a:solidFill>
                <a:latin typeface="Consolas" panose="020B0609020204030204" pitchFamily="49" charset="0"/>
              </a:rPr>
              <a:t>            </a:t>
            </a:r>
            <a:r>
              <a:rPr lang="zh-CN" altLang="zh-CN" sz="1000" dirty="0">
                <a:solidFill>
                  <a:srgbClr val="067D17"/>
                </a:solidFill>
                <a:latin typeface="Consolas" panose="020B0609020204030204" pitchFamily="49" charset="0"/>
              </a:rPr>
              <a:t>"                </a:t>
            </a:r>
            <a:r>
              <a:rPr lang="zh-CN" altLang="zh-CN" sz="1000" dirty="0">
                <a:solidFill>
                  <a:srgbClr val="0037A6"/>
                </a:solidFill>
                <a:latin typeface="Consolas" panose="020B0609020204030204" pitchFamily="49" charset="0"/>
              </a:rPr>
              <a:t>\"</a:t>
            </a:r>
            <a:r>
              <a:rPr lang="zh-CN" altLang="zh-CN" sz="1000" dirty="0">
                <a:solidFill>
                  <a:srgbClr val="067D17"/>
                </a:solidFill>
                <a:latin typeface="Consolas" panose="020B0609020204030204" pitchFamily="49" charset="0"/>
              </a:rPr>
              <a:t>analyzer</a:t>
            </a:r>
            <a:r>
              <a:rPr lang="zh-CN" altLang="zh-CN" sz="1000" dirty="0">
                <a:solidFill>
                  <a:srgbClr val="0037A6"/>
                </a:solidFill>
                <a:latin typeface="Consolas" panose="020B0609020204030204" pitchFamily="49" charset="0"/>
              </a:rPr>
              <a:t>\"</a:t>
            </a:r>
            <a:r>
              <a:rPr lang="zh-CN" altLang="zh-CN" sz="1000" dirty="0">
                <a:solidFill>
                  <a:srgbClr val="067D17"/>
                </a:solidFill>
                <a:latin typeface="Consolas" panose="020B0609020204030204" pitchFamily="49" charset="0"/>
              </a:rPr>
              <a:t>:</a:t>
            </a:r>
            <a:r>
              <a:rPr lang="zh-CN" altLang="zh-CN" sz="1000" dirty="0">
                <a:solidFill>
                  <a:srgbClr val="0037A6"/>
                </a:solidFill>
                <a:latin typeface="Consolas" panose="020B0609020204030204" pitchFamily="49" charset="0"/>
              </a:rPr>
              <a:t>\"</a:t>
            </a:r>
            <a:r>
              <a:rPr lang="zh-CN" altLang="zh-CN" sz="1000" dirty="0">
                <a:solidFill>
                  <a:srgbClr val="067D17"/>
                </a:solidFill>
                <a:latin typeface="Consolas" panose="020B0609020204030204" pitchFamily="49" charset="0"/>
              </a:rPr>
              <a:t>ik_max_word</a:t>
            </a:r>
            <a:r>
              <a:rPr lang="zh-CN" altLang="zh-CN" sz="1000" dirty="0">
                <a:solidFill>
                  <a:srgbClr val="0037A6"/>
                </a:solidFill>
                <a:latin typeface="Consolas" panose="020B0609020204030204" pitchFamily="49" charset="0"/>
              </a:rPr>
              <a:t>\"</a:t>
            </a:r>
            <a:r>
              <a:rPr lang="zh-CN" altLang="zh-CN" sz="1000" dirty="0">
                <a:solidFill>
                  <a:srgbClr val="067D17"/>
                </a:solidFill>
                <a:latin typeface="Consolas" panose="020B0609020204030204" pitchFamily="49" charset="0"/>
              </a:rPr>
              <a:t>,</a:t>
            </a:r>
            <a:r>
              <a:rPr lang="zh-CN" altLang="zh-CN" sz="1000" dirty="0">
                <a:solidFill>
                  <a:srgbClr val="0037A6"/>
                </a:solidFill>
                <a:latin typeface="Consolas" panose="020B0609020204030204" pitchFamily="49" charset="0"/>
              </a:rPr>
              <a:t>\n</a:t>
            </a:r>
            <a:r>
              <a:rPr lang="zh-CN" altLang="zh-CN" sz="1000" dirty="0">
                <a:solidFill>
                  <a:srgbClr val="067D17"/>
                </a:solidFill>
                <a:latin typeface="Consolas" panose="020B0609020204030204" pitchFamily="49" charset="0"/>
              </a:rPr>
              <a:t>" </a:t>
            </a:r>
            <a:r>
              <a:rPr lang="zh-CN" altLang="zh-CN" sz="1000" dirty="0">
                <a:solidFill>
                  <a:srgbClr val="080808"/>
                </a:solidFill>
                <a:latin typeface="Consolas" panose="020B0609020204030204" pitchFamily="49" charset="0"/>
              </a:rPr>
              <a:t>+</a:t>
            </a:r>
            <a:br>
              <a:rPr lang="zh-CN" altLang="zh-CN" sz="1000" dirty="0">
                <a:solidFill>
                  <a:srgbClr val="080808"/>
                </a:solidFill>
                <a:latin typeface="Consolas" panose="020B0609020204030204" pitchFamily="49" charset="0"/>
              </a:rPr>
            </a:br>
            <a:r>
              <a:rPr lang="zh-CN" altLang="zh-CN" sz="1000" dirty="0">
                <a:solidFill>
                  <a:srgbClr val="080808"/>
                </a:solidFill>
                <a:latin typeface="Consolas" panose="020B0609020204030204" pitchFamily="49" charset="0"/>
              </a:rPr>
              <a:t>            </a:t>
            </a:r>
            <a:r>
              <a:rPr lang="zh-CN" altLang="zh-CN" sz="1000" dirty="0">
                <a:solidFill>
                  <a:srgbClr val="067D17"/>
                </a:solidFill>
                <a:latin typeface="Consolas" panose="020B0609020204030204" pitchFamily="49" charset="0"/>
              </a:rPr>
              <a:t>"                </a:t>
            </a:r>
            <a:r>
              <a:rPr lang="zh-CN" altLang="zh-CN" sz="1000" dirty="0">
                <a:solidFill>
                  <a:srgbClr val="0037A6"/>
                </a:solidFill>
                <a:latin typeface="Consolas" panose="020B0609020204030204" pitchFamily="49" charset="0"/>
              </a:rPr>
              <a:t>\"</a:t>
            </a:r>
            <a:r>
              <a:rPr lang="zh-CN" altLang="zh-CN" sz="1000" dirty="0">
                <a:solidFill>
                  <a:srgbClr val="067D17"/>
                </a:solidFill>
                <a:latin typeface="Consolas" panose="020B0609020204030204" pitchFamily="49" charset="0"/>
              </a:rPr>
              <a:t>copy_to</a:t>
            </a:r>
            <a:r>
              <a:rPr lang="zh-CN" altLang="zh-CN" sz="1000" dirty="0">
                <a:solidFill>
                  <a:srgbClr val="0037A6"/>
                </a:solidFill>
                <a:latin typeface="Consolas" panose="020B0609020204030204" pitchFamily="49" charset="0"/>
              </a:rPr>
              <a:t>\"</a:t>
            </a:r>
            <a:r>
              <a:rPr lang="zh-CN" altLang="zh-CN" sz="1000" dirty="0">
                <a:solidFill>
                  <a:srgbClr val="067D17"/>
                </a:solidFill>
                <a:latin typeface="Consolas" panose="020B0609020204030204" pitchFamily="49" charset="0"/>
              </a:rPr>
              <a:t>:</a:t>
            </a:r>
            <a:r>
              <a:rPr lang="zh-CN" altLang="zh-CN" sz="1000" dirty="0">
                <a:solidFill>
                  <a:srgbClr val="0037A6"/>
                </a:solidFill>
                <a:latin typeface="Consolas" panose="020B0609020204030204" pitchFamily="49" charset="0"/>
              </a:rPr>
              <a:t>\"</a:t>
            </a:r>
            <a:r>
              <a:rPr lang="zh-CN" altLang="zh-CN" sz="1000" dirty="0">
                <a:solidFill>
                  <a:srgbClr val="067D17"/>
                </a:solidFill>
                <a:latin typeface="Consolas" panose="020B0609020204030204" pitchFamily="49" charset="0"/>
              </a:rPr>
              <a:t>all</a:t>
            </a:r>
            <a:r>
              <a:rPr lang="zh-CN" altLang="zh-CN" sz="1000" dirty="0">
                <a:solidFill>
                  <a:srgbClr val="0037A6"/>
                </a:solidFill>
                <a:latin typeface="Consolas" panose="020B0609020204030204" pitchFamily="49" charset="0"/>
              </a:rPr>
              <a:t>\"\n</a:t>
            </a:r>
            <a:r>
              <a:rPr lang="zh-CN" altLang="zh-CN" sz="1000" dirty="0">
                <a:solidFill>
                  <a:srgbClr val="067D17"/>
                </a:solidFill>
                <a:latin typeface="Consolas" panose="020B0609020204030204" pitchFamily="49" charset="0"/>
              </a:rPr>
              <a:t>" </a:t>
            </a:r>
            <a:r>
              <a:rPr lang="zh-CN" altLang="zh-CN" sz="1000" dirty="0">
                <a:solidFill>
                  <a:srgbClr val="080808"/>
                </a:solidFill>
                <a:latin typeface="Consolas" panose="020B0609020204030204" pitchFamily="49" charset="0"/>
              </a:rPr>
              <a:t>+</a:t>
            </a:r>
            <a:br>
              <a:rPr lang="zh-CN" altLang="zh-CN" sz="1000" dirty="0">
                <a:solidFill>
                  <a:srgbClr val="080808"/>
                </a:solidFill>
                <a:latin typeface="Consolas" panose="020B0609020204030204" pitchFamily="49" charset="0"/>
              </a:rPr>
            </a:br>
            <a:r>
              <a:rPr lang="zh-CN" altLang="zh-CN" sz="1000" dirty="0">
                <a:solidFill>
                  <a:srgbClr val="080808"/>
                </a:solidFill>
                <a:latin typeface="Consolas" panose="020B0609020204030204" pitchFamily="49" charset="0"/>
              </a:rPr>
              <a:t>            </a:t>
            </a:r>
            <a:r>
              <a:rPr lang="zh-CN" altLang="zh-CN" sz="1000" dirty="0">
                <a:solidFill>
                  <a:srgbClr val="067D17"/>
                </a:solidFill>
                <a:latin typeface="Consolas" panose="020B0609020204030204" pitchFamily="49" charset="0"/>
              </a:rPr>
              <a:t>"            },</a:t>
            </a:r>
            <a:r>
              <a:rPr lang="zh-CN" altLang="zh-CN" sz="1000" dirty="0">
                <a:solidFill>
                  <a:srgbClr val="0037A6"/>
                </a:solidFill>
                <a:latin typeface="Consolas" panose="020B0609020204030204" pitchFamily="49" charset="0"/>
              </a:rPr>
              <a:t>\n</a:t>
            </a:r>
            <a:r>
              <a:rPr lang="zh-CN" altLang="zh-CN" sz="1000" dirty="0">
                <a:solidFill>
                  <a:srgbClr val="067D17"/>
                </a:solidFill>
                <a:latin typeface="Consolas" panose="020B0609020204030204" pitchFamily="49" charset="0"/>
              </a:rPr>
              <a:t>" </a:t>
            </a:r>
            <a:r>
              <a:rPr lang="zh-CN" altLang="zh-CN" sz="1000" dirty="0">
                <a:solidFill>
                  <a:srgbClr val="080808"/>
                </a:solidFill>
                <a:latin typeface="Consolas" panose="020B0609020204030204" pitchFamily="49" charset="0"/>
              </a:rPr>
              <a:t>+</a:t>
            </a:r>
            <a:br>
              <a:rPr lang="zh-CN" altLang="zh-CN" sz="1000" dirty="0">
                <a:solidFill>
                  <a:srgbClr val="080808"/>
                </a:solidFill>
                <a:latin typeface="Consolas" panose="020B0609020204030204" pitchFamily="49" charset="0"/>
              </a:rPr>
            </a:br>
            <a:r>
              <a:rPr lang="zh-CN" altLang="zh-CN" sz="1000" dirty="0">
                <a:solidFill>
                  <a:srgbClr val="080808"/>
                </a:solidFill>
                <a:latin typeface="Consolas" panose="020B0609020204030204" pitchFamily="49" charset="0"/>
              </a:rPr>
              <a:t>            </a:t>
            </a:r>
            <a:r>
              <a:rPr lang="zh-CN" altLang="zh-CN" sz="1000" dirty="0">
                <a:solidFill>
                  <a:srgbClr val="067D17"/>
                </a:solidFill>
                <a:latin typeface="Consolas" panose="020B0609020204030204" pitchFamily="49" charset="0"/>
              </a:rPr>
              <a:t>"            </a:t>
            </a:r>
            <a:r>
              <a:rPr lang="zh-CN" altLang="zh-CN" sz="1000" dirty="0">
                <a:solidFill>
                  <a:srgbClr val="0037A6"/>
                </a:solidFill>
                <a:latin typeface="Consolas" panose="020B0609020204030204" pitchFamily="49" charset="0"/>
              </a:rPr>
              <a:t>\"</a:t>
            </a:r>
            <a:r>
              <a:rPr lang="zh-CN" altLang="zh-CN" sz="1000" dirty="0">
                <a:solidFill>
                  <a:srgbClr val="067D17"/>
                </a:solidFill>
                <a:latin typeface="Consolas" panose="020B0609020204030204" pitchFamily="49" charset="0"/>
              </a:rPr>
              <a:t>all</a:t>
            </a:r>
            <a:r>
              <a:rPr lang="zh-CN" altLang="zh-CN" sz="1000" dirty="0">
                <a:solidFill>
                  <a:srgbClr val="0037A6"/>
                </a:solidFill>
                <a:latin typeface="Consolas" panose="020B0609020204030204" pitchFamily="49" charset="0"/>
              </a:rPr>
              <a:t>\"</a:t>
            </a:r>
            <a:r>
              <a:rPr lang="zh-CN" altLang="zh-CN" sz="1000" dirty="0">
                <a:solidFill>
                  <a:srgbClr val="067D17"/>
                </a:solidFill>
                <a:latin typeface="Consolas" panose="020B0609020204030204" pitchFamily="49" charset="0"/>
              </a:rPr>
              <a:t>:{</a:t>
            </a:r>
            <a:r>
              <a:rPr lang="zh-CN" altLang="zh-CN" sz="1000" dirty="0">
                <a:solidFill>
                  <a:srgbClr val="0037A6"/>
                </a:solidFill>
                <a:latin typeface="Consolas" panose="020B0609020204030204" pitchFamily="49" charset="0"/>
              </a:rPr>
              <a:t>\n</a:t>
            </a:r>
            <a:r>
              <a:rPr lang="zh-CN" altLang="zh-CN" sz="1000" dirty="0">
                <a:solidFill>
                  <a:srgbClr val="067D17"/>
                </a:solidFill>
                <a:latin typeface="Consolas" panose="020B0609020204030204" pitchFamily="49" charset="0"/>
              </a:rPr>
              <a:t>" </a:t>
            </a:r>
            <a:r>
              <a:rPr lang="zh-CN" altLang="zh-CN" sz="1000" dirty="0">
                <a:solidFill>
                  <a:srgbClr val="080808"/>
                </a:solidFill>
                <a:latin typeface="Consolas" panose="020B0609020204030204" pitchFamily="49" charset="0"/>
              </a:rPr>
              <a:t>+</a:t>
            </a:r>
            <a:br>
              <a:rPr lang="zh-CN" altLang="zh-CN" sz="1000" dirty="0">
                <a:solidFill>
                  <a:srgbClr val="080808"/>
                </a:solidFill>
                <a:latin typeface="Consolas" panose="020B0609020204030204" pitchFamily="49" charset="0"/>
              </a:rPr>
            </a:br>
            <a:r>
              <a:rPr lang="zh-CN" altLang="zh-CN" sz="1000" dirty="0">
                <a:solidFill>
                  <a:srgbClr val="080808"/>
                </a:solidFill>
                <a:latin typeface="Consolas" panose="020B0609020204030204" pitchFamily="49" charset="0"/>
              </a:rPr>
              <a:t>            </a:t>
            </a:r>
            <a:r>
              <a:rPr lang="zh-CN" altLang="zh-CN" sz="1000" dirty="0">
                <a:solidFill>
                  <a:srgbClr val="067D17"/>
                </a:solidFill>
                <a:latin typeface="Consolas" panose="020B0609020204030204" pitchFamily="49" charset="0"/>
              </a:rPr>
              <a:t>"                </a:t>
            </a:r>
            <a:r>
              <a:rPr lang="zh-CN" altLang="zh-CN" sz="1000" dirty="0">
                <a:solidFill>
                  <a:srgbClr val="0037A6"/>
                </a:solidFill>
                <a:latin typeface="Consolas" panose="020B0609020204030204" pitchFamily="49" charset="0"/>
              </a:rPr>
              <a:t>\"</a:t>
            </a:r>
            <a:r>
              <a:rPr lang="zh-CN" altLang="zh-CN" sz="1000" dirty="0">
                <a:solidFill>
                  <a:srgbClr val="067D17"/>
                </a:solidFill>
                <a:latin typeface="Consolas" panose="020B0609020204030204" pitchFamily="49" charset="0"/>
              </a:rPr>
              <a:t>type</a:t>
            </a:r>
            <a:r>
              <a:rPr lang="zh-CN" altLang="zh-CN" sz="1000" dirty="0">
                <a:solidFill>
                  <a:srgbClr val="0037A6"/>
                </a:solidFill>
                <a:latin typeface="Consolas" panose="020B0609020204030204" pitchFamily="49" charset="0"/>
              </a:rPr>
              <a:t>\"</a:t>
            </a:r>
            <a:r>
              <a:rPr lang="zh-CN" altLang="zh-CN" sz="1000" dirty="0">
                <a:solidFill>
                  <a:srgbClr val="067D17"/>
                </a:solidFill>
                <a:latin typeface="Consolas" panose="020B0609020204030204" pitchFamily="49" charset="0"/>
              </a:rPr>
              <a:t>:</a:t>
            </a:r>
            <a:r>
              <a:rPr lang="zh-CN" altLang="zh-CN" sz="1000" dirty="0">
                <a:solidFill>
                  <a:srgbClr val="0037A6"/>
                </a:solidFill>
                <a:latin typeface="Consolas" panose="020B0609020204030204" pitchFamily="49" charset="0"/>
              </a:rPr>
              <a:t>\"</a:t>
            </a:r>
            <a:r>
              <a:rPr lang="zh-CN" altLang="zh-CN" sz="1000" dirty="0">
                <a:solidFill>
                  <a:srgbClr val="067D17"/>
                </a:solidFill>
                <a:latin typeface="Consolas" panose="020B0609020204030204" pitchFamily="49" charset="0"/>
              </a:rPr>
              <a:t>text</a:t>
            </a:r>
            <a:r>
              <a:rPr lang="zh-CN" altLang="zh-CN" sz="1000" dirty="0">
                <a:solidFill>
                  <a:srgbClr val="0037A6"/>
                </a:solidFill>
                <a:latin typeface="Consolas" panose="020B0609020204030204" pitchFamily="49" charset="0"/>
              </a:rPr>
              <a:t>\"</a:t>
            </a:r>
            <a:r>
              <a:rPr lang="zh-CN" altLang="zh-CN" sz="1000" dirty="0">
                <a:solidFill>
                  <a:srgbClr val="067D17"/>
                </a:solidFill>
                <a:latin typeface="Consolas" panose="020B0609020204030204" pitchFamily="49" charset="0"/>
              </a:rPr>
              <a:t>,</a:t>
            </a:r>
            <a:r>
              <a:rPr lang="zh-CN" altLang="zh-CN" sz="1000" dirty="0">
                <a:solidFill>
                  <a:srgbClr val="0037A6"/>
                </a:solidFill>
                <a:latin typeface="Consolas" panose="020B0609020204030204" pitchFamily="49" charset="0"/>
              </a:rPr>
              <a:t>\n</a:t>
            </a:r>
            <a:r>
              <a:rPr lang="zh-CN" altLang="zh-CN" sz="1000" dirty="0">
                <a:solidFill>
                  <a:srgbClr val="067D17"/>
                </a:solidFill>
                <a:latin typeface="Consolas" panose="020B0609020204030204" pitchFamily="49" charset="0"/>
              </a:rPr>
              <a:t>" </a:t>
            </a:r>
            <a:r>
              <a:rPr lang="zh-CN" altLang="zh-CN" sz="1000" dirty="0">
                <a:solidFill>
                  <a:srgbClr val="080808"/>
                </a:solidFill>
                <a:latin typeface="Consolas" panose="020B0609020204030204" pitchFamily="49" charset="0"/>
              </a:rPr>
              <a:t>+</a:t>
            </a:r>
            <a:br>
              <a:rPr lang="zh-CN" altLang="zh-CN" sz="1000" dirty="0">
                <a:solidFill>
                  <a:srgbClr val="080808"/>
                </a:solidFill>
                <a:latin typeface="Consolas" panose="020B0609020204030204" pitchFamily="49" charset="0"/>
              </a:rPr>
            </a:br>
            <a:r>
              <a:rPr lang="zh-CN" altLang="zh-CN" sz="1000" dirty="0">
                <a:solidFill>
                  <a:srgbClr val="080808"/>
                </a:solidFill>
                <a:latin typeface="Consolas" panose="020B0609020204030204" pitchFamily="49" charset="0"/>
              </a:rPr>
              <a:t>            </a:t>
            </a:r>
            <a:r>
              <a:rPr lang="zh-CN" altLang="zh-CN" sz="1000" dirty="0">
                <a:solidFill>
                  <a:srgbClr val="067D17"/>
                </a:solidFill>
                <a:latin typeface="Consolas" panose="020B0609020204030204" pitchFamily="49" charset="0"/>
              </a:rPr>
              <a:t>"                </a:t>
            </a:r>
            <a:r>
              <a:rPr lang="zh-CN" altLang="zh-CN" sz="1000" dirty="0">
                <a:solidFill>
                  <a:srgbClr val="0037A6"/>
                </a:solidFill>
                <a:latin typeface="Consolas" panose="020B0609020204030204" pitchFamily="49" charset="0"/>
              </a:rPr>
              <a:t>\"</a:t>
            </a:r>
            <a:r>
              <a:rPr lang="zh-CN" altLang="zh-CN" sz="1000" dirty="0">
                <a:solidFill>
                  <a:srgbClr val="067D17"/>
                </a:solidFill>
                <a:latin typeface="Consolas" panose="020B0609020204030204" pitchFamily="49" charset="0"/>
              </a:rPr>
              <a:t>analyzer</a:t>
            </a:r>
            <a:r>
              <a:rPr lang="zh-CN" altLang="zh-CN" sz="1000" dirty="0">
                <a:solidFill>
                  <a:srgbClr val="0037A6"/>
                </a:solidFill>
                <a:latin typeface="Consolas" panose="020B0609020204030204" pitchFamily="49" charset="0"/>
              </a:rPr>
              <a:t>\"</a:t>
            </a:r>
            <a:r>
              <a:rPr lang="zh-CN" altLang="zh-CN" sz="1000" dirty="0">
                <a:solidFill>
                  <a:srgbClr val="067D17"/>
                </a:solidFill>
                <a:latin typeface="Consolas" panose="020B0609020204030204" pitchFamily="49" charset="0"/>
              </a:rPr>
              <a:t>:</a:t>
            </a:r>
            <a:r>
              <a:rPr lang="zh-CN" altLang="zh-CN" sz="1000" dirty="0">
                <a:solidFill>
                  <a:srgbClr val="0037A6"/>
                </a:solidFill>
                <a:latin typeface="Consolas" panose="020B0609020204030204" pitchFamily="49" charset="0"/>
              </a:rPr>
              <a:t>\"</a:t>
            </a:r>
            <a:r>
              <a:rPr lang="zh-CN" altLang="zh-CN" sz="1000" dirty="0">
                <a:solidFill>
                  <a:srgbClr val="067D17"/>
                </a:solidFill>
                <a:latin typeface="Consolas" panose="020B0609020204030204" pitchFamily="49" charset="0"/>
              </a:rPr>
              <a:t>ik_max_word</a:t>
            </a:r>
            <a:r>
              <a:rPr lang="zh-CN" altLang="zh-CN" sz="1000" dirty="0">
                <a:solidFill>
                  <a:srgbClr val="0037A6"/>
                </a:solidFill>
                <a:latin typeface="Consolas" panose="020B0609020204030204" pitchFamily="49" charset="0"/>
              </a:rPr>
              <a:t>\"\n</a:t>
            </a:r>
            <a:r>
              <a:rPr lang="zh-CN" altLang="zh-CN" sz="1000" dirty="0">
                <a:solidFill>
                  <a:srgbClr val="067D17"/>
                </a:solidFill>
                <a:latin typeface="Consolas" panose="020B0609020204030204" pitchFamily="49" charset="0"/>
              </a:rPr>
              <a:t>" </a:t>
            </a:r>
            <a:r>
              <a:rPr lang="zh-CN" altLang="zh-CN" sz="1000" dirty="0">
                <a:solidFill>
                  <a:srgbClr val="080808"/>
                </a:solidFill>
                <a:latin typeface="Consolas" panose="020B0609020204030204" pitchFamily="49" charset="0"/>
              </a:rPr>
              <a:t>+</a:t>
            </a:r>
            <a:br>
              <a:rPr lang="zh-CN" altLang="zh-CN" sz="1000" dirty="0">
                <a:solidFill>
                  <a:srgbClr val="080808"/>
                </a:solidFill>
                <a:latin typeface="Consolas" panose="020B0609020204030204" pitchFamily="49" charset="0"/>
              </a:rPr>
            </a:br>
            <a:r>
              <a:rPr lang="zh-CN" altLang="zh-CN" sz="1000" dirty="0">
                <a:solidFill>
                  <a:srgbClr val="080808"/>
                </a:solidFill>
                <a:latin typeface="Consolas" panose="020B0609020204030204" pitchFamily="49" charset="0"/>
              </a:rPr>
              <a:t>            </a:t>
            </a:r>
            <a:r>
              <a:rPr lang="zh-CN" altLang="zh-CN" sz="1000" dirty="0">
                <a:solidFill>
                  <a:srgbClr val="067D17"/>
                </a:solidFill>
                <a:latin typeface="Consolas" panose="020B0609020204030204" pitchFamily="49" charset="0"/>
              </a:rPr>
              <a:t>"            }</a:t>
            </a:r>
            <a:r>
              <a:rPr lang="zh-CN" altLang="zh-CN" sz="1000" dirty="0">
                <a:solidFill>
                  <a:srgbClr val="0037A6"/>
                </a:solidFill>
                <a:latin typeface="Consolas" panose="020B0609020204030204" pitchFamily="49" charset="0"/>
              </a:rPr>
              <a:t>\n</a:t>
            </a:r>
            <a:r>
              <a:rPr lang="zh-CN" altLang="zh-CN" sz="1000" dirty="0">
                <a:solidFill>
                  <a:srgbClr val="067D17"/>
                </a:solidFill>
                <a:latin typeface="Consolas" panose="020B0609020204030204" pitchFamily="49" charset="0"/>
              </a:rPr>
              <a:t>" </a:t>
            </a:r>
            <a:r>
              <a:rPr lang="zh-CN" altLang="zh-CN" sz="1000" dirty="0">
                <a:solidFill>
                  <a:srgbClr val="080808"/>
                </a:solidFill>
                <a:latin typeface="Consolas" panose="020B0609020204030204" pitchFamily="49" charset="0"/>
              </a:rPr>
              <a:t>+</a:t>
            </a:r>
            <a:br>
              <a:rPr lang="zh-CN" altLang="zh-CN" sz="1000" dirty="0">
                <a:solidFill>
                  <a:srgbClr val="080808"/>
                </a:solidFill>
                <a:latin typeface="Consolas" panose="020B0609020204030204" pitchFamily="49" charset="0"/>
              </a:rPr>
            </a:br>
            <a:r>
              <a:rPr lang="zh-CN" altLang="zh-CN" sz="1000" dirty="0">
                <a:solidFill>
                  <a:srgbClr val="080808"/>
                </a:solidFill>
                <a:latin typeface="Consolas" panose="020B0609020204030204" pitchFamily="49" charset="0"/>
              </a:rPr>
              <a:t>            </a:t>
            </a:r>
            <a:r>
              <a:rPr lang="zh-CN" altLang="zh-CN" sz="1000" dirty="0">
                <a:solidFill>
                  <a:srgbClr val="067D17"/>
                </a:solidFill>
                <a:latin typeface="Consolas" panose="020B0609020204030204" pitchFamily="49" charset="0"/>
              </a:rPr>
              <a:t>"        }</a:t>
            </a:r>
            <a:r>
              <a:rPr lang="zh-CN" altLang="zh-CN" sz="1000" dirty="0">
                <a:solidFill>
                  <a:srgbClr val="0037A6"/>
                </a:solidFill>
                <a:latin typeface="Consolas" panose="020B0609020204030204" pitchFamily="49" charset="0"/>
              </a:rPr>
              <a:t>\n</a:t>
            </a:r>
            <a:r>
              <a:rPr lang="zh-CN" altLang="zh-CN" sz="1000" dirty="0">
                <a:solidFill>
                  <a:srgbClr val="067D17"/>
                </a:solidFill>
                <a:latin typeface="Consolas" panose="020B0609020204030204" pitchFamily="49" charset="0"/>
              </a:rPr>
              <a:t>" </a:t>
            </a:r>
            <a:r>
              <a:rPr lang="zh-CN" altLang="zh-CN" sz="1000" dirty="0">
                <a:solidFill>
                  <a:srgbClr val="080808"/>
                </a:solidFill>
                <a:latin typeface="Consolas" panose="020B0609020204030204" pitchFamily="49" charset="0"/>
              </a:rPr>
              <a:t>+</a:t>
            </a:r>
            <a:br>
              <a:rPr lang="zh-CN" altLang="zh-CN" sz="1000" dirty="0">
                <a:solidFill>
                  <a:srgbClr val="080808"/>
                </a:solidFill>
                <a:latin typeface="Consolas" panose="020B0609020204030204" pitchFamily="49" charset="0"/>
              </a:rPr>
            </a:br>
            <a:r>
              <a:rPr lang="zh-CN" altLang="zh-CN" sz="1000" dirty="0">
                <a:solidFill>
                  <a:srgbClr val="080808"/>
                </a:solidFill>
                <a:latin typeface="Consolas" panose="020B0609020204030204" pitchFamily="49" charset="0"/>
              </a:rPr>
              <a:t>            </a:t>
            </a:r>
            <a:r>
              <a:rPr lang="zh-CN" altLang="zh-CN" sz="1000" dirty="0">
                <a:solidFill>
                  <a:srgbClr val="067D17"/>
                </a:solidFill>
                <a:latin typeface="Consolas" panose="020B0609020204030204" pitchFamily="49" charset="0"/>
              </a:rPr>
              <a:t>"    }</a:t>
            </a:r>
            <a:r>
              <a:rPr lang="zh-CN" altLang="zh-CN" sz="1000" dirty="0">
                <a:solidFill>
                  <a:srgbClr val="0037A6"/>
                </a:solidFill>
                <a:latin typeface="Consolas" panose="020B0609020204030204" pitchFamily="49" charset="0"/>
              </a:rPr>
              <a:t>\n</a:t>
            </a:r>
            <a:r>
              <a:rPr lang="zh-CN" altLang="zh-CN" sz="1000" dirty="0">
                <a:solidFill>
                  <a:srgbClr val="067D17"/>
                </a:solidFill>
                <a:latin typeface="Consolas" panose="020B0609020204030204" pitchFamily="49" charset="0"/>
              </a:rPr>
              <a:t>" </a:t>
            </a:r>
            <a:r>
              <a:rPr lang="zh-CN" altLang="zh-CN" sz="1000" dirty="0">
                <a:solidFill>
                  <a:srgbClr val="080808"/>
                </a:solidFill>
                <a:latin typeface="Consolas" panose="020B0609020204030204" pitchFamily="49" charset="0"/>
              </a:rPr>
              <a:t>+</a:t>
            </a:r>
            <a:br>
              <a:rPr lang="zh-CN" altLang="zh-CN" sz="1000" dirty="0">
                <a:solidFill>
                  <a:srgbClr val="080808"/>
                </a:solidFill>
                <a:latin typeface="Consolas" panose="020B0609020204030204" pitchFamily="49" charset="0"/>
              </a:rPr>
            </a:br>
            <a:r>
              <a:rPr lang="zh-CN" altLang="zh-CN" sz="1000" dirty="0">
                <a:solidFill>
                  <a:srgbClr val="080808"/>
                </a:solidFill>
                <a:latin typeface="Consolas" panose="020B0609020204030204" pitchFamily="49" charset="0"/>
              </a:rPr>
              <a:t>            </a:t>
            </a:r>
            <a:r>
              <a:rPr lang="zh-CN" altLang="zh-CN" sz="1000" dirty="0">
                <a:solidFill>
                  <a:srgbClr val="067D17"/>
                </a:solidFill>
                <a:latin typeface="Consolas" panose="020B0609020204030204" pitchFamily="49" charset="0"/>
              </a:rPr>
              <a:t>"}"</a:t>
            </a:r>
            <a:r>
              <a:rPr lang="zh-CN" altLang="zh-CN" sz="1000" dirty="0" smtClean="0">
                <a:solidFill>
                  <a:srgbClr val="080808"/>
                </a:solidFill>
                <a:latin typeface="Consolas" panose="020B0609020204030204" pitchFamily="49" charset="0"/>
              </a:rPr>
              <a:t>;</a:t>
            </a:r>
            <a:endParaRPr lang="zh-CN" altLang="zh-CN" sz="1000" dirty="0">
              <a:latin typeface="Arial" panose="020B0604020202020204" pitchFamily="34" charset="0"/>
            </a:endParaRPr>
          </a:p>
        </p:txBody>
      </p:sp>
    </p:spTree>
    <p:extLst>
      <p:ext uri="{BB962C8B-B14F-4D97-AF65-F5344CB8AC3E}">
        <p14:creationId xmlns:p14="http://schemas.microsoft.com/office/powerpoint/2010/main" val="3356319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en-US" altLang="zh-CN" dirty="0" err="1"/>
              <a:t>ElasticSearch</a:t>
            </a:r>
            <a:r>
              <a:rPr lang="zh-CN" altLang="en-US" dirty="0"/>
              <a:t>（</a:t>
            </a:r>
            <a:r>
              <a:rPr lang="en-US" altLang="zh-CN" dirty="0"/>
              <a:t>ES</a:t>
            </a:r>
            <a:r>
              <a:rPr lang="zh-CN" altLang="en-US" dirty="0"/>
              <a:t>）</a:t>
            </a:r>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smtClean="0"/>
              <a:t>添加文档</a:t>
            </a:r>
            <a:endParaRPr lang="en-US" altLang="zh-CN" dirty="0">
              <a:solidFill>
                <a:schemeClr val="tx1">
                  <a:lumMod val="85000"/>
                  <a:lumOff val="15000"/>
                </a:schemeClr>
              </a:solidFill>
            </a:endParaRPr>
          </a:p>
        </p:txBody>
      </p:sp>
      <p:sp>
        <p:nvSpPr>
          <p:cNvPr id="6" name="TextBox 3">
            <a:extLst>
              <a:ext uri="{FF2B5EF4-FFF2-40B4-BE49-F238E27FC236}">
                <a16:creationId xmlns:a16="http://schemas.microsoft.com/office/drawing/2014/main" id="{0C998B78-AB18-3C47-A1C7-25AE9A3A40B0}"/>
              </a:ext>
            </a:extLst>
          </p:cNvPr>
          <p:cNvSpPr txBox="1"/>
          <p:nvPr/>
        </p:nvSpPr>
        <p:spPr>
          <a:xfrm>
            <a:off x="1159842" y="2149748"/>
            <a:ext cx="9860586" cy="2965107"/>
          </a:xfrm>
          <a:prstGeom prst="rect">
            <a:avLst/>
          </a:prstGeom>
          <a:solidFill>
            <a:srgbClr val="FFFFE4"/>
          </a:solidFill>
          <a:ln w="3175">
            <a:solidFill>
              <a:srgbClr val="919191"/>
            </a:solidFill>
          </a:ln>
        </p:spPr>
        <p:txBody>
          <a:bodyPr wrap="square">
            <a:spAutoFit/>
          </a:bodyPr>
          <a:lstStyle/>
          <a:p>
            <a:pPr lvl="0" eaLnBrk="0" fontAlgn="base" hangingPunct="0">
              <a:lnSpc>
                <a:spcPct val="150000"/>
              </a:lnSpc>
              <a:spcBef>
                <a:spcPct val="0"/>
              </a:spcBef>
              <a:spcAft>
                <a:spcPct val="0"/>
              </a:spcAft>
            </a:pPr>
            <a:r>
              <a:rPr lang="zh-CN" altLang="zh-CN" sz="1400" i="1" dirty="0" smtClean="0">
                <a:solidFill>
                  <a:srgbClr val="8C8C8C"/>
                </a:solidFill>
                <a:latin typeface="Consolas" panose="020B0609020204030204" pitchFamily="49" charset="0"/>
              </a:rPr>
              <a:t>//</a:t>
            </a:r>
            <a:r>
              <a:rPr lang="zh-CN" altLang="en-US" sz="1400" i="1" dirty="0">
                <a:solidFill>
                  <a:srgbClr val="8C8C8C"/>
                </a:solidFill>
                <a:latin typeface="宋体" panose="02010600030101010101" pitchFamily="2" charset="-122"/>
                <a:ea typeface="宋体" panose="02010600030101010101" pitchFamily="2" charset="-122"/>
              </a:rPr>
              <a:t>添加</a:t>
            </a:r>
            <a:r>
              <a:rPr lang="zh-CN" altLang="zh-CN" sz="1400" i="1" dirty="0" smtClean="0">
                <a:solidFill>
                  <a:srgbClr val="8C8C8C"/>
                </a:solidFill>
                <a:latin typeface="宋体" panose="02010600030101010101" pitchFamily="2" charset="-122"/>
                <a:ea typeface="宋体" panose="02010600030101010101" pitchFamily="2" charset="-122"/>
              </a:rPr>
              <a:t>文档</a:t>
            </a:r>
            <a:r>
              <a:rPr lang="zh-CN" altLang="zh-CN" sz="1400" i="1" dirty="0">
                <a:solidFill>
                  <a:srgbClr val="8C8C8C"/>
                </a:solidFill>
                <a:latin typeface="宋体" panose="02010600030101010101" pitchFamily="2" charset="-122"/>
                <a:ea typeface="宋体" panose="02010600030101010101" pitchFamily="2" charset="-122"/>
              </a:rPr>
              <a:t/>
            </a:r>
            <a:br>
              <a:rPr lang="zh-CN" altLang="zh-CN" sz="1400" i="1" dirty="0">
                <a:solidFill>
                  <a:srgbClr val="8C8C8C"/>
                </a:solidFill>
                <a:latin typeface="宋体" panose="02010600030101010101" pitchFamily="2" charset="-122"/>
                <a:ea typeface="宋体" panose="02010600030101010101" pitchFamily="2" charset="-122"/>
              </a:rPr>
            </a:br>
            <a:r>
              <a:rPr lang="zh-CN" altLang="zh-CN" sz="1400" dirty="0">
                <a:solidFill>
                  <a:srgbClr val="9E880D"/>
                </a:solidFill>
                <a:latin typeface="Consolas" panose="020B0609020204030204" pitchFamily="49" charset="0"/>
              </a:rPr>
              <a:t>@Test</a:t>
            </a:r>
            <a:br>
              <a:rPr lang="zh-CN" altLang="zh-CN" sz="1400" dirty="0">
                <a:solidFill>
                  <a:srgbClr val="9E880D"/>
                </a:solidFill>
                <a:latin typeface="Consolas" panose="020B0609020204030204" pitchFamily="49" charset="0"/>
              </a:rPr>
            </a:br>
            <a:r>
              <a:rPr lang="zh-CN" altLang="zh-CN" sz="1400" dirty="0">
                <a:solidFill>
                  <a:srgbClr val="0033B3"/>
                </a:solidFill>
                <a:latin typeface="Consolas" panose="020B0609020204030204" pitchFamily="49" charset="0"/>
              </a:rPr>
              <a:t>void </a:t>
            </a:r>
            <a:r>
              <a:rPr lang="zh-CN" altLang="zh-CN" sz="1400" dirty="0">
                <a:solidFill>
                  <a:srgbClr val="00627A"/>
                </a:solidFill>
                <a:latin typeface="Consolas" panose="020B0609020204030204" pitchFamily="49" charset="0"/>
              </a:rPr>
              <a:t>testCreateDoc</a:t>
            </a: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throws </a:t>
            </a:r>
            <a:r>
              <a:rPr lang="zh-CN" altLang="zh-CN" sz="1400" dirty="0">
                <a:solidFill>
                  <a:srgbClr val="000000"/>
                </a:solidFill>
                <a:latin typeface="Consolas" panose="020B0609020204030204" pitchFamily="49" charset="0"/>
              </a:rPr>
              <a:t>IOException </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0000"/>
                </a:solidFill>
                <a:latin typeface="Consolas" panose="020B0609020204030204" pitchFamily="49" charset="0"/>
              </a:rPr>
              <a:t>Book book </a:t>
            </a:r>
            <a:r>
              <a:rPr lang="zh-CN" altLang="zh-CN" sz="1400" dirty="0">
                <a:solidFill>
                  <a:srgbClr val="080808"/>
                </a:solidFill>
                <a:latin typeface="Consolas" panose="020B0609020204030204" pitchFamily="49" charset="0"/>
              </a:rPr>
              <a:t>= </a:t>
            </a:r>
            <a:r>
              <a:rPr lang="zh-CN" altLang="zh-CN" sz="1400" dirty="0">
                <a:solidFill>
                  <a:srgbClr val="871094"/>
                </a:solidFill>
                <a:latin typeface="Consolas" panose="020B0609020204030204" pitchFamily="49" charset="0"/>
              </a:rPr>
              <a:t>bookDao</a:t>
            </a:r>
            <a:r>
              <a:rPr lang="zh-CN" altLang="zh-CN" sz="1400" dirty="0">
                <a:solidFill>
                  <a:srgbClr val="080808"/>
                </a:solidFill>
                <a:latin typeface="Consolas" panose="020B0609020204030204" pitchFamily="49" charset="0"/>
              </a:rPr>
              <a:t>.selectById(</a:t>
            </a:r>
            <a:r>
              <a:rPr lang="zh-CN" altLang="zh-CN" sz="1400" dirty="0">
                <a:solidFill>
                  <a:srgbClr val="1750EB"/>
                </a:solidFill>
                <a:latin typeface="Consolas" panose="020B0609020204030204" pitchFamily="49" charset="0"/>
              </a:rPr>
              <a:t>1</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0000"/>
                </a:solidFill>
                <a:latin typeface="Consolas" panose="020B0609020204030204" pitchFamily="49" charset="0"/>
              </a:rPr>
              <a:t>IndexRequest request </a:t>
            </a: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new </a:t>
            </a:r>
            <a:r>
              <a:rPr lang="zh-CN" altLang="zh-CN" sz="1400" dirty="0">
                <a:solidFill>
                  <a:srgbClr val="080808"/>
                </a:solidFill>
                <a:latin typeface="Consolas" panose="020B0609020204030204" pitchFamily="49" charset="0"/>
              </a:rPr>
              <a:t>IndexRequest(</a:t>
            </a:r>
            <a:r>
              <a:rPr lang="zh-CN" altLang="zh-CN" sz="1400" dirty="0">
                <a:solidFill>
                  <a:srgbClr val="067D17"/>
                </a:solidFill>
                <a:latin typeface="Consolas" panose="020B0609020204030204" pitchFamily="49" charset="0"/>
              </a:rPr>
              <a:t>"books"</a:t>
            </a:r>
            <a:r>
              <a:rPr lang="zh-CN" altLang="zh-CN" sz="1400" dirty="0">
                <a:solidFill>
                  <a:srgbClr val="080808"/>
                </a:solidFill>
                <a:latin typeface="Consolas" panose="020B0609020204030204" pitchFamily="49" charset="0"/>
              </a:rPr>
              <a:t>).id(</a:t>
            </a:r>
            <a:r>
              <a:rPr lang="zh-CN" altLang="zh-CN" sz="1400" dirty="0">
                <a:solidFill>
                  <a:srgbClr val="000000"/>
                </a:solidFill>
                <a:latin typeface="Consolas" panose="020B0609020204030204" pitchFamily="49" charset="0"/>
              </a:rPr>
              <a:t>book</a:t>
            </a:r>
            <a:r>
              <a:rPr lang="zh-CN" altLang="zh-CN" sz="1400" dirty="0">
                <a:solidFill>
                  <a:srgbClr val="080808"/>
                </a:solidFill>
                <a:latin typeface="Consolas" panose="020B0609020204030204" pitchFamily="49" charset="0"/>
              </a:rPr>
              <a:t>.getId().toString());</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0000"/>
                </a:solidFill>
                <a:latin typeface="Consolas" panose="020B0609020204030204" pitchFamily="49" charset="0"/>
              </a:rPr>
              <a:t>String json </a:t>
            </a:r>
            <a:r>
              <a:rPr lang="zh-CN" altLang="zh-CN" sz="1400" dirty="0">
                <a:solidFill>
                  <a:srgbClr val="080808"/>
                </a:solidFill>
                <a:latin typeface="Consolas" panose="020B0609020204030204" pitchFamily="49" charset="0"/>
              </a:rPr>
              <a:t>= </a:t>
            </a:r>
            <a:r>
              <a:rPr lang="zh-CN" altLang="zh-CN" sz="1400" dirty="0">
                <a:solidFill>
                  <a:srgbClr val="000000"/>
                </a:solidFill>
                <a:latin typeface="Consolas" panose="020B0609020204030204" pitchFamily="49" charset="0"/>
              </a:rPr>
              <a:t>JSON</a:t>
            </a:r>
            <a:r>
              <a:rPr lang="zh-CN" altLang="zh-CN" sz="1400" dirty="0">
                <a:solidFill>
                  <a:srgbClr val="080808"/>
                </a:solidFill>
                <a:latin typeface="Consolas" panose="020B0609020204030204" pitchFamily="49" charset="0"/>
              </a:rPr>
              <a:t>.</a:t>
            </a:r>
            <a:r>
              <a:rPr lang="zh-CN" altLang="zh-CN" sz="1400" i="1" dirty="0">
                <a:solidFill>
                  <a:srgbClr val="080808"/>
                </a:solidFill>
                <a:latin typeface="Consolas" panose="020B0609020204030204" pitchFamily="49" charset="0"/>
              </a:rPr>
              <a:t>toJSONString</a:t>
            </a:r>
            <a:r>
              <a:rPr lang="zh-CN" altLang="zh-CN" sz="1400" dirty="0">
                <a:solidFill>
                  <a:srgbClr val="080808"/>
                </a:solidFill>
                <a:latin typeface="Consolas" panose="020B0609020204030204" pitchFamily="49" charset="0"/>
              </a:rPr>
              <a:t>(</a:t>
            </a:r>
            <a:r>
              <a:rPr lang="zh-CN" altLang="zh-CN" sz="1400" dirty="0">
                <a:solidFill>
                  <a:srgbClr val="000000"/>
                </a:solidFill>
                <a:latin typeface="Consolas" panose="020B0609020204030204" pitchFamily="49" charset="0"/>
              </a:rPr>
              <a:t>book</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0000"/>
                </a:solidFill>
                <a:latin typeface="Consolas" panose="020B0609020204030204" pitchFamily="49" charset="0"/>
              </a:rPr>
              <a:t>request</a:t>
            </a:r>
            <a:r>
              <a:rPr lang="zh-CN" altLang="zh-CN" sz="1400" dirty="0">
                <a:solidFill>
                  <a:srgbClr val="080808"/>
                </a:solidFill>
                <a:latin typeface="Consolas" panose="020B0609020204030204" pitchFamily="49" charset="0"/>
              </a:rPr>
              <a:t>.source(</a:t>
            </a:r>
            <a:r>
              <a:rPr lang="zh-CN" altLang="zh-CN" sz="1400" dirty="0">
                <a:solidFill>
                  <a:srgbClr val="000000"/>
                </a:solidFill>
                <a:latin typeface="Consolas" panose="020B0609020204030204" pitchFamily="49" charset="0"/>
              </a:rPr>
              <a:t>json</a:t>
            </a:r>
            <a:r>
              <a:rPr lang="zh-CN" altLang="zh-CN" sz="1400" dirty="0">
                <a:solidFill>
                  <a:srgbClr val="080808"/>
                </a:solidFill>
                <a:latin typeface="Consolas" panose="020B0609020204030204" pitchFamily="49" charset="0"/>
              </a:rPr>
              <a:t>,</a:t>
            </a:r>
            <a:r>
              <a:rPr lang="zh-CN" altLang="zh-CN" sz="1400" dirty="0">
                <a:solidFill>
                  <a:srgbClr val="000000"/>
                </a:solidFill>
                <a:latin typeface="Consolas" panose="020B0609020204030204" pitchFamily="49" charset="0"/>
              </a:rPr>
              <a:t>XContentType</a:t>
            </a:r>
            <a:r>
              <a:rPr lang="zh-CN" altLang="zh-CN" sz="1400" dirty="0">
                <a:solidFill>
                  <a:srgbClr val="080808"/>
                </a:solidFill>
                <a:latin typeface="Consolas" panose="020B0609020204030204" pitchFamily="49" charset="0"/>
              </a:rPr>
              <a:t>.</a:t>
            </a:r>
            <a:r>
              <a:rPr lang="zh-CN" altLang="zh-CN" sz="1400" i="1" dirty="0">
                <a:solidFill>
                  <a:srgbClr val="871094"/>
                </a:solidFill>
                <a:latin typeface="Consolas" panose="020B0609020204030204" pitchFamily="49" charset="0"/>
              </a:rPr>
              <a:t>JSON</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871094"/>
                </a:solidFill>
                <a:latin typeface="Consolas" panose="020B0609020204030204" pitchFamily="49" charset="0"/>
              </a:rPr>
              <a:t>client</a:t>
            </a:r>
            <a:r>
              <a:rPr lang="zh-CN" altLang="zh-CN" sz="1400" dirty="0">
                <a:solidFill>
                  <a:srgbClr val="080808"/>
                </a:solidFill>
                <a:latin typeface="Consolas" panose="020B0609020204030204" pitchFamily="49" charset="0"/>
              </a:rPr>
              <a:t>.index(</a:t>
            </a:r>
            <a:r>
              <a:rPr lang="zh-CN" altLang="zh-CN" sz="1400" dirty="0">
                <a:solidFill>
                  <a:srgbClr val="000000"/>
                </a:solidFill>
                <a:latin typeface="Consolas" panose="020B0609020204030204" pitchFamily="49" charset="0"/>
              </a:rPr>
              <a:t>request</a:t>
            </a:r>
            <a:r>
              <a:rPr lang="zh-CN" altLang="zh-CN" sz="1400" dirty="0">
                <a:solidFill>
                  <a:srgbClr val="080808"/>
                </a:solidFill>
                <a:latin typeface="Consolas" panose="020B0609020204030204" pitchFamily="49" charset="0"/>
              </a:rPr>
              <a:t>, </a:t>
            </a:r>
            <a:r>
              <a:rPr lang="zh-CN" altLang="zh-CN" sz="1400" dirty="0">
                <a:solidFill>
                  <a:srgbClr val="000000"/>
                </a:solidFill>
                <a:latin typeface="Consolas" panose="020B0609020204030204" pitchFamily="49" charset="0"/>
              </a:rPr>
              <a:t>RequestOptions</a:t>
            </a:r>
            <a:r>
              <a:rPr lang="zh-CN" altLang="zh-CN" sz="1400" dirty="0">
                <a:solidFill>
                  <a:srgbClr val="080808"/>
                </a:solidFill>
                <a:latin typeface="Consolas" panose="020B0609020204030204" pitchFamily="49" charset="0"/>
              </a:rPr>
              <a:t>.</a:t>
            </a:r>
            <a:r>
              <a:rPr lang="zh-CN" altLang="zh-CN" sz="1400" i="1" dirty="0">
                <a:solidFill>
                  <a:srgbClr val="871094"/>
                </a:solidFill>
                <a:latin typeface="Consolas" panose="020B0609020204030204" pitchFamily="49" charset="0"/>
              </a:rPr>
              <a:t>DEFAULT</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a:t>
            </a:r>
            <a:endParaRPr lang="zh-CN" altLang="zh-CN" sz="1600" dirty="0">
              <a:latin typeface="Arial" panose="020B0604020202020204" pitchFamily="34" charset="0"/>
            </a:endParaRPr>
          </a:p>
        </p:txBody>
      </p:sp>
    </p:spTree>
    <p:extLst>
      <p:ext uri="{BB962C8B-B14F-4D97-AF65-F5344CB8AC3E}">
        <p14:creationId xmlns:p14="http://schemas.microsoft.com/office/powerpoint/2010/main" val="2041478042"/>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en-US" altLang="zh-CN" dirty="0" err="1"/>
              <a:t>ElasticSearch</a:t>
            </a:r>
            <a:r>
              <a:rPr lang="zh-CN" altLang="en-US" dirty="0"/>
              <a:t>（</a:t>
            </a:r>
            <a:r>
              <a:rPr lang="en-US" altLang="zh-CN" dirty="0"/>
              <a:t>ES</a:t>
            </a:r>
            <a:r>
              <a:rPr lang="zh-CN" altLang="en-US" dirty="0"/>
              <a:t>）</a:t>
            </a:r>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smtClean="0"/>
              <a:t>批量添加文档</a:t>
            </a:r>
            <a:endParaRPr lang="en-US" altLang="zh-CN" dirty="0">
              <a:solidFill>
                <a:schemeClr val="tx1">
                  <a:lumMod val="85000"/>
                  <a:lumOff val="15000"/>
                </a:schemeClr>
              </a:solidFill>
            </a:endParaRPr>
          </a:p>
        </p:txBody>
      </p:sp>
      <p:sp>
        <p:nvSpPr>
          <p:cNvPr id="6" name="TextBox 3">
            <a:extLst>
              <a:ext uri="{FF2B5EF4-FFF2-40B4-BE49-F238E27FC236}">
                <a16:creationId xmlns:a16="http://schemas.microsoft.com/office/drawing/2014/main" id="{0C998B78-AB18-3C47-A1C7-25AE9A3A40B0}"/>
              </a:ext>
            </a:extLst>
          </p:cNvPr>
          <p:cNvSpPr txBox="1"/>
          <p:nvPr/>
        </p:nvSpPr>
        <p:spPr>
          <a:xfrm>
            <a:off x="1159842" y="2149748"/>
            <a:ext cx="9860586" cy="4257769"/>
          </a:xfrm>
          <a:prstGeom prst="rect">
            <a:avLst/>
          </a:prstGeom>
          <a:solidFill>
            <a:srgbClr val="FFFFE4"/>
          </a:solidFill>
          <a:ln w="3175">
            <a:solidFill>
              <a:srgbClr val="919191"/>
            </a:solidFill>
          </a:ln>
        </p:spPr>
        <p:txBody>
          <a:bodyPr wrap="square">
            <a:spAutoFit/>
          </a:bodyPr>
          <a:lstStyle/>
          <a:p>
            <a:pPr lvl="0" eaLnBrk="0" fontAlgn="base" hangingPunct="0">
              <a:lnSpc>
                <a:spcPct val="150000"/>
              </a:lnSpc>
              <a:spcBef>
                <a:spcPct val="0"/>
              </a:spcBef>
              <a:spcAft>
                <a:spcPct val="0"/>
              </a:spcAft>
            </a:pPr>
            <a:r>
              <a:rPr lang="zh-CN" altLang="zh-CN" sz="1400" i="1" dirty="0" smtClean="0">
                <a:solidFill>
                  <a:srgbClr val="8C8C8C"/>
                </a:solidFill>
                <a:latin typeface="Consolas" panose="020B0609020204030204" pitchFamily="49" charset="0"/>
              </a:rPr>
              <a:t>//</a:t>
            </a:r>
            <a:r>
              <a:rPr lang="zh-CN" altLang="en-US" sz="1400" i="1" dirty="0" smtClean="0">
                <a:solidFill>
                  <a:srgbClr val="8C8C8C"/>
                </a:solidFill>
                <a:latin typeface="宋体" panose="02010600030101010101" pitchFamily="2" charset="-122"/>
                <a:ea typeface="宋体" panose="02010600030101010101" pitchFamily="2" charset="-122"/>
              </a:rPr>
              <a:t>批量添加</a:t>
            </a:r>
            <a:r>
              <a:rPr lang="zh-CN" altLang="zh-CN" sz="1400" i="1" dirty="0" smtClean="0">
                <a:solidFill>
                  <a:srgbClr val="8C8C8C"/>
                </a:solidFill>
                <a:latin typeface="宋体" panose="02010600030101010101" pitchFamily="2" charset="-122"/>
                <a:ea typeface="宋体" panose="02010600030101010101" pitchFamily="2" charset="-122"/>
              </a:rPr>
              <a:t>文档</a:t>
            </a:r>
            <a:r>
              <a:rPr lang="zh-CN" altLang="zh-CN" sz="1400" i="1" dirty="0">
                <a:solidFill>
                  <a:srgbClr val="8C8C8C"/>
                </a:solidFill>
                <a:latin typeface="宋体" panose="02010600030101010101" pitchFamily="2" charset="-122"/>
                <a:ea typeface="宋体" panose="02010600030101010101" pitchFamily="2" charset="-122"/>
              </a:rPr>
              <a:t/>
            </a:r>
            <a:br>
              <a:rPr lang="zh-CN" altLang="zh-CN" sz="1400" i="1" dirty="0">
                <a:solidFill>
                  <a:srgbClr val="8C8C8C"/>
                </a:solidFill>
                <a:latin typeface="宋体" panose="02010600030101010101" pitchFamily="2" charset="-122"/>
                <a:ea typeface="宋体" panose="02010600030101010101" pitchFamily="2" charset="-122"/>
              </a:rPr>
            </a:br>
            <a:r>
              <a:rPr lang="zh-CN" altLang="zh-CN" sz="1400" dirty="0">
                <a:solidFill>
                  <a:srgbClr val="9E880D"/>
                </a:solidFill>
                <a:latin typeface="Consolas" panose="020B0609020204030204" pitchFamily="49" charset="0"/>
              </a:rPr>
              <a:t>@Test</a:t>
            </a:r>
            <a:br>
              <a:rPr lang="zh-CN" altLang="zh-CN" sz="1400" dirty="0">
                <a:solidFill>
                  <a:srgbClr val="9E880D"/>
                </a:solidFill>
                <a:latin typeface="Consolas" panose="020B0609020204030204" pitchFamily="49" charset="0"/>
              </a:rPr>
            </a:br>
            <a:r>
              <a:rPr lang="zh-CN" altLang="zh-CN" sz="1400" dirty="0">
                <a:solidFill>
                  <a:srgbClr val="0033B3"/>
                </a:solidFill>
                <a:latin typeface="Consolas" panose="020B0609020204030204" pitchFamily="49" charset="0"/>
              </a:rPr>
              <a:t>void </a:t>
            </a:r>
            <a:r>
              <a:rPr lang="zh-CN" altLang="zh-CN" sz="1400" dirty="0">
                <a:solidFill>
                  <a:srgbClr val="00627A"/>
                </a:solidFill>
                <a:latin typeface="Consolas" panose="020B0609020204030204" pitchFamily="49" charset="0"/>
              </a:rPr>
              <a:t>testCreateDocAll</a:t>
            </a: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throws </a:t>
            </a:r>
            <a:r>
              <a:rPr lang="zh-CN" altLang="zh-CN" sz="1400" dirty="0">
                <a:solidFill>
                  <a:srgbClr val="000000"/>
                </a:solidFill>
                <a:latin typeface="Consolas" panose="020B0609020204030204" pitchFamily="49" charset="0"/>
              </a:rPr>
              <a:t>IOException </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0000"/>
                </a:solidFill>
                <a:latin typeface="Consolas" panose="020B0609020204030204" pitchFamily="49" charset="0"/>
              </a:rPr>
              <a:t>List</a:t>
            </a:r>
            <a:r>
              <a:rPr lang="zh-CN" altLang="zh-CN" sz="1400" dirty="0">
                <a:solidFill>
                  <a:srgbClr val="080808"/>
                </a:solidFill>
                <a:latin typeface="Consolas" panose="020B0609020204030204" pitchFamily="49" charset="0"/>
              </a:rPr>
              <a:t>&lt;</a:t>
            </a:r>
            <a:r>
              <a:rPr lang="zh-CN" altLang="zh-CN" sz="1400" dirty="0">
                <a:solidFill>
                  <a:srgbClr val="000000"/>
                </a:solidFill>
                <a:latin typeface="Consolas" panose="020B0609020204030204" pitchFamily="49" charset="0"/>
              </a:rPr>
              <a:t>Book</a:t>
            </a:r>
            <a:r>
              <a:rPr lang="zh-CN" altLang="zh-CN" sz="1400" dirty="0">
                <a:solidFill>
                  <a:srgbClr val="080808"/>
                </a:solidFill>
                <a:latin typeface="Consolas" panose="020B0609020204030204" pitchFamily="49" charset="0"/>
              </a:rPr>
              <a:t>&gt; </a:t>
            </a:r>
            <a:r>
              <a:rPr lang="zh-CN" altLang="zh-CN" sz="1400" dirty="0">
                <a:solidFill>
                  <a:srgbClr val="000000"/>
                </a:solidFill>
                <a:latin typeface="Consolas" panose="020B0609020204030204" pitchFamily="49" charset="0"/>
              </a:rPr>
              <a:t>bookList </a:t>
            </a:r>
            <a:r>
              <a:rPr lang="zh-CN" altLang="zh-CN" sz="1400" dirty="0">
                <a:solidFill>
                  <a:srgbClr val="080808"/>
                </a:solidFill>
                <a:latin typeface="Consolas" panose="020B0609020204030204" pitchFamily="49" charset="0"/>
              </a:rPr>
              <a:t>= </a:t>
            </a:r>
            <a:r>
              <a:rPr lang="zh-CN" altLang="zh-CN" sz="1400" dirty="0">
                <a:solidFill>
                  <a:srgbClr val="871094"/>
                </a:solidFill>
                <a:latin typeface="Consolas" panose="020B0609020204030204" pitchFamily="49" charset="0"/>
              </a:rPr>
              <a:t>bookDao</a:t>
            </a:r>
            <a:r>
              <a:rPr lang="zh-CN" altLang="zh-CN" sz="1400" dirty="0">
                <a:solidFill>
                  <a:srgbClr val="080808"/>
                </a:solidFill>
                <a:latin typeface="Consolas" panose="020B0609020204030204" pitchFamily="49" charset="0"/>
              </a:rPr>
              <a:t>.selectList(</a:t>
            </a:r>
            <a:r>
              <a:rPr lang="zh-CN" altLang="zh-CN" sz="1400" dirty="0">
                <a:solidFill>
                  <a:srgbClr val="0033B3"/>
                </a:solidFill>
                <a:latin typeface="Consolas" panose="020B0609020204030204" pitchFamily="49" charset="0"/>
              </a:rPr>
              <a:t>null</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0000"/>
                </a:solidFill>
                <a:latin typeface="Consolas" panose="020B0609020204030204" pitchFamily="49" charset="0"/>
              </a:rPr>
              <a:t>BulkRequest bulk </a:t>
            </a: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new </a:t>
            </a:r>
            <a:r>
              <a:rPr lang="zh-CN" altLang="zh-CN" sz="1400" dirty="0">
                <a:solidFill>
                  <a:srgbClr val="080808"/>
                </a:solidFill>
                <a:latin typeface="Consolas" panose="020B0609020204030204" pitchFamily="49" charset="0"/>
              </a:rPr>
              <a:t>BulkRequest();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for </a:t>
            </a:r>
            <a:r>
              <a:rPr lang="zh-CN" altLang="zh-CN" sz="1400" dirty="0">
                <a:solidFill>
                  <a:srgbClr val="080808"/>
                </a:solidFill>
                <a:latin typeface="Consolas" panose="020B0609020204030204" pitchFamily="49" charset="0"/>
              </a:rPr>
              <a:t>(</a:t>
            </a:r>
            <a:r>
              <a:rPr lang="zh-CN" altLang="zh-CN" sz="1400" dirty="0">
                <a:solidFill>
                  <a:srgbClr val="000000"/>
                </a:solidFill>
                <a:latin typeface="Consolas" panose="020B0609020204030204" pitchFamily="49" charset="0"/>
              </a:rPr>
              <a:t>Book book </a:t>
            </a:r>
            <a:r>
              <a:rPr lang="zh-CN" altLang="zh-CN" sz="1400" dirty="0">
                <a:solidFill>
                  <a:srgbClr val="080808"/>
                </a:solidFill>
                <a:latin typeface="Consolas" panose="020B0609020204030204" pitchFamily="49" charset="0"/>
              </a:rPr>
              <a:t>: </a:t>
            </a:r>
            <a:r>
              <a:rPr lang="zh-CN" altLang="zh-CN" sz="1400" dirty="0">
                <a:solidFill>
                  <a:srgbClr val="000000"/>
                </a:solidFill>
                <a:latin typeface="Consolas" panose="020B0609020204030204" pitchFamily="49" charset="0"/>
              </a:rPr>
              <a:t>bookList</a:t>
            </a:r>
            <a:r>
              <a:rPr lang="zh-CN" altLang="zh-CN" sz="1400" dirty="0">
                <a:solidFill>
                  <a:srgbClr val="080808"/>
                </a:solidFill>
                <a:latin typeface="Consolas" panose="020B0609020204030204" pitchFamily="49" charset="0"/>
              </a:rPr>
              <a:t>) {</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0000"/>
                </a:solidFill>
                <a:latin typeface="Consolas" panose="020B0609020204030204" pitchFamily="49" charset="0"/>
              </a:rPr>
              <a:t>IndexRequest request </a:t>
            </a: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new </a:t>
            </a:r>
            <a:r>
              <a:rPr lang="zh-CN" altLang="zh-CN" sz="1400" dirty="0">
                <a:solidFill>
                  <a:srgbClr val="080808"/>
                </a:solidFill>
                <a:latin typeface="Consolas" panose="020B0609020204030204" pitchFamily="49" charset="0"/>
              </a:rPr>
              <a:t>IndexRequest(</a:t>
            </a:r>
            <a:r>
              <a:rPr lang="zh-CN" altLang="zh-CN" sz="1400" dirty="0">
                <a:solidFill>
                  <a:srgbClr val="067D17"/>
                </a:solidFill>
                <a:latin typeface="Consolas" panose="020B0609020204030204" pitchFamily="49" charset="0"/>
              </a:rPr>
              <a:t>"books"</a:t>
            </a:r>
            <a:r>
              <a:rPr lang="zh-CN" altLang="zh-CN" sz="1400" dirty="0">
                <a:solidFill>
                  <a:srgbClr val="080808"/>
                </a:solidFill>
                <a:latin typeface="Consolas" panose="020B0609020204030204" pitchFamily="49" charset="0"/>
              </a:rPr>
              <a:t>).id(</a:t>
            </a:r>
            <a:r>
              <a:rPr lang="zh-CN" altLang="zh-CN" sz="1400" dirty="0">
                <a:solidFill>
                  <a:srgbClr val="000000"/>
                </a:solidFill>
                <a:latin typeface="Consolas" panose="020B0609020204030204" pitchFamily="49" charset="0"/>
              </a:rPr>
              <a:t>book</a:t>
            </a:r>
            <a:r>
              <a:rPr lang="zh-CN" altLang="zh-CN" sz="1400" dirty="0">
                <a:solidFill>
                  <a:srgbClr val="080808"/>
                </a:solidFill>
                <a:latin typeface="Consolas" panose="020B0609020204030204" pitchFamily="49" charset="0"/>
              </a:rPr>
              <a:t>.getId().toString());</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0000"/>
                </a:solidFill>
                <a:latin typeface="Consolas" panose="020B0609020204030204" pitchFamily="49" charset="0"/>
              </a:rPr>
              <a:t>String json </a:t>
            </a:r>
            <a:r>
              <a:rPr lang="zh-CN" altLang="zh-CN" sz="1400" dirty="0">
                <a:solidFill>
                  <a:srgbClr val="080808"/>
                </a:solidFill>
                <a:latin typeface="Consolas" panose="020B0609020204030204" pitchFamily="49" charset="0"/>
              </a:rPr>
              <a:t>= </a:t>
            </a:r>
            <a:r>
              <a:rPr lang="zh-CN" altLang="zh-CN" sz="1400" dirty="0">
                <a:solidFill>
                  <a:srgbClr val="000000"/>
                </a:solidFill>
                <a:latin typeface="Consolas" panose="020B0609020204030204" pitchFamily="49" charset="0"/>
              </a:rPr>
              <a:t>JSON</a:t>
            </a:r>
            <a:r>
              <a:rPr lang="zh-CN" altLang="zh-CN" sz="1400" dirty="0">
                <a:solidFill>
                  <a:srgbClr val="080808"/>
                </a:solidFill>
                <a:latin typeface="Consolas" panose="020B0609020204030204" pitchFamily="49" charset="0"/>
              </a:rPr>
              <a:t>.</a:t>
            </a:r>
            <a:r>
              <a:rPr lang="zh-CN" altLang="zh-CN" sz="1400" i="1" dirty="0">
                <a:solidFill>
                  <a:srgbClr val="080808"/>
                </a:solidFill>
                <a:latin typeface="Consolas" panose="020B0609020204030204" pitchFamily="49" charset="0"/>
              </a:rPr>
              <a:t>toJSONString</a:t>
            </a:r>
            <a:r>
              <a:rPr lang="zh-CN" altLang="zh-CN" sz="1400" dirty="0">
                <a:solidFill>
                  <a:srgbClr val="080808"/>
                </a:solidFill>
                <a:latin typeface="Consolas" panose="020B0609020204030204" pitchFamily="49" charset="0"/>
              </a:rPr>
              <a:t>(</a:t>
            </a:r>
            <a:r>
              <a:rPr lang="zh-CN" altLang="zh-CN" sz="1400" dirty="0">
                <a:solidFill>
                  <a:srgbClr val="000000"/>
                </a:solidFill>
                <a:latin typeface="Consolas" panose="020B0609020204030204" pitchFamily="49" charset="0"/>
              </a:rPr>
              <a:t>book</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0000"/>
                </a:solidFill>
                <a:latin typeface="Consolas" panose="020B0609020204030204" pitchFamily="49" charset="0"/>
              </a:rPr>
              <a:t>request</a:t>
            </a:r>
            <a:r>
              <a:rPr lang="zh-CN" altLang="zh-CN" sz="1400" dirty="0">
                <a:solidFill>
                  <a:srgbClr val="080808"/>
                </a:solidFill>
                <a:latin typeface="Consolas" panose="020B0609020204030204" pitchFamily="49" charset="0"/>
              </a:rPr>
              <a:t>.source(</a:t>
            </a:r>
            <a:r>
              <a:rPr lang="zh-CN" altLang="zh-CN" sz="1400" dirty="0">
                <a:solidFill>
                  <a:srgbClr val="000000"/>
                </a:solidFill>
                <a:latin typeface="Consolas" panose="020B0609020204030204" pitchFamily="49" charset="0"/>
              </a:rPr>
              <a:t>json</a:t>
            </a:r>
            <a:r>
              <a:rPr lang="zh-CN" altLang="zh-CN" sz="1400" dirty="0">
                <a:solidFill>
                  <a:srgbClr val="080808"/>
                </a:solidFill>
                <a:latin typeface="Consolas" panose="020B0609020204030204" pitchFamily="49" charset="0"/>
              </a:rPr>
              <a:t>,</a:t>
            </a:r>
            <a:r>
              <a:rPr lang="zh-CN" altLang="zh-CN" sz="1400" dirty="0">
                <a:solidFill>
                  <a:srgbClr val="000000"/>
                </a:solidFill>
                <a:latin typeface="Consolas" panose="020B0609020204030204" pitchFamily="49" charset="0"/>
              </a:rPr>
              <a:t>XContentType</a:t>
            </a:r>
            <a:r>
              <a:rPr lang="zh-CN" altLang="zh-CN" sz="1400" dirty="0">
                <a:solidFill>
                  <a:srgbClr val="080808"/>
                </a:solidFill>
                <a:latin typeface="Consolas" panose="020B0609020204030204" pitchFamily="49" charset="0"/>
              </a:rPr>
              <a:t>.</a:t>
            </a:r>
            <a:r>
              <a:rPr lang="zh-CN" altLang="zh-CN" sz="1400" i="1" dirty="0">
                <a:solidFill>
                  <a:srgbClr val="871094"/>
                </a:solidFill>
                <a:latin typeface="Consolas" panose="020B0609020204030204" pitchFamily="49" charset="0"/>
              </a:rPr>
              <a:t>JSON</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0000"/>
                </a:solidFill>
                <a:latin typeface="Consolas" panose="020B0609020204030204" pitchFamily="49" charset="0"/>
              </a:rPr>
              <a:t>bulk</a:t>
            </a:r>
            <a:r>
              <a:rPr lang="zh-CN" altLang="zh-CN" sz="1400" dirty="0">
                <a:solidFill>
                  <a:srgbClr val="080808"/>
                </a:solidFill>
                <a:latin typeface="Consolas" panose="020B0609020204030204" pitchFamily="49" charset="0"/>
              </a:rPr>
              <a:t>.add(</a:t>
            </a:r>
            <a:r>
              <a:rPr lang="zh-CN" altLang="zh-CN" sz="1400" dirty="0">
                <a:solidFill>
                  <a:srgbClr val="000000"/>
                </a:solidFill>
                <a:latin typeface="Consolas" panose="020B0609020204030204" pitchFamily="49" charset="0"/>
              </a:rPr>
              <a:t>request</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871094"/>
                </a:solidFill>
                <a:latin typeface="Consolas" panose="020B0609020204030204" pitchFamily="49" charset="0"/>
              </a:rPr>
              <a:t>client</a:t>
            </a:r>
            <a:r>
              <a:rPr lang="zh-CN" altLang="zh-CN" sz="1400" dirty="0">
                <a:solidFill>
                  <a:srgbClr val="080808"/>
                </a:solidFill>
                <a:latin typeface="Consolas" panose="020B0609020204030204" pitchFamily="49" charset="0"/>
              </a:rPr>
              <a:t>.bulk(</a:t>
            </a:r>
            <a:r>
              <a:rPr lang="zh-CN" altLang="zh-CN" sz="1400" dirty="0">
                <a:solidFill>
                  <a:srgbClr val="000000"/>
                </a:solidFill>
                <a:latin typeface="Consolas" panose="020B0609020204030204" pitchFamily="49" charset="0"/>
              </a:rPr>
              <a:t>bulk</a:t>
            </a:r>
            <a:r>
              <a:rPr lang="zh-CN" altLang="zh-CN" sz="1400" dirty="0">
                <a:solidFill>
                  <a:srgbClr val="080808"/>
                </a:solidFill>
                <a:latin typeface="Consolas" panose="020B0609020204030204" pitchFamily="49" charset="0"/>
              </a:rPr>
              <a:t>,</a:t>
            </a:r>
            <a:r>
              <a:rPr lang="zh-CN" altLang="zh-CN" sz="1400" dirty="0">
                <a:solidFill>
                  <a:srgbClr val="000000"/>
                </a:solidFill>
                <a:latin typeface="Consolas" panose="020B0609020204030204" pitchFamily="49" charset="0"/>
              </a:rPr>
              <a:t>RequestOptions</a:t>
            </a:r>
            <a:r>
              <a:rPr lang="zh-CN" altLang="zh-CN" sz="1400" dirty="0">
                <a:solidFill>
                  <a:srgbClr val="080808"/>
                </a:solidFill>
                <a:latin typeface="Consolas" panose="020B0609020204030204" pitchFamily="49" charset="0"/>
              </a:rPr>
              <a:t>.</a:t>
            </a:r>
            <a:r>
              <a:rPr lang="zh-CN" altLang="zh-CN" sz="1400" i="1" dirty="0">
                <a:solidFill>
                  <a:srgbClr val="871094"/>
                </a:solidFill>
                <a:latin typeface="Consolas" panose="020B0609020204030204" pitchFamily="49" charset="0"/>
              </a:rPr>
              <a:t>DEFAULT</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a:t>
            </a:r>
            <a:endParaRPr lang="zh-CN" altLang="zh-CN" sz="1600" dirty="0">
              <a:latin typeface="Arial" panose="020B0604020202020204" pitchFamily="34" charset="0"/>
            </a:endParaRPr>
          </a:p>
        </p:txBody>
      </p:sp>
    </p:spTree>
    <p:extLst>
      <p:ext uri="{BB962C8B-B14F-4D97-AF65-F5344CB8AC3E}">
        <p14:creationId xmlns:p14="http://schemas.microsoft.com/office/powerpoint/2010/main" val="2355776149"/>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4A7A685B-F94D-194F-BA07-9413F6ABF747}"/>
              </a:ext>
            </a:extLst>
          </p:cNvPr>
          <p:cNvSpPr>
            <a:spLocks noGrp="1"/>
          </p:cNvSpPr>
          <p:nvPr>
            <p:ph type="body" sz="quarter" idx="10"/>
          </p:nvPr>
        </p:nvSpPr>
        <p:spPr>
          <a:xfrm>
            <a:off x="5126583" y="1463040"/>
            <a:ext cx="6573803" cy="4511040"/>
          </a:xfrm>
        </p:spPr>
        <p:txBody>
          <a:bodyPr/>
          <a:lstStyle/>
          <a:p>
            <a:r>
              <a:rPr lang="zh-CN" altLang="en-US" sz="1600" dirty="0" smtClean="0">
                <a:solidFill>
                  <a:srgbClr val="080808"/>
                </a:solidFill>
                <a:latin typeface="Consolas" panose="020B0609020204030204" pitchFamily="49" charset="0"/>
              </a:rPr>
              <a:t>创建索引</a:t>
            </a:r>
            <a:endParaRPr lang="en-US" altLang="zh-CN" sz="1600" dirty="0" smtClean="0">
              <a:solidFill>
                <a:srgbClr val="080808"/>
              </a:solidFill>
              <a:latin typeface="Consolas" panose="020B0609020204030204" pitchFamily="49" charset="0"/>
            </a:endParaRPr>
          </a:p>
          <a:p>
            <a:r>
              <a:rPr lang="zh-CN" altLang="en-US" sz="1600" b="0" dirty="0" smtClean="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rPr>
              <a:t>添加文档</a:t>
            </a:r>
            <a:endParaRPr lang="en-US" altLang="zh-CN" sz="1600" b="0" dirty="0" smtClean="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endParaRPr>
          </a:p>
          <a:p>
            <a:r>
              <a:rPr lang="zh-CN" altLang="en-US" sz="1600" dirty="0" smtClean="0">
                <a:solidFill>
                  <a:srgbClr val="080808"/>
                </a:solidFill>
                <a:latin typeface="Consolas" panose="020B0609020204030204" pitchFamily="49" charset="0"/>
                <a:sym typeface="Consolas" panose="020B0609020204030204" pitchFamily="49" charset="0"/>
              </a:rPr>
              <a:t>批量添加文档</a:t>
            </a:r>
            <a:endParaRPr lang="en-US" altLang="zh-CN" sz="1600" b="0" dirty="0">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endParaRPr>
          </a:p>
        </p:txBody>
      </p:sp>
    </p:spTree>
    <p:extLst>
      <p:ext uri="{BB962C8B-B14F-4D97-AF65-F5344CB8AC3E}">
        <p14:creationId xmlns:p14="http://schemas.microsoft.com/office/powerpoint/2010/main" val="96648783"/>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en-US" altLang="zh-CN" dirty="0" err="1" smtClean="0"/>
              <a:t>ElasticSearch</a:t>
            </a:r>
            <a:r>
              <a:rPr lang="zh-CN" altLang="en-US" dirty="0"/>
              <a:t>（</a:t>
            </a:r>
            <a:r>
              <a:rPr lang="en-US" altLang="zh-CN" dirty="0"/>
              <a:t>ES</a:t>
            </a:r>
            <a:r>
              <a:rPr lang="zh-CN" altLang="en-US" dirty="0"/>
              <a:t>）</a:t>
            </a:r>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smtClean="0"/>
              <a:t>按</a:t>
            </a:r>
            <a:r>
              <a:rPr lang="en-US" altLang="zh-CN" dirty="0" smtClean="0"/>
              <a:t>id</a:t>
            </a:r>
            <a:r>
              <a:rPr lang="zh-CN" altLang="en-US" dirty="0" smtClean="0"/>
              <a:t>查询文档</a:t>
            </a:r>
            <a:endParaRPr lang="en-US" altLang="zh-CN" dirty="0">
              <a:solidFill>
                <a:schemeClr val="tx1">
                  <a:lumMod val="85000"/>
                  <a:lumOff val="15000"/>
                </a:schemeClr>
              </a:solidFill>
            </a:endParaRPr>
          </a:p>
        </p:txBody>
      </p:sp>
      <p:sp>
        <p:nvSpPr>
          <p:cNvPr id="6" name="TextBox 3">
            <a:extLst>
              <a:ext uri="{FF2B5EF4-FFF2-40B4-BE49-F238E27FC236}">
                <a16:creationId xmlns:a16="http://schemas.microsoft.com/office/drawing/2014/main" id="{0C998B78-AB18-3C47-A1C7-25AE9A3A40B0}"/>
              </a:ext>
            </a:extLst>
          </p:cNvPr>
          <p:cNvSpPr txBox="1"/>
          <p:nvPr/>
        </p:nvSpPr>
        <p:spPr>
          <a:xfrm>
            <a:off x="1159842" y="2149748"/>
            <a:ext cx="9860586" cy="2354491"/>
          </a:xfrm>
          <a:prstGeom prst="rect">
            <a:avLst/>
          </a:prstGeom>
          <a:solidFill>
            <a:srgbClr val="FFFFE4"/>
          </a:solidFill>
          <a:ln w="3175">
            <a:solidFill>
              <a:srgbClr val="919191"/>
            </a:solidFill>
          </a:ln>
        </p:spPr>
        <p:txBody>
          <a:bodyPr wrap="square">
            <a:spAutoFit/>
          </a:bodyPr>
          <a:lstStyle/>
          <a:p>
            <a:pPr lvl="0" eaLnBrk="0" fontAlgn="base" hangingPunct="0">
              <a:lnSpc>
                <a:spcPct val="150000"/>
              </a:lnSpc>
              <a:spcBef>
                <a:spcPct val="0"/>
              </a:spcBef>
              <a:spcAft>
                <a:spcPct val="0"/>
              </a:spcAft>
            </a:pPr>
            <a:r>
              <a:rPr lang="zh-CN" altLang="zh-CN" sz="1400" dirty="0" smtClean="0">
                <a:solidFill>
                  <a:srgbClr val="9E880D"/>
                </a:solidFill>
                <a:latin typeface="Consolas" panose="020B0609020204030204" pitchFamily="49" charset="0"/>
              </a:rPr>
              <a:t>@</a:t>
            </a:r>
            <a:r>
              <a:rPr lang="zh-CN" altLang="zh-CN" sz="1400" dirty="0">
                <a:solidFill>
                  <a:srgbClr val="9E880D"/>
                </a:solidFill>
                <a:latin typeface="Consolas" panose="020B0609020204030204" pitchFamily="49" charset="0"/>
              </a:rPr>
              <a:t>Test</a:t>
            </a:r>
            <a:br>
              <a:rPr lang="zh-CN" altLang="zh-CN" sz="1400" dirty="0">
                <a:solidFill>
                  <a:srgbClr val="9E880D"/>
                </a:solidFill>
                <a:latin typeface="Consolas" panose="020B0609020204030204" pitchFamily="49" charset="0"/>
              </a:rPr>
            </a:br>
            <a:r>
              <a:rPr lang="zh-CN" altLang="zh-CN" sz="1400" dirty="0">
                <a:solidFill>
                  <a:srgbClr val="0033B3"/>
                </a:solidFill>
                <a:latin typeface="Consolas" panose="020B0609020204030204" pitchFamily="49" charset="0"/>
              </a:rPr>
              <a:t>void </a:t>
            </a:r>
            <a:r>
              <a:rPr lang="zh-CN" altLang="zh-CN" sz="1400" dirty="0" smtClean="0">
                <a:solidFill>
                  <a:srgbClr val="00627A"/>
                </a:solidFill>
                <a:latin typeface="Consolas" panose="020B0609020204030204" pitchFamily="49" charset="0"/>
              </a:rPr>
              <a:t>test</a:t>
            </a:r>
            <a:r>
              <a:rPr lang="en-US" altLang="zh-CN" sz="1400" dirty="0" smtClean="0">
                <a:solidFill>
                  <a:srgbClr val="00627A"/>
                </a:solidFill>
                <a:latin typeface="Consolas" panose="020B0609020204030204" pitchFamily="49" charset="0"/>
              </a:rPr>
              <a:t>Get</a:t>
            </a:r>
            <a:r>
              <a:rPr lang="zh-CN" altLang="zh-CN" sz="1400" dirty="0" smtClean="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throws </a:t>
            </a:r>
            <a:r>
              <a:rPr lang="zh-CN" altLang="zh-CN" sz="1400" dirty="0">
                <a:solidFill>
                  <a:srgbClr val="000000"/>
                </a:solidFill>
                <a:latin typeface="Consolas" panose="020B0609020204030204" pitchFamily="49" charset="0"/>
              </a:rPr>
              <a:t>IOException </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0000"/>
                </a:solidFill>
                <a:latin typeface="Consolas" panose="020B0609020204030204" pitchFamily="49" charset="0"/>
              </a:rPr>
              <a:t>GetRequest request </a:t>
            </a: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new </a:t>
            </a:r>
            <a:r>
              <a:rPr lang="zh-CN" altLang="zh-CN" sz="1400" dirty="0">
                <a:solidFill>
                  <a:srgbClr val="080808"/>
                </a:solidFill>
                <a:latin typeface="Consolas" panose="020B0609020204030204" pitchFamily="49" charset="0"/>
              </a:rPr>
              <a:t>GetRequest(</a:t>
            </a:r>
            <a:r>
              <a:rPr lang="zh-CN" altLang="zh-CN" sz="1400" dirty="0">
                <a:solidFill>
                  <a:srgbClr val="067D17"/>
                </a:solidFill>
                <a:latin typeface="Consolas" panose="020B0609020204030204" pitchFamily="49" charset="0"/>
              </a:rPr>
              <a:t>"books"</a:t>
            </a:r>
            <a:r>
              <a:rPr lang="zh-CN" altLang="zh-CN" sz="1400" dirty="0">
                <a:solidFill>
                  <a:srgbClr val="080808"/>
                </a:solidFill>
                <a:latin typeface="Consolas" panose="020B0609020204030204" pitchFamily="49" charset="0"/>
              </a:rPr>
              <a:t>,</a:t>
            </a:r>
            <a:r>
              <a:rPr lang="zh-CN" altLang="zh-CN" sz="1400" dirty="0">
                <a:solidFill>
                  <a:srgbClr val="067D17"/>
                </a:solidFill>
                <a:latin typeface="Consolas" panose="020B0609020204030204" pitchFamily="49" charset="0"/>
              </a:rPr>
              <a:t>"1"</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0000"/>
                </a:solidFill>
                <a:latin typeface="Consolas" panose="020B0609020204030204" pitchFamily="49" charset="0"/>
              </a:rPr>
              <a:t>GetResponse response </a:t>
            </a:r>
            <a:r>
              <a:rPr lang="zh-CN" altLang="zh-CN" sz="1400" dirty="0">
                <a:solidFill>
                  <a:srgbClr val="080808"/>
                </a:solidFill>
                <a:latin typeface="Consolas" panose="020B0609020204030204" pitchFamily="49" charset="0"/>
              </a:rPr>
              <a:t>= </a:t>
            </a:r>
            <a:r>
              <a:rPr lang="zh-CN" altLang="zh-CN" sz="1400" dirty="0">
                <a:solidFill>
                  <a:srgbClr val="871094"/>
                </a:solidFill>
                <a:latin typeface="Consolas" panose="020B0609020204030204" pitchFamily="49" charset="0"/>
              </a:rPr>
              <a:t>client</a:t>
            </a:r>
            <a:r>
              <a:rPr lang="zh-CN" altLang="zh-CN" sz="1400" dirty="0">
                <a:solidFill>
                  <a:srgbClr val="080808"/>
                </a:solidFill>
                <a:latin typeface="Consolas" panose="020B0609020204030204" pitchFamily="49" charset="0"/>
              </a:rPr>
              <a:t>.get(</a:t>
            </a:r>
            <a:r>
              <a:rPr lang="zh-CN" altLang="zh-CN" sz="1400" dirty="0">
                <a:solidFill>
                  <a:srgbClr val="000000"/>
                </a:solidFill>
                <a:latin typeface="Consolas" panose="020B0609020204030204" pitchFamily="49" charset="0"/>
              </a:rPr>
              <a:t>request</a:t>
            </a:r>
            <a:r>
              <a:rPr lang="zh-CN" altLang="zh-CN" sz="1400" dirty="0">
                <a:solidFill>
                  <a:srgbClr val="080808"/>
                </a:solidFill>
                <a:latin typeface="Consolas" panose="020B0609020204030204" pitchFamily="49" charset="0"/>
              </a:rPr>
              <a:t>, </a:t>
            </a:r>
            <a:r>
              <a:rPr lang="zh-CN" altLang="zh-CN" sz="1400" dirty="0">
                <a:solidFill>
                  <a:srgbClr val="000000"/>
                </a:solidFill>
                <a:latin typeface="Consolas" panose="020B0609020204030204" pitchFamily="49" charset="0"/>
              </a:rPr>
              <a:t>RequestOptions</a:t>
            </a:r>
            <a:r>
              <a:rPr lang="zh-CN" altLang="zh-CN" sz="1400" dirty="0">
                <a:solidFill>
                  <a:srgbClr val="080808"/>
                </a:solidFill>
                <a:latin typeface="Consolas" panose="020B0609020204030204" pitchFamily="49" charset="0"/>
              </a:rPr>
              <a:t>.</a:t>
            </a:r>
            <a:r>
              <a:rPr lang="zh-CN" altLang="zh-CN" sz="1400" i="1" dirty="0">
                <a:solidFill>
                  <a:srgbClr val="871094"/>
                </a:solidFill>
                <a:latin typeface="Consolas" panose="020B0609020204030204" pitchFamily="49" charset="0"/>
              </a:rPr>
              <a:t>DEFAULT</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0000"/>
                </a:solidFill>
                <a:latin typeface="Consolas" panose="020B0609020204030204" pitchFamily="49" charset="0"/>
              </a:rPr>
              <a:t>String json </a:t>
            </a:r>
            <a:r>
              <a:rPr lang="zh-CN" altLang="zh-CN" sz="1400" dirty="0">
                <a:solidFill>
                  <a:srgbClr val="080808"/>
                </a:solidFill>
                <a:latin typeface="Consolas" panose="020B0609020204030204" pitchFamily="49" charset="0"/>
              </a:rPr>
              <a:t>= </a:t>
            </a:r>
            <a:r>
              <a:rPr lang="zh-CN" altLang="zh-CN" sz="1400" dirty="0">
                <a:solidFill>
                  <a:srgbClr val="000000"/>
                </a:solidFill>
                <a:latin typeface="Consolas" panose="020B0609020204030204" pitchFamily="49" charset="0"/>
              </a:rPr>
              <a:t>response</a:t>
            </a:r>
            <a:r>
              <a:rPr lang="zh-CN" altLang="zh-CN" sz="1400" dirty="0">
                <a:solidFill>
                  <a:srgbClr val="080808"/>
                </a:solidFill>
                <a:latin typeface="Consolas" panose="020B0609020204030204" pitchFamily="49" charset="0"/>
              </a:rPr>
              <a:t>.getSourceAsString();</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0000"/>
                </a:solidFill>
                <a:latin typeface="Consolas" panose="020B0609020204030204" pitchFamily="49" charset="0"/>
              </a:rPr>
              <a:t>System</a:t>
            </a:r>
            <a:r>
              <a:rPr lang="zh-CN" altLang="zh-CN" sz="1400" dirty="0">
                <a:solidFill>
                  <a:srgbClr val="080808"/>
                </a:solidFill>
                <a:latin typeface="Consolas" panose="020B0609020204030204" pitchFamily="49" charset="0"/>
              </a:rPr>
              <a:t>.</a:t>
            </a:r>
            <a:r>
              <a:rPr lang="zh-CN" altLang="zh-CN" sz="1400" i="1" dirty="0">
                <a:solidFill>
                  <a:srgbClr val="871094"/>
                </a:solidFill>
                <a:latin typeface="Consolas" panose="020B0609020204030204" pitchFamily="49" charset="0"/>
              </a:rPr>
              <a:t>out</a:t>
            </a:r>
            <a:r>
              <a:rPr lang="zh-CN" altLang="zh-CN" sz="1400" dirty="0">
                <a:solidFill>
                  <a:srgbClr val="080808"/>
                </a:solidFill>
                <a:latin typeface="Consolas" panose="020B0609020204030204" pitchFamily="49" charset="0"/>
              </a:rPr>
              <a:t>.println(</a:t>
            </a:r>
            <a:r>
              <a:rPr lang="zh-CN" altLang="zh-CN" sz="1400" dirty="0">
                <a:solidFill>
                  <a:srgbClr val="000000"/>
                </a:solidFill>
                <a:latin typeface="Consolas" panose="020B0609020204030204" pitchFamily="49" charset="0"/>
              </a:rPr>
              <a:t>json</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a:t>
            </a:r>
            <a:endParaRPr lang="zh-CN" altLang="zh-CN" sz="1600" dirty="0">
              <a:latin typeface="Arial" panose="020B0604020202020204" pitchFamily="34" charset="0"/>
            </a:endParaRPr>
          </a:p>
        </p:txBody>
      </p:sp>
    </p:spTree>
    <p:extLst>
      <p:ext uri="{BB962C8B-B14F-4D97-AF65-F5344CB8AC3E}">
        <p14:creationId xmlns:p14="http://schemas.microsoft.com/office/powerpoint/2010/main" val="1611230307"/>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en-US" altLang="zh-CN" dirty="0" err="1"/>
              <a:t>ElasticSearch</a:t>
            </a:r>
            <a:r>
              <a:rPr lang="zh-CN" altLang="en-US" dirty="0"/>
              <a:t>（</a:t>
            </a:r>
            <a:r>
              <a:rPr lang="en-US" altLang="zh-CN" dirty="0"/>
              <a:t>ES</a:t>
            </a:r>
            <a:r>
              <a:rPr lang="zh-CN" altLang="en-US" dirty="0"/>
              <a:t>）</a:t>
            </a:r>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smtClean="0"/>
              <a:t>按条件查询文档</a:t>
            </a:r>
            <a:endParaRPr lang="en-US" altLang="zh-CN" dirty="0">
              <a:solidFill>
                <a:schemeClr val="tx1">
                  <a:lumMod val="85000"/>
                  <a:lumOff val="15000"/>
                </a:schemeClr>
              </a:solidFill>
            </a:endParaRPr>
          </a:p>
        </p:txBody>
      </p:sp>
      <p:sp>
        <p:nvSpPr>
          <p:cNvPr id="6" name="TextBox 3">
            <a:extLst>
              <a:ext uri="{FF2B5EF4-FFF2-40B4-BE49-F238E27FC236}">
                <a16:creationId xmlns:a16="http://schemas.microsoft.com/office/drawing/2014/main" id="{0C998B78-AB18-3C47-A1C7-25AE9A3A40B0}"/>
              </a:ext>
            </a:extLst>
          </p:cNvPr>
          <p:cNvSpPr txBox="1"/>
          <p:nvPr/>
        </p:nvSpPr>
        <p:spPr>
          <a:xfrm>
            <a:off x="1159842" y="2149748"/>
            <a:ext cx="9860586" cy="4616648"/>
          </a:xfrm>
          <a:prstGeom prst="rect">
            <a:avLst/>
          </a:prstGeom>
          <a:solidFill>
            <a:srgbClr val="FFFFE4"/>
          </a:solidFill>
          <a:ln w="3175">
            <a:solidFill>
              <a:srgbClr val="919191"/>
            </a:solidFill>
          </a:ln>
        </p:spPr>
        <p:txBody>
          <a:bodyPr wrap="square">
            <a:spAutoFit/>
          </a:bodyPr>
          <a:lstStyle/>
          <a:p>
            <a:pPr lvl="0" eaLnBrk="0" fontAlgn="base" hangingPunct="0">
              <a:lnSpc>
                <a:spcPct val="150000"/>
              </a:lnSpc>
              <a:spcBef>
                <a:spcPct val="0"/>
              </a:spcBef>
              <a:spcAft>
                <a:spcPct val="0"/>
              </a:spcAft>
            </a:pPr>
            <a:r>
              <a:rPr lang="zh-CN" altLang="zh-CN" sz="1400" dirty="0" smtClean="0">
                <a:solidFill>
                  <a:srgbClr val="9E880D"/>
                </a:solidFill>
                <a:latin typeface="Consolas" panose="020B0609020204030204" pitchFamily="49" charset="0"/>
              </a:rPr>
              <a:t>@</a:t>
            </a:r>
            <a:r>
              <a:rPr lang="zh-CN" altLang="zh-CN" sz="1400" dirty="0">
                <a:solidFill>
                  <a:srgbClr val="9E880D"/>
                </a:solidFill>
                <a:latin typeface="Consolas" panose="020B0609020204030204" pitchFamily="49" charset="0"/>
              </a:rPr>
              <a:t>Test</a:t>
            </a:r>
            <a:br>
              <a:rPr lang="zh-CN" altLang="zh-CN" sz="1400" dirty="0">
                <a:solidFill>
                  <a:srgbClr val="9E880D"/>
                </a:solidFill>
                <a:latin typeface="Consolas" panose="020B0609020204030204" pitchFamily="49" charset="0"/>
              </a:rPr>
            </a:br>
            <a:r>
              <a:rPr lang="zh-CN" altLang="zh-CN" sz="1400" dirty="0">
                <a:solidFill>
                  <a:srgbClr val="0033B3"/>
                </a:solidFill>
                <a:latin typeface="Consolas" panose="020B0609020204030204" pitchFamily="49" charset="0"/>
              </a:rPr>
              <a:t>void </a:t>
            </a:r>
            <a:r>
              <a:rPr lang="zh-CN" altLang="zh-CN" sz="1400" dirty="0" smtClean="0">
                <a:solidFill>
                  <a:srgbClr val="00627A"/>
                </a:solidFill>
                <a:latin typeface="Consolas" panose="020B0609020204030204" pitchFamily="49" charset="0"/>
              </a:rPr>
              <a:t>test</a:t>
            </a:r>
            <a:r>
              <a:rPr lang="en-US" altLang="zh-CN" sz="1400" dirty="0" smtClean="0">
                <a:solidFill>
                  <a:srgbClr val="00627A"/>
                </a:solidFill>
                <a:latin typeface="Consolas" panose="020B0609020204030204" pitchFamily="49" charset="0"/>
              </a:rPr>
              <a:t>Search</a:t>
            </a:r>
            <a:r>
              <a:rPr lang="zh-CN" altLang="zh-CN" sz="1400" dirty="0" smtClean="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throws </a:t>
            </a:r>
            <a:r>
              <a:rPr lang="zh-CN" altLang="zh-CN" sz="1400" dirty="0">
                <a:solidFill>
                  <a:srgbClr val="000000"/>
                </a:solidFill>
                <a:latin typeface="Consolas" panose="020B0609020204030204" pitchFamily="49" charset="0"/>
              </a:rPr>
              <a:t>IOException </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0000"/>
                </a:solidFill>
                <a:latin typeface="Consolas" panose="020B0609020204030204" pitchFamily="49" charset="0"/>
              </a:rPr>
              <a:t>SearchRequest request </a:t>
            </a: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new </a:t>
            </a:r>
            <a:r>
              <a:rPr lang="zh-CN" altLang="zh-CN" sz="1400" dirty="0">
                <a:solidFill>
                  <a:srgbClr val="080808"/>
                </a:solidFill>
                <a:latin typeface="Consolas" panose="020B0609020204030204" pitchFamily="49" charset="0"/>
              </a:rPr>
              <a:t>SearchRequest(</a:t>
            </a:r>
            <a:r>
              <a:rPr lang="zh-CN" altLang="zh-CN" sz="1400" dirty="0">
                <a:solidFill>
                  <a:srgbClr val="067D17"/>
                </a:solidFill>
                <a:latin typeface="Consolas" panose="020B0609020204030204" pitchFamily="49" charset="0"/>
              </a:rPr>
              <a:t>"books"</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0000"/>
                </a:solidFill>
                <a:latin typeface="Consolas" panose="020B0609020204030204" pitchFamily="49" charset="0"/>
              </a:rPr>
              <a:t>SearchSourceBuilder builder </a:t>
            </a: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new </a:t>
            </a:r>
            <a:r>
              <a:rPr lang="zh-CN" altLang="zh-CN" sz="1400" dirty="0">
                <a:solidFill>
                  <a:srgbClr val="080808"/>
                </a:solidFill>
                <a:latin typeface="Consolas" panose="020B0609020204030204" pitchFamily="49" charset="0"/>
              </a:rPr>
              <a:t>SearchSourceBuilder();</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0000"/>
                </a:solidFill>
                <a:latin typeface="Consolas" panose="020B0609020204030204" pitchFamily="49" charset="0"/>
              </a:rPr>
              <a:t>builder</a:t>
            </a:r>
            <a:r>
              <a:rPr lang="zh-CN" altLang="zh-CN" sz="1400" dirty="0">
                <a:solidFill>
                  <a:srgbClr val="080808"/>
                </a:solidFill>
                <a:latin typeface="Consolas" panose="020B0609020204030204" pitchFamily="49" charset="0"/>
              </a:rPr>
              <a:t>.query(</a:t>
            </a:r>
            <a:r>
              <a:rPr lang="zh-CN" altLang="zh-CN" sz="1400" dirty="0">
                <a:solidFill>
                  <a:srgbClr val="000000"/>
                </a:solidFill>
                <a:latin typeface="Consolas" panose="020B0609020204030204" pitchFamily="49" charset="0"/>
              </a:rPr>
              <a:t>QueryBuilders</a:t>
            </a:r>
            <a:r>
              <a:rPr lang="zh-CN" altLang="zh-CN" sz="1400" dirty="0">
                <a:solidFill>
                  <a:srgbClr val="080808"/>
                </a:solidFill>
                <a:latin typeface="Consolas" panose="020B0609020204030204" pitchFamily="49" charset="0"/>
              </a:rPr>
              <a:t>.</a:t>
            </a:r>
            <a:r>
              <a:rPr lang="zh-CN" altLang="zh-CN" sz="1400" i="1" dirty="0">
                <a:solidFill>
                  <a:srgbClr val="080808"/>
                </a:solidFill>
                <a:latin typeface="Consolas" panose="020B0609020204030204" pitchFamily="49" charset="0"/>
              </a:rPr>
              <a:t>termQuery</a:t>
            </a:r>
            <a:r>
              <a:rPr lang="zh-CN" altLang="zh-CN" sz="1400" dirty="0">
                <a:solidFill>
                  <a:srgbClr val="080808"/>
                </a:solidFill>
                <a:latin typeface="Consolas" panose="020B0609020204030204" pitchFamily="49" charset="0"/>
              </a:rPr>
              <a:t>(</a:t>
            </a:r>
            <a:r>
              <a:rPr lang="zh-CN" altLang="zh-CN" sz="1400" dirty="0">
                <a:solidFill>
                  <a:srgbClr val="067D17"/>
                </a:solidFill>
                <a:latin typeface="Consolas" panose="020B0609020204030204" pitchFamily="49" charset="0"/>
              </a:rPr>
              <a:t>"all</a:t>
            </a:r>
            <a:r>
              <a:rPr lang="zh-CN" altLang="zh-CN" sz="1400" dirty="0" smtClean="0">
                <a:solidFill>
                  <a:srgbClr val="067D17"/>
                </a:solidFill>
                <a:latin typeface="Consolas" panose="020B0609020204030204" pitchFamily="49" charset="0"/>
              </a:rPr>
              <a:t>"</a:t>
            </a:r>
            <a:r>
              <a:rPr lang="zh-CN" altLang="zh-CN" sz="1400" dirty="0" smtClean="0">
                <a:solidFill>
                  <a:srgbClr val="080808"/>
                </a:solidFill>
                <a:latin typeface="Consolas" panose="020B0609020204030204" pitchFamily="49" charset="0"/>
              </a:rPr>
              <a:t>,</a:t>
            </a:r>
            <a:r>
              <a:rPr lang="zh-CN" altLang="zh-CN" sz="1400" dirty="0" smtClean="0">
                <a:solidFill>
                  <a:srgbClr val="067D17"/>
                </a:solidFill>
                <a:latin typeface="Consolas" panose="020B0609020204030204" pitchFamily="49" charset="0"/>
              </a:rPr>
              <a:t>“</a:t>
            </a:r>
            <a:r>
              <a:rPr lang="en-US" altLang="zh-CN" sz="1400" dirty="0" smtClean="0">
                <a:solidFill>
                  <a:srgbClr val="067D17"/>
                </a:solidFill>
                <a:latin typeface="Consolas" panose="020B0609020204030204" pitchFamily="49" charset="0"/>
              </a:rPr>
              <a:t>java</a:t>
            </a:r>
            <a:r>
              <a:rPr lang="zh-CN" altLang="zh-CN" sz="1400" dirty="0" smtClean="0">
                <a:solidFill>
                  <a:srgbClr val="067D17"/>
                </a:solidFill>
                <a:latin typeface="Consolas" panose="020B0609020204030204" pitchFamily="49" charset="0"/>
              </a:rPr>
              <a:t>"</a:t>
            </a:r>
            <a:r>
              <a:rPr lang="zh-CN" altLang="zh-CN" sz="1400" dirty="0" smtClean="0">
                <a:solidFill>
                  <a:srgbClr val="080808"/>
                </a:solidFill>
                <a:latin typeface="Consolas" panose="020B0609020204030204" pitchFamily="49" charset="0"/>
              </a:rPr>
              <a:t>))</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0000"/>
                </a:solidFill>
                <a:latin typeface="Consolas" panose="020B0609020204030204" pitchFamily="49" charset="0"/>
              </a:rPr>
              <a:t>request</a:t>
            </a:r>
            <a:r>
              <a:rPr lang="zh-CN" altLang="zh-CN" sz="1400" dirty="0">
                <a:solidFill>
                  <a:srgbClr val="080808"/>
                </a:solidFill>
                <a:latin typeface="Consolas" panose="020B0609020204030204" pitchFamily="49" charset="0"/>
              </a:rPr>
              <a:t>.source(</a:t>
            </a:r>
            <a:r>
              <a:rPr lang="zh-CN" altLang="zh-CN" sz="1400" dirty="0">
                <a:solidFill>
                  <a:srgbClr val="000000"/>
                </a:solidFill>
                <a:latin typeface="Consolas" panose="020B0609020204030204" pitchFamily="49" charset="0"/>
              </a:rPr>
              <a:t>builder</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0000"/>
                </a:solidFill>
                <a:latin typeface="Consolas" panose="020B0609020204030204" pitchFamily="49" charset="0"/>
              </a:rPr>
              <a:t>SearchResponse response </a:t>
            </a:r>
            <a:r>
              <a:rPr lang="zh-CN" altLang="zh-CN" sz="1400" dirty="0">
                <a:solidFill>
                  <a:srgbClr val="080808"/>
                </a:solidFill>
                <a:latin typeface="Consolas" panose="020B0609020204030204" pitchFamily="49" charset="0"/>
              </a:rPr>
              <a:t>= </a:t>
            </a:r>
            <a:r>
              <a:rPr lang="zh-CN" altLang="zh-CN" sz="1400" dirty="0">
                <a:solidFill>
                  <a:srgbClr val="871094"/>
                </a:solidFill>
                <a:latin typeface="Consolas" panose="020B0609020204030204" pitchFamily="49" charset="0"/>
              </a:rPr>
              <a:t>client</a:t>
            </a:r>
            <a:r>
              <a:rPr lang="zh-CN" altLang="zh-CN" sz="1400" dirty="0">
                <a:solidFill>
                  <a:srgbClr val="080808"/>
                </a:solidFill>
                <a:latin typeface="Consolas" panose="020B0609020204030204" pitchFamily="49" charset="0"/>
              </a:rPr>
              <a:t>.search(</a:t>
            </a:r>
            <a:r>
              <a:rPr lang="zh-CN" altLang="zh-CN" sz="1400" dirty="0">
                <a:solidFill>
                  <a:srgbClr val="000000"/>
                </a:solidFill>
                <a:latin typeface="Consolas" panose="020B0609020204030204" pitchFamily="49" charset="0"/>
              </a:rPr>
              <a:t>request</a:t>
            </a:r>
            <a:r>
              <a:rPr lang="zh-CN" altLang="zh-CN" sz="1400" dirty="0">
                <a:solidFill>
                  <a:srgbClr val="080808"/>
                </a:solidFill>
                <a:latin typeface="Consolas" panose="020B0609020204030204" pitchFamily="49" charset="0"/>
              </a:rPr>
              <a:t>, </a:t>
            </a:r>
            <a:r>
              <a:rPr lang="zh-CN" altLang="zh-CN" sz="1400" dirty="0">
                <a:solidFill>
                  <a:srgbClr val="000000"/>
                </a:solidFill>
                <a:latin typeface="Consolas" panose="020B0609020204030204" pitchFamily="49" charset="0"/>
              </a:rPr>
              <a:t>RequestOptions</a:t>
            </a:r>
            <a:r>
              <a:rPr lang="zh-CN" altLang="zh-CN" sz="1400" dirty="0">
                <a:solidFill>
                  <a:srgbClr val="080808"/>
                </a:solidFill>
                <a:latin typeface="Consolas" panose="020B0609020204030204" pitchFamily="49" charset="0"/>
              </a:rPr>
              <a:t>.</a:t>
            </a:r>
            <a:r>
              <a:rPr lang="zh-CN" altLang="zh-CN" sz="1400" i="1" dirty="0">
                <a:solidFill>
                  <a:srgbClr val="871094"/>
                </a:solidFill>
                <a:latin typeface="Consolas" panose="020B0609020204030204" pitchFamily="49" charset="0"/>
              </a:rPr>
              <a:t>DEFAULT</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0000"/>
                </a:solidFill>
                <a:latin typeface="Consolas" panose="020B0609020204030204" pitchFamily="49" charset="0"/>
              </a:rPr>
              <a:t>SearchHits hits </a:t>
            </a:r>
            <a:r>
              <a:rPr lang="zh-CN" altLang="zh-CN" sz="1400" dirty="0">
                <a:solidFill>
                  <a:srgbClr val="080808"/>
                </a:solidFill>
                <a:latin typeface="Consolas" panose="020B0609020204030204" pitchFamily="49" charset="0"/>
              </a:rPr>
              <a:t>= </a:t>
            </a:r>
            <a:r>
              <a:rPr lang="zh-CN" altLang="zh-CN" sz="1400" dirty="0">
                <a:solidFill>
                  <a:srgbClr val="000000"/>
                </a:solidFill>
                <a:latin typeface="Consolas" panose="020B0609020204030204" pitchFamily="49" charset="0"/>
              </a:rPr>
              <a:t>response</a:t>
            </a:r>
            <a:r>
              <a:rPr lang="zh-CN" altLang="zh-CN" sz="1400" dirty="0">
                <a:solidFill>
                  <a:srgbClr val="080808"/>
                </a:solidFill>
                <a:latin typeface="Consolas" panose="020B0609020204030204" pitchFamily="49" charset="0"/>
              </a:rPr>
              <a:t>.getHits();</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for </a:t>
            </a:r>
            <a:r>
              <a:rPr lang="zh-CN" altLang="zh-CN" sz="1400" dirty="0">
                <a:solidFill>
                  <a:srgbClr val="080808"/>
                </a:solidFill>
                <a:latin typeface="Consolas" panose="020B0609020204030204" pitchFamily="49" charset="0"/>
              </a:rPr>
              <a:t>(</a:t>
            </a:r>
            <a:r>
              <a:rPr lang="zh-CN" altLang="zh-CN" sz="1400" dirty="0">
                <a:solidFill>
                  <a:srgbClr val="000000"/>
                </a:solidFill>
                <a:latin typeface="Consolas" panose="020B0609020204030204" pitchFamily="49" charset="0"/>
              </a:rPr>
              <a:t>SearchHit hit </a:t>
            </a:r>
            <a:r>
              <a:rPr lang="zh-CN" altLang="zh-CN" sz="1400" dirty="0">
                <a:solidFill>
                  <a:srgbClr val="080808"/>
                </a:solidFill>
                <a:latin typeface="Consolas" panose="020B0609020204030204" pitchFamily="49" charset="0"/>
              </a:rPr>
              <a:t>: </a:t>
            </a:r>
            <a:r>
              <a:rPr lang="zh-CN" altLang="zh-CN" sz="1400" dirty="0">
                <a:solidFill>
                  <a:srgbClr val="000000"/>
                </a:solidFill>
                <a:latin typeface="Consolas" panose="020B0609020204030204" pitchFamily="49" charset="0"/>
              </a:rPr>
              <a:t>hits</a:t>
            </a:r>
            <a:r>
              <a:rPr lang="zh-CN" altLang="zh-CN" sz="1400" dirty="0">
                <a:solidFill>
                  <a:srgbClr val="080808"/>
                </a:solidFill>
                <a:latin typeface="Consolas" panose="020B0609020204030204" pitchFamily="49" charset="0"/>
              </a:rPr>
              <a:t>) {</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0000"/>
                </a:solidFill>
                <a:latin typeface="Consolas" panose="020B0609020204030204" pitchFamily="49" charset="0"/>
              </a:rPr>
              <a:t>String source </a:t>
            </a:r>
            <a:r>
              <a:rPr lang="zh-CN" altLang="zh-CN" sz="1400" dirty="0">
                <a:solidFill>
                  <a:srgbClr val="080808"/>
                </a:solidFill>
                <a:latin typeface="Consolas" panose="020B0609020204030204" pitchFamily="49" charset="0"/>
              </a:rPr>
              <a:t>= </a:t>
            </a:r>
            <a:r>
              <a:rPr lang="zh-CN" altLang="zh-CN" sz="1400" dirty="0">
                <a:solidFill>
                  <a:srgbClr val="000000"/>
                </a:solidFill>
                <a:latin typeface="Consolas" panose="020B0609020204030204" pitchFamily="49" charset="0"/>
              </a:rPr>
              <a:t>hit</a:t>
            </a:r>
            <a:r>
              <a:rPr lang="zh-CN" altLang="zh-CN" sz="1400" dirty="0">
                <a:solidFill>
                  <a:srgbClr val="080808"/>
                </a:solidFill>
                <a:latin typeface="Consolas" panose="020B0609020204030204" pitchFamily="49" charset="0"/>
              </a:rPr>
              <a:t>.getSourceAsString();</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0000"/>
                </a:solidFill>
                <a:latin typeface="Consolas" panose="020B0609020204030204" pitchFamily="49" charset="0"/>
              </a:rPr>
              <a:t>Book book </a:t>
            </a:r>
            <a:r>
              <a:rPr lang="zh-CN" altLang="zh-CN" sz="1400" dirty="0">
                <a:solidFill>
                  <a:srgbClr val="080808"/>
                </a:solidFill>
                <a:latin typeface="Consolas" panose="020B0609020204030204" pitchFamily="49" charset="0"/>
              </a:rPr>
              <a:t>= </a:t>
            </a:r>
            <a:r>
              <a:rPr lang="zh-CN" altLang="zh-CN" sz="1400" dirty="0">
                <a:solidFill>
                  <a:srgbClr val="000000"/>
                </a:solidFill>
                <a:latin typeface="Consolas" panose="020B0609020204030204" pitchFamily="49" charset="0"/>
              </a:rPr>
              <a:t>JSON</a:t>
            </a:r>
            <a:r>
              <a:rPr lang="zh-CN" altLang="zh-CN" sz="1400" dirty="0">
                <a:solidFill>
                  <a:srgbClr val="080808"/>
                </a:solidFill>
                <a:latin typeface="Consolas" panose="020B0609020204030204" pitchFamily="49" charset="0"/>
              </a:rPr>
              <a:t>.</a:t>
            </a:r>
            <a:r>
              <a:rPr lang="zh-CN" altLang="zh-CN" sz="1400" i="1" dirty="0">
                <a:solidFill>
                  <a:srgbClr val="080808"/>
                </a:solidFill>
                <a:latin typeface="Consolas" panose="020B0609020204030204" pitchFamily="49" charset="0"/>
              </a:rPr>
              <a:t>parseObject</a:t>
            </a:r>
            <a:r>
              <a:rPr lang="zh-CN" altLang="zh-CN" sz="1400" dirty="0">
                <a:solidFill>
                  <a:srgbClr val="080808"/>
                </a:solidFill>
                <a:latin typeface="Consolas" panose="020B0609020204030204" pitchFamily="49" charset="0"/>
              </a:rPr>
              <a:t>(</a:t>
            </a:r>
            <a:r>
              <a:rPr lang="zh-CN" altLang="zh-CN" sz="1400" dirty="0">
                <a:solidFill>
                  <a:srgbClr val="000000"/>
                </a:solidFill>
                <a:latin typeface="Consolas" panose="020B0609020204030204" pitchFamily="49" charset="0"/>
              </a:rPr>
              <a:t>source</a:t>
            </a:r>
            <a:r>
              <a:rPr lang="zh-CN" altLang="zh-CN" sz="1400" dirty="0">
                <a:solidFill>
                  <a:srgbClr val="080808"/>
                </a:solidFill>
                <a:latin typeface="Consolas" panose="020B0609020204030204" pitchFamily="49" charset="0"/>
              </a:rPr>
              <a:t>, </a:t>
            </a:r>
            <a:r>
              <a:rPr lang="zh-CN" altLang="zh-CN" sz="1400" dirty="0">
                <a:solidFill>
                  <a:srgbClr val="000000"/>
                </a:solidFill>
                <a:latin typeface="Consolas" panose="020B0609020204030204" pitchFamily="49" charset="0"/>
              </a:rPr>
              <a:t>Book</a:t>
            </a:r>
            <a:r>
              <a:rPr lang="zh-CN" altLang="zh-CN" sz="1400" dirty="0">
                <a:solidFill>
                  <a:srgbClr val="080808"/>
                </a:solidFill>
                <a:latin typeface="Consolas" panose="020B0609020204030204" pitchFamily="49" charset="0"/>
              </a:rPr>
              <a:t>.</a:t>
            </a:r>
            <a:r>
              <a:rPr lang="zh-CN" altLang="zh-CN" sz="1400" dirty="0">
                <a:solidFill>
                  <a:srgbClr val="0033B3"/>
                </a:solidFill>
                <a:latin typeface="Consolas" panose="020B0609020204030204" pitchFamily="49" charset="0"/>
              </a:rPr>
              <a:t>class</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0000"/>
                </a:solidFill>
                <a:latin typeface="Consolas" panose="020B0609020204030204" pitchFamily="49" charset="0"/>
              </a:rPr>
              <a:t>System</a:t>
            </a:r>
            <a:r>
              <a:rPr lang="zh-CN" altLang="zh-CN" sz="1400" dirty="0">
                <a:solidFill>
                  <a:srgbClr val="080808"/>
                </a:solidFill>
                <a:latin typeface="Consolas" panose="020B0609020204030204" pitchFamily="49" charset="0"/>
              </a:rPr>
              <a:t>.</a:t>
            </a:r>
            <a:r>
              <a:rPr lang="zh-CN" altLang="zh-CN" sz="1400" i="1" dirty="0">
                <a:solidFill>
                  <a:srgbClr val="871094"/>
                </a:solidFill>
                <a:latin typeface="Consolas" panose="020B0609020204030204" pitchFamily="49" charset="0"/>
              </a:rPr>
              <a:t>out</a:t>
            </a:r>
            <a:r>
              <a:rPr lang="zh-CN" altLang="zh-CN" sz="1400" dirty="0">
                <a:solidFill>
                  <a:srgbClr val="080808"/>
                </a:solidFill>
                <a:latin typeface="Consolas" panose="020B0609020204030204" pitchFamily="49" charset="0"/>
              </a:rPr>
              <a:t>.println(</a:t>
            </a:r>
            <a:r>
              <a:rPr lang="zh-CN" altLang="zh-CN" sz="1400" dirty="0">
                <a:solidFill>
                  <a:srgbClr val="000000"/>
                </a:solidFill>
                <a:latin typeface="Consolas" panose="020B0609020204030204" pitchFamily="49" charset="0"/>
              </a:rPr>
              <a:t>book</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a:t>
            </a:r>
            <a:endParaRPr lang="zh-CN" altLang="zh-CN" sz="1600" dirty="0">
              <a:latin typeface="Arial" panose="020B0604020202020204" pitchFamily="34" charset="0"/>
            </a:endParaRPr>
          </a:p>
        </p:txBody>
      </p:sp>
    </p:spTree>
    <p:extLst>
      <p:ext uri="{BB962C8B-B14F-4D97-AF65-F5344CB8AC3E}">
        <p14:creationId xmlns:p14="http://schemas.microsoft.com/office/powerpoint/2010/main" val="2307989980"/>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4A7A685B-F94D-194F-BA07-9413F6ABF747}"/>
              </a:ext>
            </a:extLst>
          </p:cNvPr>
          <p:cNvSpPr>
            <a:spLocks noGrp="1"/>
          </p:cNvSpPr>
          <p:nvPr>
            <p:ph type="body" sz="quarter" idx="10"/>
          </p:nvPr>
        </p:nvSpPr>
        <p:spPr>
          <a:xfrm>
            <a:off x="5126583" y="1463040"/>
            <a:ext cx="6573803" cy="4511040"/>
          </a:xfrm>
        </p:spPr>
        <p:txBody>
          <a:bodyPr/>
          <a:lstStyle/>
          <a:p>
            <a:r>
              <a:rPr lang="zh-CN" altLang="en-US" sz="1600" b="0" dirty="0" smtClean="0">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rPr>
              <a:t>根据</a:t>
            </a:r>
            <a:r>
              <a:rPr lang="en-US" altLang="zh-CN" sz="1600" b="0" dirty="0" smtClean="0">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rPr>
              <a:t>id</a:t>
            </a:r>
            <a:r>
              <a:rPr lang="zh-CN" altLang="en-US" sz="1600" b="0" dirty="0" smtClean="0">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rPr>
              <a:t>查询文档</a:t>
            </a:r>
            <a:endParaRPr lang="en-US" altLang="zh-CN" sz="1600" b="0" dirty="0" smtClean="0">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endParaRPr>
          </a:p>
          <a:p>
            <a:r>
              <a:rPr lang="zh-CN" altLang="en-US" sz="1600" dirty="0" smtClean="0">
                <a:latin typeface="Consolas" panose="020B0609020204030204" pitchFamily="49" charset="0"/>
                <a:sym typeface="Consolas" panose="020B0609020204030204" pitchFamily="49" charset="0"/>
              </a:rPr>
              <a:t>根据条件查询文档</a:t>
            </a:r>
            <a:endParaRPr lang="en-US" altLang="zh-CN" sz="1600" b="0" dirty="0">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endParaRPr>
          </a:p>
        </p:txBody>
      </p:sp>
    </p:spTree>
    <p:extLst>
      <p:ext uri="{BB962C8B-B14F-4D97-AF65-F5344CB8AC3E}">
        <p14:creationId xmlns:p14="http://schemas.microsoft.com/office/powerpoint/2010/main" val="2330333542"/>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4A7A685B-F94D-194F-BA07-9413F6ABF747}"/>
              </a:ext>
            </a:extLst>
          </p:cNvPr>
          <p:cNvSpPr>
            <a:spLocks noGrp="1"/>
          </p:cNvSpPr>
          <p:nvPr>
            <p:ph type="body" sz="quarter" idx="10"/>
          </p:nvPr>
        </p:nvSpPr>
        <p:spPr/>
        <p:txBody>
          <a:bodyPr/>
          <a:lstStyle/>
          <a:p>
            <a:r>
              <a:rPr lang="en-US" altLang="zh-CN" sz="1600" dirty="0" err="1" smtClean="0">
                <a:latin typeface="Consolas" panose="020B0609020204030204" pitchFamily="49" charset="0"/>
                <a:sym typeface="Consolas" panose="020B0609020204030204" pitchFamily="49" charset="0"/>
              </a:rPr>
              <a:t>Redis</a:t>
            </a:r>
            <a:endParaRPr lang="en-US" altLang="zh-CN" sz="1600" dirty="0" smtClean="0">
              <a:latin typeface="Consolas" panose="020B0609020204030204" pitchFamily="49" charset="0"/>
              <a:sym typeface="Consolas" panose="020B0609020204030204" pitchFamily="49" charset="0"/>
            </a:endParaRPr>
          </a:p>
          <a:p>
            <a:r>
              <a:rPr lang="en-US" altLang="zh-CN" sz="1600" dirty="0" err="1" smtClean="0">
                <a:latin typeface="Consolas" panose="020B0609020204030204" pitchFamily="49" charset="0"/>
                <a:sym typeface="Consolas" panose="020B0609020204030204" pitchFamily="49" charset="0"/>
              </a:rPr>
              <a:t>Mongodb</a:t>
            </a:r>
            <a:endParaRPr lang="en-US" altLang="zh-CN" sz="1600" dirty="0" smtClean="0">
              <a:latin typeface="Consolas" panose="020B0609020204030204" pitchFamily="49" charset="0"/>
              <a:sym typeface="Consolas" panose="020B0609020204030204" pitchFamily="49" charset="0"/>
            </a:endParaRPr>
          </a:p>
          <a:p>
            <a:r>
              <a:rPr lang="en-US" altLang="zh-CN" sz="1600" dirty="0" err="1" smtClean="0">
                <a:latin typeface="Consolas" panose="020B0609020204030204" pitchFamily="49" charset="0"/>
                <a:sym typeface="Consolas" panose="020B0609020204030204" pitchFamily="49" charset="0"/>
              </a:rPr>
              <a:t>ElasticSearch</a:t>
            </a:r>
            <a:endParaRPr lang="en-US" altLang="zh-CN" sz="1600" dirty="0" smtClean="0">
              <a:latin typeface="Consolas" panose="020B0609020204030204" pitchFamily="49" charset="0"/>
              <a:sym typeface="Consolas" panose="020B0609020204030204" pitchFamily="49" charset="0"/>
            </a:endParaRPr>
          </a:p>
        </p:txBody>
      </p:sp>
    </p:spTree>
    <p:extLst>
      <p:ext uri="{BB962C8B-B14F-4D97-AF65-F5344CB8AC3E}">
        <p14:creationId xmlns:p14="http://schemas.microsoft.com/office/powerpoint/2010/main" val="166572819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4A7A685B-F94D-194F-BA07-9413F6ABF747}"/>
              </a:ext>
            </a:extLst>
          </p:cNvPr>
          <p:cNvSpPr>
            <a:spLocks noGrp="1"/>
          </p:cNvSpPr>
          <p:nvPr>
            <p:ph type="body" sz="quarter" idx="10"/>
          </p:nvPr>
        </p:nvSpPr>
        <p:spPr>
          <a:xfrm>
            <a:off x="5126583" y="1463040"/>
            <a:ext cx="6573803" cy="4511040"/>
          </a:xfrm>
        </p:spPr>
        <p:txBody>
          <a:bodyPr/>
          <a:lstStyle/>
          <a:p>
            <a:r>
              <a:rPr lang="zh-CN" altLang="en-US" sz="1600" dirty="0" smtClean="0">
                <a:solidFill>
                  <a:srgbClr val="080808"/>
                </a:solidFill>
                <a:latin typeface="Consolas" panose="020B0609020204030204" pitchFamily="49" charset="0"/>
                <a:sym typeface="Consolas" panose="020B0609020204030204" pitchFamily="49" charset="0"/>
              </a:rPr>
              <a:t>自定义重启排除项</a:t>
            </a:r>
            <a:endParaRPr lang="en-US" altLang="zh-CN" sz="1600" dirty="0" smtClean="0">
              <a:latin typeface="Consolas" panose="020B0609020204030204" pitchFamily="49" charset="0"/>
              <a:sym typeface="Consolas" panose="020B0609020204030204" pitchFamily="49" charset="0"/>
            </a:endParaRPr>
          </a:p>
        </p:txBody>
      </p:sp>
    </p:spTree>
    <p:extLst>
      <p:ext uri="{BB962C8B-B14F-4D97-AF65-F5344CB8AC3E}">
        <p14:creationId xmlns:p14="http://schemas.microsoft.com/office/powerpoint/2010/main" val="2852425561"/>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normAutofit fontScale="90000"/>
          </a:bodyPr>
          <a:lstStyle/>
          <a:p>
            <a:r>
              <a:rPr lang="zh-CN" altLang="en-US" dirty="0" smtClean="0">
                <a:latin typeface="Consolas" panose="020B0609020204030204" pitchFamily="49" charset="0"/>
                <a:sym typeface="Consolas" panose="020B0609020204030204" pitchFamily="49" charset="0"/>
              </a:rPr>
              <a:t>整合第三方技术</a:t>
            </a:r>
            <a:endParaRPr lang="zh-CN" altLang="en-US" dirty="0"/>
          </a:p>
        </p:txBody>
      </p:sp>
      <p:sp>
        <p:nvSpPr>
          <p:cNvPr id="16" name="文本占位符 15">
            <a:extLst>
              <a:ext uri="{FF2B5EF4-FFF2-40B4-BE49-F238E27FC236}">
                <a16:creationId xmlns:a16="http://schemas.microsoft.com/office/drawing/2014/main" id="{4EF1BC7A-F89C-42F7-939B-710606C6C23A}"/>
              </a:ext>
            </a:extLst>
          </p:cNvPr>
          <p:cNvSpPr>
            <a:spLocks noGrp="1"/>
          </p:cNvSpPr>
          <p:nvPr>
            <p:ph type="body" idx="10"/>
          </p:nvPr>
        </p:nvSpPr>
        <p:spPr/>
        <p:txBody>
          <a:bodyPr/>
          <a:lstStyle/>
          <a:p>
            <a:r>
              <a:rPr lang="zh-CN" altLang="en-US" sz="1800" dirty="0" smtClean="0">
                <a:latin typeface="Consolas" panose="020B0609020204030204" pitchFamily="49" charset="0"/>
                <a:sym typeface="Consolas" panose="020B0609020204030204" pitchFamily="49" charset="0"/>
              </a:rPr>
              <a:t>缓存</a:t>
            </a:r>
            <a:endParaRPr lang="en-US" altLang="zh-CN" sz="1800" dirty="0" smtClean="0">
              <a:latin typeface="Consolas" panose="020B0609020204030204" pitchFamily="49" charset="0"/>
              <a:sym typeface="Consolas" panose="020B0609020204030204" pitchFamily="49" charset="0"/>
            </a:endParaRPr>
          </a:p>
          <a:p>
            <a:r>
              <a:rPr lang="zh-CN" altLang="en-US" sz="1800" dirty="0">
                <a:latin typeface="Consolas" panose="020B0609020204030204" pitchFamily="49" charset="0"/>
                <a:sym typeface="Consolas" panose="020B0609020204030204" pitchFamily="49" charset="0"/>
              </a:rPr>
              <a:t>任务</a:t>
            </a:r>
            <a:endParaRPr lang="en-US" altLang="zh-CN" sz="1800" dirty="0">
              <a:latin typeface="Consolas" panose="020B0609020204030204" pitchFamily="49" charset="0"/>
              <a:sym typeface="Consolas" panose="020B0609020204030204" pitchFamily="49" charset="0"/>
            </a:endParaRPr>
          </a:p>
          <a:p>
            <a:r>
              <a:rPr lang="zh-CN" altLang="en-US" sz="1800" dirty="0" smtClean="0">
                <a:latin typeface="Consolas" panose="020B0609020204030204" pitchFamily="49" charset="0"/>
                <a:sym typeface="Consolas" panose="020B0609020204030204" pitchFamily="49" charset="0"/>
              </a:rPr>
              <a:t>邮件</a:t>
            </a:r>
            <a:endParaRPr lang="en-US" altLang="zh-CN" sz="1800" dirty="0">
              <a:latin typeface="Consolas" panose="020B0609020204030204" pitchFamily="49" charset="0"/>
              <a:sym typeface="Consolas" panose="020B0609020204030204" pitchFamily="49" charset="0"/>
            </a:endParaRPr>
          </a:p>
          <a:p>
            <a:r>
              <a:rPr lang="zh-CN" altLang="en-US" sz="1800" dirty="0" smtClean="0">
                <a:latin typeface="Consolas" panose="020B0609020204030204" pitchFamily="49" charset="0"/>
                <a:sym typeface="Consolas" panose="020B0609020204030204" pitchFamily="49" charset="0"/>
              </a:rPr>
              <a:t>消息</a:t>
            </a:r>
            <a:endParaRPr lang="en-US" altLang="zh-CN" sz="1800" dirty="0" smtClean="0">
              <a:latin typeface="Consolas" panose="020B0609020204030204" pitchFamily="49" charset="0"/>
              <a:sym typeface="Consolas" panose="020B0609020204030204" pitchFamily="49" charset="0"/>
            </a:endParaRPr>
          </a:p>
        </p:txBody>
      </p:sp>
      <p:sp>
        <p:nvSpPr>
          <p:cNvPr id="3" name="文本占位符 2"/>
          <p:cNvSpPr>
            <a:spLocks noGrp="1"/>
          </p:cNvSpPr>
          <p:nvPr>
            <p:ph type="body" sz="quarter" idx="11"/>
          </p:nvPr>
        </p:nvSpPr>
        <p:spPr/>
        <p:txBody>
          <a:bodyPr/>
          <a:lstStyle/>
          <a:p>
            <a:r>
              <a:rPr lang="en-US" altLang="zh-CN" dirty="0" smtClean="0"/>
              <a:t>05</a:t>
            </a:r>
            <a:endParaRPr lang="zh-CN" altLang="en-US" dirty="0"/>
          </a:p>
        </p:txBody>
      </p:sp>
    </p:spTree>
    <p:extLst>
      <p:ext uri="{BB962C8B-B14F-4D97-AF65-F5344CB8AC3E}">
        <p14:creationId xmlns:p14="http://schemas.microsoft.com/office/powerpoint/2010/main" val="3694849684"/>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zh-CN" altLang="en-US" dirty="0" smtClean="0"/>
              <a:t>缓存</a:t>
            </a:r>
            <a:endParaRPr lang="zh-CN" altLang="en-US" dirty="0"/>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smtClean="0"/>
              <a:t>缓存是一种介于数据永久存储介质与数据应用之间的数据临时存储介质</a:t>
            </a:r>
            <a:endParaRPr lang="en-US" altLang="zh-CN" dirty="0" smtClean="0"/>
          </a:p>
        </p:txBody>
      </p:sp>
      <p:sp>
        <p:nvSpPr>
          <p:cNvPr id="11" name="圆柱形 10"/>
          <p:cNvSpPr/>
          <p:nvPr/>
        </p:nvSpPr>
        <p:spPr>
          <a:xfrm>
            <a:off x="8991168" y="3777086"/>
            <a:ext cx="1329179" cy="2007909"/>
          </a:xfrm>
          <a:prstGeom prst="can">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smtClean="0">
                <a:solidFill>
                  <a:schemeClr val="bg1"/>
                </a:solidFill>
              </a:rPr>
              <a:t>DB</a:t>
            </a:r>
            <a:endParaRPr lang="zh-CN" altLang="en-US" sz="3200" dirty="0">
              <a:solidFill>
                <a:schemeClr val="bg1"/>
              </a:solidFill>
            </a:endParaRPr>
          </a:p>
        </p:txBody>
      </p:sp>
      <p:sp>
        <p:nvSpPr>
          <p:cNvPr id="17" name="圆角矩形 16"/>
          <p:cNvSpPr/>
          <p:nvPr/>
        </p:nvSpPr>
        <p:spPr>
          <a:xfrm>
            <a:off x="1885361" y="4260915"/>
            <a:ext cx="1197204" cy="1197204"/>
          </a:xfrm>
          <a:prstGeom prst="roundRect">
            <a:avLst/>
          </a:prstGeom>
          <a:solidFill>
            <a:schemeClr val="tx2">
              <a:lumMod val="60000"/>
              <a:lumOff val="4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smtClean="0">
                <a:latin typeface="Consolas" panose="020B0609020204030204" pitchFamily="49" charset="0"/>
              </a:rPr>
              <a:t>APP</a:t>
            </a:r>
            <a:endParaRPr lang="zh-CN" altLang="en-US" sz="3200" dirty="0">
              <a:latin typeface="Consolas" panose="020B0609020204030204" pitchFamily="49" charset="0"/>
            </a:endParaRPr>
          </a:p>
        </p:txBody>
      </p:sp>
      <p:grpSp>
        <p:nvGrpSpPr>
          <p:cNvPr id="31" name="组合 30"/>
          <p:cNvGrpSpPr/>
          <p:nvPr/>
        </p:nvGrpSpPr>
        <p:grpSpPr>
          <a:xfrm>
            <a:off x="5416434" y="4260915"/>
            <a:ext cx="1197204" cy="1197204"/>
            <a:chOff x="5028611" y="4260915"/>
            <a:chExt cx="1197204" cy="1197204"/>
          </a:xfrm>
        </p:grpSpPr>
        <p:sp>
          <p:nvSpPr>
            <p:cNvPr id="20" name="矩形 19"/>
            <p:cNvSpPr/>
            <p:nvPr/>
          </p:nvSpPr>
          <p:spPr>
            <a:xfrm>
              <a:off x="5028611" y="4260915"/>
              <a:ext cx="1197204" cy="1197204"/>
            </a:xfrm>
            <a:prstGeom prst="rect">
              <a:avLst/>
            </a:prstGeom>
            <a:solidFill>
              <a:srgbClr val="DEA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a:off x="5455452" y="4612861"/>
              <a:ext cx="351312" cy="35131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5932776" y="4484479"/>
              <a:ext cx="201673" cy="20167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a:off x="5132676" y="4687680"/>
              <a:ext cx="201673" cy="20167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nvSpPr>
          <p:spPr>
            <a:xfrm>
              <a:off x="5336470" y="4380412"/>
              <a:ext cx="169521" cy="16952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a:off x="5364544" y="4408486"/>
              <a:ext cx="113372" cy="113372"/>
            </a:xfrm>
            <a:prstGeom prst="ellipse">
              <a:avLst/>
            </a:prstGeom>
            <a:solidFill>
              <a:srgbClr val="DEA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p:cNvSpPr/>
            <p:nvPr/>
          </p:nvSpPr>
          <p:spPr>
            <a:xfrm>
              <a:off x="5547861" y="5126385"/>
              <a:ext cx="169521" cy="16952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p:cNvSpPr/>
            <p:nvPr/>
          </p:nvSpPr>
          <p:spPr>
            <a:xfrm>
              <a:off x="5575935" y="5154459"/>
              <a:ext cx="113372" cy="113372"/>
            </a:xfrm>
            <a:prstGeom prst="ellipse">
              <a:avLst/>
            </a:prstGeom>
            <a:solidFill>
              <a:srgbClr val="DEA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5620070" y="4942810"/>
              <a:ext cx="25200" cy="1951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p:cNvSpPr/>
            <p:nvPr/>
          </p:nvSpPr>
          <p:spPr>
            <a:xfrm rot="5400000">
              <a:off x="5382300" y="4696078"/>
              <a:ext cx="25200" cy="1951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p:cNvSpPr/>
            <p:nvPr/>
          </p:nvSpPr>
          <p:spPr>
            <a:xfrm rot="3729610">
              <a:off x="5836913" y="4475236"/>
              <a:ext cx="25200" cy="4218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p:cNvSpPr/>
            <p:nvPr/>
          </p:nvSpPr>
          <p:spPr>
            <a:xfrm rot="9000000">
              <a:off x="5551435" y="4490960"/>
              <a:ext cx="25200" cy="4218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36" name="直接箭头连接符 35"/>
          <p:cNvCxnSpPr/>
          <p:nvPr/>
        </p:nvCxnSpPr>
        <p:spPr>
          <a:xfrm>
            <a:off x="3322514" y="4675411"/>
            <a:ext cx="5438775" cy="0"/>
          </a:xfrm>
          <a:prstGeom prst="straightConnector1">
            <a:avLst/>
          </a:prstGeom>
          <a:ln w="50800">
            <a:solidFill>
              <a:srgbClr val="AD2A26"/>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p:cNvCxnSpPr/>
          <p:nvPr/>
        </p:nvCxnSpPr>
        <p:spPr>
          <a:xfrm flipH="1">
            <a:off x="3276599" y="5066218"/>
            <a:ext cx="5438775" cy="0"/>
          </a:xfrm>
          <a:prstGeom prst="straightConnector1">
            <a:avLst/>
          </a:prstGeom>
          <a:ln w="50800">
            <a:solidFill>
              <a:srgbClr val="AD2A26"/>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7" name="弧形 36"/>
          <p:cNvSpPr/>
          <p:nvPr/>
        </p:nvSpPr>
        <p:spPr>
          <a:xfrm>
            <a:off x="9306833" y="4521858"/>
            <a:ext cx="720000" cy="720000"/>
          </a:xfrm>
          <a:prstGeom prst="arc">
            <a:avLst>
              <a:gd name="adj1" fmla="val 16848074"/>
              <a:gd name="adj2" fmla="val 15567649"/>
            </a:avLst>
          </a:prstGeom>
          <a:ln w="50800">
            <a:solidFill>
              <a:srgbClr val="AD2A26"/>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42" name="直接箭头连接符 41"/>
          <p:cNvCxnSpPr/>
          <p:nvPr/>
        </p:nvCxnSpPr>
        <p:spPr>
          <a:xfrm>
            <a:off x="6708456" y="4675411"/>
            <a:ext cx="2052833" cy="0"/>
          </a:xfrm>
          <a:prstGeom prst="straightConnector1">
            <a:avLst/>
          </a:prstGeom>
          <a:ln w="50800">
            <a:solidFill>
              <a:srgbClr val="AD2A26"/>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接箭头连接符 44"/>
          <p:cNvCxnSpPr/>
          <p:nvPr/>
        </p:nvCxnSpPr>
        <p:spPr>
          <a:xfrm>
            <a:off x="3296926" y="4675411"/>
            <a:ext cx="2052833" cy="0"/>
          </a:xfrm>
          <a:prstGeom prst="straightConnector1">
            <a:avLst/>
          </a:prstGeom>
          <a:ln w="50800">
            <a:solidFill>
              <a:srgbClr val="AD2A26"/>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接箭头连接符 45"/>
          <p:cNvCxnSpPr/>
          <p:nvPr/>
        </p:nvCxnSpPr>
        <p:spPr>
          <a:xfrm flipH="1">
            <a:off x="6709289" y="5066218"/>
            <a:ext cx="2052000" cy="0"/>
          </a:xfrm>
          <a:prstGeom prst="straightConnector1">
            <a:avLst/>
          </a:prstGeom>
          <a:ln w="50800">
            <a:solidFill>
              <a:srgbClr val="AD2A26"/>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8" name="直接箭头连接符 47"/>
          <p:cNvCxnSpPr/>
          <p:nvPr/>
        </p:nvCxnSpPr>
        <p:spPr>
          <a:xfrm flipH="1">
            <a:off x="3276599" y="5066218"/>
            <a:ext cx="2052000" cy="0"/>
          </a:xfrm>
          <a:prstGeom prst="straightConnector1">
            <a:avLst/>
          </a:prstGeom>
          <a:ln w="50800">
            <a:solidFill>
              <a:srgbClr val="AD2A26"/>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51" name="矩形 50"/>
          <p:cNvSpPr/>
          <p:nvPr/>
        </p:nvSpPr>
        <p:spPr>
          <a:xfrm>
            <a:off x="5480046" y="5539268"/>
            <a:ext cx="1144672" cy="584775"/>
          </a:xfrm>
          <a:prstGeom prst="rect">
            <a:avLst/>
          </a:prstGeom>
        </p:spPr>
        <p:txBody>
          <a:bodyPr wrap="none">
            <a:spAutoFit/>
          </a:bodyPr>
          <a:lstStyle/>
          <a:p>
            <a:r>
              <a:rPr lang="en-US" altLang="zh-CN" sz="3200" dirty="0" smtClean="0"/>
              <a:t>cache</a:t>
            </a:r>
            <a:endParaRPr lang="zh-CN" altLang="en-US" sz="3200" dirty="0"/>
          </a:p>
        </p:txBody>
      </p:sp>
    </p:spTree>
    <p:extLst>
      <p:ext uri="{BB962C8B-B14F-4D97-AF65-F5344CB8AC3E}">
        <p14:creationId xmlns:p14="http://schemas.microsoft.com/office/powerpoint/2010/main" val="2140737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6"/>
                                        </p:tgtEl>
                                        <p:attrNameLst>
                                          <p:attrName>style.visibility</p:attrName>
                                        </p:attrNameLst>
                                      </p:cBhvr>
                                      <p:to>
                                        <p:strVal val="visible"/>
                                      </p:to>
                                    </p:set>
                                    <p:animEffect transition="in" filter="wipe(left)">
                                      <p:cBhvr>
                                        <p:cTn id="12" dur="500"/>
                                        <p:tgtEl>
                                          <p:spTgt spid="36"/>
                                        </p:tgtEl>
                                      </p:cBhvr>
                                    </p:animEffect>
                                  </p:childTnLst>
                                </p:cTn>
                              </p:par>
                              <p:par>
                                <p:cTn id="13" presetID="22" presetClass="exit" presetSubtype="8" fill="hold" nodeType="withEffect">
                                  <p:stCondLst>
                                    <p:cond delay="250"/>
                                  </p:stCondLst>
                                  <p:childTnLst>
                                    <p:animEffect transition="out" filter="wipe(left)">
                                      <p:cBhvr>
                                        <p:cTn id="14" dur="500"/>
                                        <p:tgtEl>
                                          <p:spTgt spid="36"/>
                                        </p:tgtEl>
                                      </p:cBhvr>
                                    </p:animEffect>
                                    <p:set>
                                      <p:cBhvr>
                                        <p:cTn id="15" dur="1" fill="hold">
                                          <p:stCondLst>
                                            <p:cond delay="499"/>
                                          </p:stCondLst>
                                        </p:cTn>
                                        <p:tgtEl>
                                          <p:spTgt spid="36"/>
                                        </p:tgtEl>
                                        <p:attrNameLst>
                                          <p:attrName>style.visibility</p:attrName>
                                        </p:attrNameLst>
                                      </p:cBhvr>
                                      <p:to>
                                        <p:strVal val="hidden"/>
                                      </p:to>
                                    </p:set>
                                  </p:childTnLst>
                                </p:cTn>
                              </p:par>
                              <p:par>
                                <p:cTn id="16" presetID="10" presetClass="entr" presetSubtype="0" fill="hold" grpId="0" nodeType="withEffect">
                                  <p:stCondLst>
                                    <p:cond delay="50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par>
                          <p:cTn id="19" fill="hold">
                            <p:stCondLst>
                              <p:cond delay="1000"/>
                            </p:stCondLst>
                            <p:childTnLst>
                              <p:par>
                                <p:cTn id="20" presetID="21" presetClass="entr" presetSubtype="1" fill="hold" grpId="0" nodeType="after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wheel(1)">
                                      <p:cBhvr>
                                        <p:cTn id="22" dur="500"/>
                                        <p:tgtEl>
                                          <p:spTgt spid="37"/>
                                        </p:tgtEl>
                                      </p:cBhvr>
                                    </p:animEffect>
                                  </p:childTnLst>
                                </p:cTn>
                              </p:par>
                              <p:par>
                                <p:cTn id="23" presetID="21" presetClass="exit" presetSubtype="1" fill="hold" grpId="1" nodeType="withEffect">
                                  <p:stCondLst>
                                    <p:cond delay="250"/>
                                  </p:stCondLst>
                                  <p:childTnLst>
                                    <p:animEffect transition="out" filter="wheel(1)">
                                      <p:cBhvr>
                                        <p:cTn id="24" dur="500"/>
                                        <p:tgtEl>
                                          <p:spTgt spid="37"/>
                                        </p:tgtEl>
                                      </p:cBhvr>
                                    </p:animEffect>
                                    <p:set>
                                      <p:cBhvr>
                                        <p:cTn id="25" dur="1" fill="hold">
                                          <p:stCondLst>
                                            <p:cond delay="499"/>
                                          </p:stCondLst>
                                        </p:cTn>
                                        <p:tgtEl>
                                          <p:spTgt spid="37"/>
                                        </p:tgtEl>
                                        <p:attrNameLst>
                                          <p:attrName>style.visibility</p:attrName>
                                        </p:attrNameLst>
                                      </p:cBhvr>
                                      <p:to>
                                        <p:strVal val="hidden"/>
                                      </p:to>
                                    </p:set>
                                  </p:childTnLst>
                                </p:cTn>
                              </p:par>
                            </p:childTnLst>
                          </p:cTn>
                        </p:par>
                        <p:par>
                          <p:cTn id="26" fill="hold">
                            <p:stCondLst>
                              <p:cond delay="1750"/>
                            </p:stCondLst>
                            <p:childTnLst>
                              <p:par>
                                <p:cTn id="27" presetID="22" presetClass="entr" presetSubtype="2" fill="hold" nodeType="afterEffect">
                                  <p:stCondLst>
                                    <p:cond delay="0"/>
                                  </p:stCondLst>
                                  <p:childTnLst>
                                    <p:set>
                                      <p:cBhvr>
                                        <p:cTn id="28" dur="1" fill="hold">
                                          <p:stCondLst>
                                            <p:cond delay="0"/>
                                          </p:stCondLst>
                                        </p:cTn>
                                        <p:tgtEl>
                                          <p:spTgt spid="39"/>
                                        </p:tgtEl>
                                        <p:attrNameLst>
                                          <p:attrName>style.visibility</p:attrName>
                                        </p:attrNameLst>
                                      </p:cBhvr>
                                      <p:to>
                                        <p:strVal val="visible"/>
                                      </p:to>
                                    </p:set>
                                    <p:animEffect transition="in" filter="wipe(right)">
                                      <p:cBhvr>
                                        <p:cTn id="29" dur="500"/>
                                        <p:tgtEl>
                                          <p:spTgt spid="39"/>
                                        </p:tgtEl>
                                      </p:cBhvr>
                                    </p:animEffect>
                                  </p:childTnLst>
                                </p:cTn>
                              </p:par>
                              <p:par>
                                <p:cTn id="30" presetID="22" presetClass="exit" presetSubtype="2" fill="hold" nodeType="withEffect">
                                  <p:stCondLst>
                                    <p:cond delay="250"/>
                                  </p:stCondLst>
                                  <p:childTnLst>
                                    <p:animEffect transition="out" filter="wipe(right)">
                                      <p:cBhvr>
                                        <p:cTn id="31" dur="500"/>
                                        <p:tgtEl>
                                          <p:spTgt spid="39"/>
                                        </p:tgtEl>
                                      </p:cBhvr>
                                    </p:animEffect>
                                    <p:set>
                                      <p:cBhvr>
                                        <p:cTn id="32" dur="1" fill="hold">
                                          <p:stCondLst>
                                            <p:cond delay="499"/>
                                          </p:stCondLst>
                                        </p:cTn>
                                        <p:tgtEl>
                                          <p:spTgt spid="39"/>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22" presetClass="entr" presetSubtype="8" repeatCount="10000" fill="remove" nodeType="clickEffect">
                                  <p:stCondLst>
                                    <p:cond delay="0"/>
                                  </p:stCondLst>
                                  <p:childTnLst>
                                    <p:set>
                                      <p:cBhvr>
                                        <p:cTn id="36" dur="1" fill="hold">
                                          <p:stCondLst>
                                            <p:cond delay="0"/>
                                          </p:stCondLst>
                                        </p:cTn>
                                        <p:tgtEl>
                                          <p:spTgt spid="36"/>
                                        </p:tgtEl>
                                        <p:attrNameLst>
                                          <p:attrName>style.visibility</p:attrName>
                                        </p:attrNameLst>
                                      </p:cBhvr>
                                      <p:to>
                                        <p:strVal val="visible"/>
                                      </p:to>
                                    </p:set>
                                    <p:animEffect transition="in" filter="wipe(left)">
                                      <p:cBhvr>
                                        <p:cTn id="37" dur="500"/>
                                        <p:tgtEl>
                                          <p:spTgt spid="36"/>
                                        </p:tgtEl>
                                      </p:cBhvr>
                                    </p:animEffect>
                                  </p:childTnLst>
                                </p:cTn>
                              </p:par>
                              <p:par>
                                <p:cTn id="38" presetID="22" presetClass="entr" presetSubtype="2" repeatCount="10000" fill="remove" nodeType="withEffect">
                                  <p:stCondLst>
                                    <p:cond delay="0"/>
                                  </p:stCondLst>
                                  <p:childTnLst>
                                    <p:set>
                                      <p:cBhvr>
                                        <p:cTn id="39" dur="1" fill="hold">
                                          <p:stCondLst>
                                            <p:cond delay="0"/>
                                          </p:stCondLst>
                                        </p:cTn>
                                        <p:tgtEl>
                                          <p:spTgt spid="39"/>
                                        </p:tgtEl>
                                        <p:attrNameLst>
                                          <p:attrName>style.visibility</p:attrName>
                                        </p:attrNameLst>
                                      </p:cBhvr>
                                      <p:to>
                                        <p:strVal val="visible"/>
                                      </p:to>
                                    </p:set>
                                    <p:animEffect transition="in" filter="wipe(right)">
                                      <p:cBhvr>
                                        <p:cTn id="40" dur="500"/>
                                        <p:tgtEl>
                                          <p:spTgt spid="39"/>
                                        </p:tgtEl>
                                      </p:cBhvr>
                                    </p:animEffect>
                                  </p:childTnLst>
                                </p:cTn>
                              </p:par>
                            </p:childTnLst>
                          </p:cTn>
                        </p:par>
                      </p:childTnLst>
                    </p:cTn>
                  </p:par>
                  <p:par>
                    <p:cTn id="41" fill="hold">
                      <p:stCondLst>
                        <p:cond delay="indefinite"/>
                      </p:stCondLst>
                      <p:childTnLst>
                        <p:par>
                          <p:cTn id="42" fill="hold">
                            <p:stCondLst>
                              <p:cond delay="0"/>
                            </p:stCondLst>
                            <p:childTnLst>
                              <p:par>
                                <p:cTn id="43" presetID="1" presetClass="emph" presetSubtype="2" fill="hold" nodeType="clickEffect">
                                  <p:stCondLst>
                                    <p:cond delay="0"/>
                                  </p:stCondLst>
                                  <p:childTnLst>
                                    <p:animClr clrSpc="rgb" dir="cw">
                                      <p:cBhvr>
                                        <p:cTn id="44" dur="500" fill="hold"/>
                                        <p:tgtEl>
                                          <p:spTgt spid="11"/>
                                        </p:tgtEl>
                                        <p:attrNameLst>
                                          <p:attrName>fillcolor</p:attrName>
                                        </p:attrNameLst>
                                      </p:cBhvr>
                                      <p:to>
                                        <a:schemeClr val="accent2"/>
                                      </p:to>
                                    </p:animClr>
                                    <p:set>
                                      <p:cBhvr>
                                        <p:cTn id="45" dur="500" fill="hold"/>
                                        <p:tgtEl>
                                          <p:spTgt spid="11"/>
                                        </p:tgtEl>
                                        <p:attrNameLst>
                                          <p:attrName>fill.type</p:attrName>
                                        </p:attrNameLst>
                                      </p:cBhvr>
                                      <p:to>
                                        <p:strVal val="solid"/>
                                      </p:to>
                                    </p:set>
                                    <p:set>
                                      <p:cBhvr>
                                        <p:cTn id="46" dur="500" fill="hold"/>
                                        <p:tgtEl>
                                          <p:spTgt spid="11"/>
                                        </p:tgtEl>
                                        <p:attrNameLst>
                                          <p:attrName>fill.on</p:attrName>
                                        </p:attrNameLst>
                                      </p:cBhvr>
                                      <p:to>
                                        <p:strVal val="true"/>
                                      </p:to>
                                    </p:se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31"/>
                                        </p:tgtEl>
                                        <p:attrNameLst>
                                          <p:attrName>style.visibility</p:attrName>
                                        </p:attrNameLst>
                                      </p:cBhvr>
                                      <p:to>
                                        <p:strVal val="visible"/>
                                      </p:to>
                                    </p:set>
                                    <p:animEffect transition="in" filter="fade">
                                      <p:cBhvr>
                                        <p:cTn id="51" dur="500"/>
                                        <p:tgtEl>
                                          <p:spTgt spid="31"/>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nodeType="clickEffect">
                                  <p:stCondLst>
                                    <p:cond delay="0"/>
                                  </p:stCondLst>
                                  <p:childTnLst>
                                    <p:set>
                                      <p:cBhvr>
                                        <p:cTn id="55" dur="1" fill="hold">
                                          <p:stCondLst>
                                            <p:cond delay="0"/>
                                          </p:stCondLst>
                                        </p:cTn>
                                        <p:tgtEl>
                                          <p:spTgt spid="45"/>
                                        </p:tgtEl>
                                        <p:attrNameLst>
                                          <p:attrName>style.visibility</p:attrName>
                                        </p:attrNameLst>
                                      </p:cBhvr>
                                      <p:to>
                                        <p:strVal val="visible"/>
                                      </p:to>
                                    </p:set>
                                    <p:animEffect transition="in" filter="wipe(left)">
                                      <p:cBhvr>
                                        <p:cTn id="56" dur="500"/>
                                        <p:tgtEl>
                                          <p:spTgt spid="45"/>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8" fill="hold" nodeType="clickEffect">
                                  <p:stCondLst>
                                    <p:cond delay="0"/>
                                  </p:stCondLst>
                                  <p:childTnLst>
                                    <p:set>
                                      <p:cBhvr>
                                        <p:cTn id="60" dur="1" fill="hold">
                                          <p:stCondLst>
                                            <p:cond delay="0"/>
                                          </p:stCondLst>
                                        </p:cTn>
                                        <p:tgtEl>
                                          <p:spTgt spid="42"/>
                                        </p:tgtEl>
                                        <p:attrNameLst>
                                          <p:attrName>style.visibility</p:attrName>
                                        </p:attrNameLst>
                                      </p:cBhvr>
                                      <p:to>
                                        <p:strVal val="visible"/>
                                      </p:to>
                                    </p:set>
                                    <p:animEffect transition="in" filter="wipe(left)">
                                      <p:cBhvr>
                                        <p:cTn id="61" dur="500"/>
                                        <p:tgtEl>
                                          <p:spTgt spid="42"/>
                                        </p:tgtEl>
                                      </p:cBhvr>
                                    </p:animEffect>
                                  </p:childTnLst>
                                </p:cTn>
                              </p:par>
                            </p:childTnLst>
                          </p:cTn>
                        </p:par>
                        <p:par>
                          <p:cTn id="62" fill="hold">
                            <p:stCondLst>
                              <p:cond delay="500"/>
                            </p:stCondLst>
                            <p:childTnLst>
                              <p:par>
                                <p:cTn id="63" presetID="22" presetClass="entr" presetSubtype="2" fill="hold" nodeType="afterEffect">
                                  <p:stCondLst>
                                    <p:cond delay="0"/>
                                  </p:stCondLst>
                                  <p:childTnLst>
                                    <p:set>
                                      <p:cBhvr>
                                        <p:cTn id="64" dur="1" fill="hold">
                                          <p:stCondLst>
                                            <p:cond delay="0"/>
                                          </p:stCondLst>
                                        </p:cTn>
                                        <p:tgtEl>
                                          <p:spTgt spid="46"/>
                                        </p:tgtEl>
                                        <p:attrNameLst>
                                          <p:attrName>style.visibility</p:attrName>
                                        </p:attrNameLst>
                                      </p:cBhvr>
                                      <p:to>
                                        <p:strVal val="visible"/>
                                      </p:to>
                                    </p:set>
                                    <p:animEffect transition="in" filter="wipe(right)">
                                      <p:cBhvr>
                                        <p:cTn id="65" dur="500"/>
                                        <p:tgtEl>
                                          <p:spTgt spid="46"/>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2" fill="hold" nodeType="clickEffect">
                                  <p:stCondLst>
                                    <p:cond delay="0"/>
                                  </p:stCondLst>
                                  <p:childTnLst>
                                    <p:set>
                                      <p:cBhvr>
                                        <p:cTn id="69" dur="1" fill="hold">
                                          <p:stCondLst>
                                            <p:cond delay="0"/>
                                          </p:stCondLst>
                                        </p:cTn>
                                        <p:tgtEl>
                                          <p:spTgt spid="48"/>
                                        </p:tgtEl>
                                        <p:attrNameLst>
                                          <p:attrName>style.visibility</p:attrName>
                                        </p:attrNameLst>
                                      </p:cBhvr>
                                      <p:to>
                                        <p:strVal val="visible"/>
                                      </p:to>
                                    </p:set>
                                    <p:animEffect transition="in" filter="wipe(right)">
                                      <p:cBhvr>
                                        <p:cTn id="70" dur="500"/>
                                        <p:tgtEl>
                                          <p:spTgt spid="48"/>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xit" presetSubtype="0" fill="hold" nodeType="clickEffect">
                                  <p:stCondLst>
                                    <p:cond delay="0"/>
                                  </p:stCondLst>
                                  <p:childTnLst>
                                    <p:animEffect transition="out" filter="fade">
                                      <p:cBhvr>
                                        <p:cTn id="74" dur="500"/>
                                        <p:tgtEl>
                                          <p:spTgt spid="45"/>
                                        </p:tgtEl>
                                      </p:cBhvr>
                                    </p:animEffect>
                                    <p:set>
                                      <p:cBhvr>
                                        <p:cTn id="75" dur="1" fill="hold">
                                          <p:stCondLst>
                                            <p:cond delay="499"/>
                                          </p:stCondLst>
                                        </p:cTn>
                                        <p:tgtEl>
                                          <p:spTgt spid="45"/>
                                        </p:tgtEl>
                                        <p:attrNameLst>
                                          <p:attrName>style.visibility</p:attrName>
                                        </p:attrNameLst>
                                      </p:cBhvr>
                                      <p:to>
                                        <p:strVal val="hidden"/>
                                      </p:to>
                                    </p:set>
                                  </p:childTnLst>
                                </p:cTn>
                              </p:par>
                              <p:par>
                                <p:cTn id="76" presetID="10" presetClass="exit" presetSubtype="0" fill="hold" nodeType="withEffect">
                                  <p:stCondLst>
                                    <p:cond delay="0"/>
                                  </p:stCondLst>
                                  <p:childTnLst>
                                    <p:animEffect transition="out" filter="fade">
                                      <p:cBhvr>
                                        <p:cTn id="77" dur="500"/>
                                        <p:tgtEl>
                                          <p:spTgt spid="42"/>
                                        </p:tgtEl>
                                      </p:cBhvr>
                                    </p:animEffect>
                                    <p:set>
                                      <p:cBhvr>
                                        <p:cTn id="78" dur="1" fill="hold">
                                          <p:stCondLst>
                                            <p:cond delay="499"/>
                                          </p:stCondLst>
                                        </p:cTn>
                                        <p:tgtEl>
                                          <p:spTgt spid="42"/>
                                        </p:tgtEl>
                                        <p:attrNameLst>
                                          <p:attrName>style.visibility</p:attrName>
                                        </p:attrNameLst>
                                      </p:cBhvr>
                                      <p:to>
                                        <p:strVal val="hidden"/>
                                      </p:to>
                                    </p:set>
                                  </p:childTnLst>
                                </p:cTn>
                              </p:par>
                              <p:par>
                                <p:cTn id="79" presetID="10" presetClass="exit" presetSubtype="0" fill="hold" nodeType="withEffect">
                                  <p:stCondLst>
                                    <p:cond delay="0"/>
                                  </p:stCondLst>
                                  <p:childTnLst>
                                    <p:animEffect transition="out" filter="fade">
                                      <p:cBhvr>
                                        <p:cTn id="80" dur="500"/>
                                        <p:tgtEl>
                                          <p:spTgt spid="46"/>
                                        </p:tgtEl>
                                      </p:cBhvr>
                                    </p:animEffect>
                                    <p:set>
                                      <p:cBhvr>
                                        <p:cTn id="81" dur="1" fill="hold">
                                          <p:stCondLst>
                                            <p:cond delay="499"/>
                                          </p:stCondLst>
                                        </p:cTn>
                                        <p:tgtEl>
                                          <p:spTgt spid="46"/>
                                        </p:tgtEl>
                                        <p:attrNameLst>
                                          <p:attrName>style.visibility</p:attrName>
                                        </p:attrNameLst>
                                      </p:cBhvr>
                                      <p:to>
                                        <p:strVal val="hidden"/>
                                      </p:to>
                                    </p:set>
                                  </p:childTnLst>
                                </p:cTn>
                              </p:par>
                              <p:par>
                                <p:cTn id="82" presetID="10" presetClass="exit" presetSubtype="0" fill="hold" nodeType="withEffect">
                                  <p:stCondLst>
                                    <p:cond delay="0"/>
                                  </p:stCondLst>
                                  <p:childTnLst>
                                    <p:animEffect transition="out" filter="fade">
                                      <p:cBhvr>
                                        <p:cTn id="83" dur="500"/>
                                        <p:tgtEl>
                                          <p:spTgt spid="48"/>
                                        </p:tgtEl>
                                      </p:cBhvr>
                                    </p:animEffect>
                                    <p:set>
                                      <p:cBhvr>
                                        <p:cTn id="84" dur="1" fill="hold">
                                          <p:stCondLst>
                                            <p:cond delay="499"/>
                                          </p:stCondLst>
                                        </p:cTn>
                                        <p:tgtEl>
                                          <p:spTgt spid="48"/>
                                        </p:tgtEl>
                                        <p:attrNameLst>
                                          <p:attrName>style.visibility</p:attrName>
                                        </p:attrNameLst>
                                      </p:cBhvr>
                                      <p:to>
                                        <p:strVal val="hidden"/>
                                      </p:to>
                                    </p:set>
                                  </p:childTnLst>
                                </p:cTn>
                              </p:par>
                            </p:childTnLst>
                          </p:cTn>
                        </p:par>
                      </p:childTnLst>
                    </p:cTn>
                  </p:par>
                  <p:par>
                    <p:cTn id="85" fill="hold">
                      <p:stCondLst>
                        <p:cond delay="indefinite"/>
                      </p:stCondLst>
                      <p:childTnLst>
                        <p:par>
                          <p:cTn id="86" fill="hold">
                            <p:stCondLst>
                              <p:cond delay="0"/>
                            </p:stCondLst>
                            <p:childTnLst>
                              <p:par>
                                <p:cTn id="87" presetID="22" presetClass="entr" presetSubtype="8" repeatCount="10000" fill="remove" nodeType="clickEffect">
                                  <p:stCondLst>
                                    <p:cond delay="0"/>
                                  </p:stCondLst>
                                  <p:childTnLst>
                                    <p:set>
                                      <p:cBhvr>
                                        <p:cTn id="88" dur="1" fill="hold">
                                          <p:stCondLst>
                                            <p:cond delay="0"/>
                                          </p:stCondLst>
                                        </p:cTn>
                                        <p:tgtEl>
                                          <p:spTgt spid="45"/>
                                        </p:tgtEl>
                                        <p:attrNameLst>
                                          <p:attrName>style.visibility</p:attrName>
                                        </p:attrNameLst>
                                      </p:cBhvr>
                                      <p:to>
                                        <p:strVal val="visible"/>
                                      </p:to>
                                    </p:set>
                                    <p:animEffect transition="in" filter="wipe(left)">
                                      <p:cBhvr>
                                        <p:cTn id="89" dur="500"/>
                                        <p:tgtEl>
                                          <p:spTgt spid="45"/>
                                        </p:tgtEl>
                                      </p:cBhvr>
                                    </p:animEffect>
                                  </p:childTnLst>
                                </p:cTn>
                              </p:par>
                              <p:par>
                                <p:cTn id="90" presetID="22" presetClass="entr" presetSubtype="2" repeatCount="10000" fill="remove" nodeType="withEffect">
                                  <p:stCondLst>
                                    <p:cond delay="0"/>
                                  </p:stCondLst>
                                  <p:childTnLst>
                                    <p:set>
                                      <p:cBhvr>
                                        <p:cTn id="91" dur="1" fill="hold">
                                          <p:stCondLst>
                                            <p:cond delay="0"/>
                                          </p:stCondLst>
                                        </p:cTn>
                                        <p:tgtEl>
                                          <p:spTgt spid="48"/>
                                        </p:tgtEl>
                                        <p:attrNameLst>
                                          <p:attrName>style.visibility</p:attrName>
                                        </p:attrNameLst>
                                      </p:cBhvr>
                                      <p:to>
                                        <p:strVal val="visible"/>
                                      </p:to>
                                    </p:set>
                                    <p:animEffect transition="in" filter="wipe(right)">
                                      <p:cBhvr>
                                        <p:cTn id="92" dur="500"/>
                                        <p:tgtEl>
                                          <p:spTgt spid="48"/>
                                        </p:tgtEl>
                                      </p:cBhvr>
                                    </p:animEffect>
                                  </p:childTnLst>
                                </p:cTn>
                              </p:par>
                            </p:childTnLst>
                          </p:cTn>
                        </p:par>
                      </p:childTnLst>
                    </p:cTn>
                  </p:par>
                  <p:par>
                    <p:cTn id="93" fill="hold">
                      <p:stCondLst>
                        <p:cond delay="indefinite"/>
                      </p:stCondLst>
                      <p:childTnLst>
                        <p:par>
                          <p:cTn id="94" fill="hold">
                            <p:stCondLst>
                              <p:cond delay="0"/>
                            </p:stCondLst>
                            <p:childTnLst>
                              <p:par>
                                <p:cTn id="95" presetID="1" presetClass="emph" presetSubtype="2" fill="hold" nodeType="clickEffect">
                                  <p:stCondLst>
                                    <p:cond delay="0"/>
                                  </p:stCondLst>
                                  <p:childTnLst>
                                    <p:animClr clrSpc="rgb" dir="cw">
                                      <p:cBhvr>
                                        <p:cTn id="96" dur="500" fill="hold"/>
                                        <p:tgtEl>
                                          <p:spTgt spid="11"/>
                                        </p:tgtEl>
                                        <p:attrNameLst>
                                          <p:attrName>fillcolor</p:attrName>
                                        </p:attrNameLst>
                                      </p:cBhvr>
                                      <p:to>
                                        <a:srgbClr val="8EB4E3"/>
                                      </p:to>
                                    </p:animClr>
                                    <p:set>
                                      <p:cBhvr>
                                        <p:cTn id="97" dur="500" fill="hold"/>
                                        <p:tgtEl>
                                          <p:spTgt spid="11"/>
                                        </p:tgtEl>
                                        <p:attrNameLst>
                                          <p:attrName>fill.type</p:attrName>
                                        </p:attrNameLst>
                                      </p:cBhvr>
                                      <p:to>
                                        <p:strVal val="solid"/>
                                      </p:to>
                                    </p:set>
                                    <p:set>
                                      <p:cBhvr>
                                        <p:cTn id="98" dur="500" fill="hold"/>
                                        <p:tgtEl>
                                          <p:spTgt spid="11"/>
                                        </p:tgtEl>
                                        <p:attrNameLst>
                                          <p:attrName>fill.on</p:attrName>
                                        </p:attrNameLst>
                                      </p:cBhvr>
                                      <p:to>
                                        <p:strVal val="true"/>
                                      </p:to>
                                    </p:set>
                                  </p:childTnLst>
                                </p:cTn>
                              </p:par>
                            </p:childTnLst>
                          </p:cTn>
                        </p:par>
                      </p:childTnLst>
                    </p:cTn>
                  </p:par>
                  <p:par>
                    <p:cTn id="99" fill="hold">
                      <p:stCondLst>
                        <p:cond delay="indefinite"/>
                      </p:stCondLst>
                      <p:childTnLst>
                        <p:par>
                          <p:cTn id="100" fill="hold">
                            <p:stCondLst>
                              <p:cond delay="0"/>
                            </p:stCondLst>
                            <p:childTnLst>
                              <p:par>
                                <p:cTn id="101" presetID="42" presetClass="entr" presetSubtype="0" fill="hold" grpId="0" nodeType="clickEffect">
                                  <p:stCondLst>
                                    <p:cond delay="0"/>
                                  </p:stCondLst>
                                  <p:childTnLst>
                                    <p:set>
                                      <p:cBhvr>
                                        <p:cTn id="102" dur="1" fill="hold">
                                          <p:stCondLst>
                                            <p:cond delay="0"/>
                                          </p:stCondLst>
                                        </p:cTn>
                                        <p:tgtEl>
                                          <p:spTgt spid="51"/>
                                        </p:tgtEl>
                                        <p:attrNameLst>
                                          <p:attrName>style.visibility</p:attrName>
                                        </p:attrNameLst>
                                      </p:cBhvr>
                                      <p:to>
                                        <p:strVal val="visible"/>
                                      </p:to>
                                    </p:set>
                                    <p:animEffect transition="in" filter="fade">
                                      <p:cBhvr>
                                        <p:cTn id="103" dur="500"/>
                                        <p:tgtEl>
                                          <p:spTgt spid="51"/>
                                        </p:tgtEl>
                                      </p:cBhvr>
                                    </p:animEffect>
                                    <p:anim calcmode="lin" valueType="num">
                                      <p:cBhvr>
                                        <p:cTn id="104" dur="500" fill="hold"/>
                                        <p:tgtEl>
                                          <p:spTgt spid="51"/>
                                        </p:tgtEl>
                                        <p:attrNameLst>
                                          <p:attrName>ppt_x</p:attrName>
                                        </p:attrNameLst>
                                      </p:cBhvr>
                                      <p:tavLst>
                                        <p:tav tm="0">
                                          <p:val>
                                            <p:strVal val="#ppt_x"/>
                                          </p:val>
                                        </p:tav>
                                        <p:tav tm="100000">
                                          <p:val>
                                            <p:strVal val="#ppt_x"/>
                                          </p:val>
                                        </p:tav>
                                      </p:tavLst>
                                    </p:anim>
                                    <p:anim calcmode="lin" valueType="num">
                                      <p:cBhvr>
                                        <p:cTn id="105" dur="500" fill="hold"/>
                                        <p:tgtEl>
                                          <p:spTgt spid="51"/>
                                        </p:tgtEl>
                                        <p:attrNameLst>
                                          <p:attrName>ppt_y</p:attrName>
                                        </p:attrNameLst>
                                      </p:cBhvr>
                                      <p:tavLst>
                                        <p:tav tm="0">
                                          <p:val>
                                            <p:strVal val="#ppt_y+.1"/>
                                          </p:val>
                                        </p:tav>
                                        <p:tav tm="100000">
                                          <p:val>
                                            <p:strVal val="#ppt_y"/>
                                          </p:val>
                                        </p:tav>
                                      </p:tavLst>
                                    </p:anim>
                                  </p:childTnLst>
                                </p:cTn>
                              </p:par>
                            </p:childTnLst>
                          </p:cTn>
                        </p:par>
                      </p:childTnLst>
                    </p:cTn>
                  </p:par>
                  <p:par>
                    <p:cTn id="106" fill="hold">
                      <p:stCondLst>
                        <p:cond delay="indefinite"/>
                      </p:stCondLst>
                      <p:childTnLst>
                        <p:par>
                          <p:cTn id="107" fill="hold">
                            <p:stCondLst>
                              <p:cond delay="0"/>
                            </p:stCondLst>
                            <p:childTnLst>
                              <p:par>
                                <p:cTn id="108" presetID="1" presetClass="entr" presetSubtype="0" fill="hold" nodeType="clickEffect">
                                  <p:stCondLst>
                                    <p:cond delay="0"/>
                                  </p:stCondLst>
                                  <p:childTnLst>
                                    <p:set>
                                      <p:cBhvr>
                                        <p:cTn id="109" dur="1" fill="hold">
                                          <p:stCondLst>
                                            <p:cond delay="0"/>
                                          </p:stCondLst>
                                        </p:cTn>
                                        <p:tgtEl>
                                          <p:spTgt spid="3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7" grpId="0" animBg="1"/>
      <p:bldP spid="37" grpId="0" animBg="1"/>
      <p:bldP spid="37" grpId="1" animBg="1"/>
      <p:bldP spid="51" grpId="0"/>
    </p:bld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zh-CN" altLang="en-US" dirty="0" smtClean="0"/>
              <a:t>缓存</a:t>
            </a:r>
            <a:endParaRPr lang="zh-CN" altLang="en-US" dirty="0"/>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smtClean="0"/>
              <a:t>缓存是一种介于数据永久存储介质与数据应用之间的数据临时存储介质</a:t>
            </a:r>
            <a:endParaRPr lang="en-US" altLang="zh-CN" dirty="0" smtClean="0"/>
          </a:p>
          <a:p>
            <a:pPr>
              <a:buFont typeface="Wingdings" panose="05000000000000000000" pitchFamily="2" charset="2"/>
              <a:buChar char="l"/>
            </a:pPr>
            <a:r>
              <a:rPr lang="zh-CN" altLang="en-US" dirty="0" smtClean="0"/>
              <a:t>使用缓存可以有效的减少低速数据读取过程的次数（例如磁盘</a:t>
            </a:r>
            <a:r>
              <a:rPr lang="en-US" altLang="zh-CN" dirty="0" smtClean="0"/>
              <a:t>IO</a:t>
            </a:r>
            <a:r>
              <a:rPr lang="zh-CN" altLang="en-US" dirty="0" smtClean="0"/>
              <a:t>），提高系统性能</a:t>
            </a:r>
            <a:endParaRPr lang="en-US" altLang="zh-CN" dirty="0" smtClean="0"/>
          </a:p>
          <a:p>
            <a:pPr>
              <a:buFont typeface="Wingdings" panose="05000000000000000000" pitchFamily="2" charset="2"/>
              <a:buChar char="l"/>
            </a:pPr>
            <a:r>
              <a:rPr lang="zh-CN" altLang="en-US" dirty="0"/>
              <a:t>缓存不仅可以用于提高</a:t>
            </a:r>
            <a:r>
              <a:rPr lang="zh-CN" altLang="en-US" dirty="0" smtClean="0"/>
              <a:t>永久性存储介质的</a:t>
            </a:r>
            <a:r>
              <a:rPr lang="zh-CN" altLang="en-US" dirty="0"/>
              <a:t>数据</a:t>
            </a:r>
            <a:r>
              <a:rPr lang="zh-CN" altLang="en-US" dirty="0" smtClean="0"/>
              <a:t>读取效率</a:t>
            </a:r>
            <a:r>
              <a:rPr lang="zh-CN" altLang="en-US" dirty="0"/>
              <a:t>，还可以提供临时的数据存储空间</a:t>
            </a:r>
            <a:endParaRPr lang="en-US" altLang="zh-CN" dirty="0"/>
          </a:p>
          <a:p>
            <a:pPr>
              <a:buFont typeface="Wingdings" panose="05000000000000000000" pitchFamily="2" charset="2"/>
              <a:buChar char="l"/>
            </a:pPr>
            <a:endParaRPr lang="en-US" altLang="zh-CN" dirty="0" smtClean="0"/>
          </a:p>
        </p:txBody>
      </p:sp>
      <p:sp>
        <p:nvSpPr>
          <p:cNvPr id="11" name="圆柱形 10"/>
          <p:cNvSpPr/>
          <p:nvPr/>
        </p:nvSpPr>
        <p:spPr>
          <a:xfrm>
            <a:off x="8991168" y="3777086"/>
            <a:ext cx="1329179" cy="2007909"/>
          </a:xfrm>
          <a:prstGeom prst="can">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smtClean="0">
                <a:solidFill>
                  <a:schemeClr val="bg1"/>
                </a:solidFill>
              </a:rPr>
              <a:t>DB</a:t>
            </a:r>
            <a:endParaRPr lang="zh-CN" altLang="en-US" sz="3200" dirty="0">
              <a:solidFill>
                <a:schemeClr val="bg1"/>
              </a:solidFill>
            </a:endParaRPr>
          </a:p>
        </p:txBody>
      </p:sp>
      <p:sp>
        <p:nvSpPr>
          <p:cNvPr id="17" name="圆角矩形 16"/>
          <p:cNvSpPr/>
          <p:nvPr/>
        </p:nvSpPr>
        <p:spPr>
          <a:xfrm>
            <a:off x="1885361" y="4260915"/>
            <a:ext cx="1197204" cy="1197204"/>
          </a:xfrm>
          <a:prstGeom prst="roundRect">
            <a:avLst/>
          </a:prstGeom>
          <a:solidFill>
            <a:schemeClr val="tx2">
              <a:lumMod val="60000"/>
              <a:lumOff val="4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smtClean="0">
                <a:latin typeface="Consolas" panose="020B0609020204030204" pitchFamily="49" charset="0"/>
              </a:rPr>
              <a:t>APP</a:t>
            </a:r>
            <a:endParaRPr lang="zh-CN" altLang="en-US" sz="3200" dirty="0">
              <a:latin typeface="Consolas" panose="020B0609020204030204" pitchFamily="49" charset="0"/>
            </a:endParaRPr>
          </a:p>
        </p:txBody>
      </p:sp>
      <p:grpSp>
        <p:nvGrpSpPr>
          <p:cNvPr id="31" name="组合 30"/>
          <p:cNvGrpSpPr/>
          <p:nvPr/>
        </p:nvGrpSpPr>
        <p:grpSpPr>
          <a:xfrm>
            <a:off x="5416434" y="4260915"/>
            <a:ext cx="1197204" cy="1197204"/>
            <a:chOff x="5028611" y="4260915"/>
            <a:chExt cx="1197204" cy="1197204"/>
          </a:xfrm>
        </p:grpSpPr>
        <p:sp>
          <p:nvSpPr>
            <p:cNvPr id="20" name="矩形 19"/>
            <p:cNvSpPr/>
            <p:nvPr/>
          </p:nvSpPr>
          <p:spPr>
            <a:xfrm>
              <a:off x="5028611" y="4260915"/>
              <a:ext cx="1197204" cy="1197204"/>
            </a:xfrm>
            <a:prstGeom prst="rect">
              <a:avLst/>
            </a:prstGeom>
            <a:solidFill>
              <a:srgbClr val="DEA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a:off x="5455452" y="4612861"/>
              <a:ext cx="351312" cy="35131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5932776" y="4484479"/>
              <a:ext cx="201673" cy="20167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a:off x="5132676" y="4687680"/>
              <a:ext cx="201673" cy="20167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nvSpPr>
          <p:spPr>
            <a:xfrm>
              <a:off x="5336470" y="4380412"/>
              <a:ext cx="169521" cy="16952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a:off x="5364544" y="4408486"/>
              <a:ext cx="113372" cy="113372"/>
            </a:xfrm>
            <a:prstGeom prst="ellipse">
              <a:avLst/>
            </a:prstGeom>
            <a:solidFill>
              <a:srgbClr val="DEA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p:cNvSpPr/>
            <p:nvPr/>
          </p:nvSpPr>
          <p:spPr>
            <a:xfrm>
              <a:off x="5547861" y="5126385"/>
              <a:ext cx="169521" cy="16952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p:cNvSpPr/>
            <p:nvPr/>
          </p:nvSpPr>
          <p:spPr>
            <a:xfrm>
              <a:off x="5575935" y="5154459"/>
              <a:ext cx="113372" cy="113372"/>
            </a:xfrm>
            <a:prstGeom prst="ellipse">
              <a:avLst/>
            </a:prstGeom>
            <a:solidFill>
              <a:srgbClr val="DEA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5620070" y="4942810"/>
              <a:ext cx="25200" cy="1951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p:cNvSpPr/>
            <p:nvPr/>
          </p:nvSpPr>
          <p:spPr>
            <a:xfrm rot="5400000">
              <a:off x="5382300" y="4696078"/>
              <a:ext cx="25200" cy="1951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p:cNvSpPr/>
            <p:nvPr/>
          </p:nvSpPr>
          <p:spPr>
            <a:xfrm rot="3729610">
              <a:off x="5836913" y="4475236"/>
              <a:ext cx="25200" cy="4218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p:cNvSpPr/>
            <p:nvPr/>
          </p:nvSpPr>
          <p:spPr>
            <a:xfrm rot="9000000">
              <a:off x="5551435" y="4490960"/>
              <a:ext cx="25200" cy="4218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1" name="矩形 50"/>
          <p:cNvSpPr/>
          <p:nvPr/>
        </p:nvSpPr>
        <p:spPr>
          <a:xfrm>
            <a:off x="5480046" y="5539268"/>
            <a:ext cx="1144672" cy="584775"/>
          </a:xfrm>
          <a:prstGeom prst="rect">
            <a:avLst/>
          </a:prstGeom>
        </p:spPr>
        <p:txBody>
          <a:bodyPr wrap="none">
            <a:spAutoFit/>
          </a:bodyPr>
          <a:lstStyle/>
          <a:p>
            <a:r>
              <a:rPr lang="en-US" altLang="zh-CN" sz="3200" dirty="0" smtClean="0"/>
              <a:t>cache</a:t>
            </a:r>
            <a:endParaRPr lang="zh-CN" altLang="en-US" sz="3200" dirty="0"/>
          </a:p>
        </p:txBody>
      </p:sp>
      <p:grpSp>
        <p:nvGrpSpPr>
          <p:cNvPr id="27" name="组合 26"/>
          <p:cNvGrpSpPr/>
          <p:nvPr/>
        </p:nvGrpSpPr>
        <p:grpSpPr>
          <a:xfrm>
            <a:off x="5416434" y="4260915"/>
            <a:ext cx="1197204" cy="1197204"/>
            <a:chOff x="5028611" y="4260915"/>
            <a:chExt cx="1197204" cy="1197204"/>
          </a:xfrm>
        </p:grpSpPr>
        <p:sp>
          <p:nvSpPr>
            <p:cNvPr id="28" name="矩形 27"/>
            <p:cNvSpPr/>
            <p:nvPr/>
          </p:nvSpPr>
          <p:spPr>
            <a:xfrm>
              <a:off x="5028611" y="4260915"/>
              <a:ext cx="1197204" cy="1197204"/>
            </a:xfrm>
            <a:prstGeom prst="rect">
              <a:avLst/>
            </a:prstGeom>
            <a:solidFill>
              <a:srgbClr val="DEA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p:cNvSpPr/>
            <p:nvPr/>
          </p:nvSpPr>
          <p:spPr>
            <a:xfrm>
              <a:off x="5455452" y="4612861"/>
              <a:ext cx="351312" cy="35131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5932776" y="4484479"/>
              <a:ext cx="201673" cy="20167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p:nvPr/>
          </p:nvSpPr>
          <p:spPr>
            <a:xfrm>
              <a:off x="5132676" y="4687680"/>
              <a:ext cx="201673" cy="20167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p:nvSpPr>
          <p:spPr>
            <a:xfrm>
              <a:off x="5336470" y="4380412"/>
              <a:ext cx="169521" cy="16952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p:nvPr/>
          </p:nvSpPr>
          <p:spPr>
            <a:xfrm>
              <a:off x="5364544" y="4408486"/>
              <a:ext cx="113372" cy="113372"/>
            </a:xfrm>
            <a:prstGeom prst="ellipse">
              <a:avLst/>
            </a:prstGeom>
            <a:solidFill>
              <a:srgbClr val="DEA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p:nvSpPr>
          <p:spPr>
            <a:xfrm>
              <a:off x="5547861" y="5126385"/>
              <a:ext cx="169521" cy="16952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a:off x="5575935" y="5154459"/>
              <a:ext cx="113372" cy="113372"/>
            </a:xfrm>
            <a:prstGeom prst="ellipse">
              <a:avLst/>
            </a:prstGeom>
            <a:solidFill>
              <a:srgbClr val="DEA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矩形 49"/>
            <p:cNvSpPr/>
            <p:nvPr/>
          </p:nvSpPr>
          <p:spPr>
            <a:xfrm>
              <a:off x="5620070" y="4942810"/>
              <a:ext cx="25200" cy="1951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p:nvSpPr>
          <p:spPr>
            <a:xfrm rot="5400000">
              <a:off x="5382300" y="4696078"/>
              <a:ext cx="25200" cy="1951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矩形 52"/>
            <p:cNvSpPr/>
            <p:nvPr/>
          </p:nvSpPr>
          <p:spPr>
            <a:xfrm rot="3729610">
              <a:off x="5836913" y="4475236"/>
              <a:ext cx="25200" cy="4218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p:cNvSpPr/>
            <p:nvPr/>
          </p:nvSpPr>
          <p:spPr>
            <a:xfrm rot="9000000">
              <a:off x="5551435" y="4490960"/>
              <a:ext cx="25200" cy="4218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64" name="直接箭头连接符 63"/>
          <p:cNvCxnSpPr/>
          <p:nvPr/>
        </p:nvCxnSpPr>
        <p:spPr>
          <a:xfrm>
            <a:off x="3296926" y="4659089"/>
            <a:ext cx="900000" cy="0"/>
          </a:xfrm>
          <a:prstGeom prst="straightConnector1">
            <a:avLst/>
          </a:prstGeom>
          <a:ln w="50800">
            <a:solidFill>
              <a:srgbClr val="AD2A26"/>
            </a:solidFill>
            <a:tailEnd type="triangle"/>
          </a:ln>
        </p:spPr>
        <p:style>
          <a:lnRef idx="1">
            <a:schemeClr val="accent1"/>
          </a:lnRef>
          <a:fillRef idx="0">
            <a:schemeClr val="accent1"/>
          </a:fillRef>
          <a:effectRef idx="0">
            <a:schemeClr val="accent1"/>
          </a:effectRef>
          <a:fontRef idx="minor">
            <a:schemeClr val="tx1"/>
          </a:fontRef>
        </p:style>
      </p:cxnSp>
      <p:cxnSp>
        <p:nvCxnSpPr>
          <p:cNvPr id="65" name="直接箭头连接符 64"/>
          <p:cNvCxnSpPr/>
          <p:nvPr/>
        </p:nvCxnSpPr>
        <p:spPr>
          <a:xfrm flipH="1">
            <a:off x="3276598" y="5066218"/>
            <a:ext cx="900000" cy="0"/>
          </a:xfrm>
          <a:prstGeom prst="straightConnector1">
            <a:avLst/>
          </a:prstGeom>
          <a:ln w="50800">
            <a:solidFill>
              <a:srgbClr val="AD2A26"/>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直接箭头连接符 65"/>
          <p:cNvCxnSpPr/>
          <p:nvPr/>
        </p:nvCxnSpPr>
        <p:spPr>
          <a:xfrm>
            <a:off x="5603421" y="4659089"/>
            <a:ext cx="900000" cy="0"/>
          </a:xfrm>
          <a:prstGeom prst="straightConnector1">
            <a:avLst/>
          </a:prstGeom>
          <a:ln w="50800">
            <a:solidFill>
              <a:srgbClr val="AD2A26"/>
            </a:solidFill>
            <a:tailEnd type="triangle"/>
          </a:ln>
        </p:spPr>
        <p:style>
          <a:lnRef idx="1">
            <a:schemeClr val="accent1"/>
          </a:lnRef>
          <a:fillRef idx="0">
            <a:schemeClr val="accent1"/>
          </a:fillRef>
          <a:effectRef idx="0">
            <a:schemeClr val="accent1"/>
          </a:effectRef>
          <a:fontRef idx="minor">
            <a:schemeClr val="tx1"/>
          </a:fontRef>
        </p:style>
      </p:cxnSp>
      <p:cxnSp>
        <p:nvCxnSpPr>
          <p:cNvPr id="67" name="直接箭头连接符 66"/>
          <p:cNvCxnSpPr/>
          <p:nvPr/>
        </p:nvCxnSpPr>
        <p:spPr>
          <a:xfrm flipH="1">
            <a:off x="5583093" y="5066218"/>
            <a:ext cx="900000" cy="0"/>
          </a:xfrm>
          <a:prstGeom prst="straightConnector1">
            <a:avLst/>
          </a:prstGeom>
          <a:ln w="50800">
            <a:solidFill>
              <a:srgbClr val="AD2A26"/>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8" name="直接箭头连接符 67"/>
          <p:cNvCxnSpPr/>
          <p:nvPr/>
        </p:nvCxnSpPr>
        <p:spPr>
          <a:xfrm>
            <a:off x="7958001" y="4659089"/>
            <a:ext cx="900000" cy="0"/>
          </a:xfrm>
          <a:prstGeom prst="straightConnector1">
            <a:avLst/>
          </a:prstGeom>
          <a:ln w="50800">
            <a:solidFill>
              <a:srgbClr val="AD2A26"/>
            </a:solidFill>
            <a:tailEnd type="triangle"/>
          </a:ln>
        </p:spPr>
        <p:style>
          <a:lnRef idx="1">
            <a:schemeClr val="accent1"/>
          </a:lnRef>
          <a:fillRef idx="0">
            <a:schemeClr val="accent1"/>
          </a:fillRef>
          <a:effectRef idx="0">
            <a:schemeClr val="accent1"/>
          </a:effectRef>
          <a:fontRef idx="minor">
            <a:schemeClr val="tx1"/>
          </a:fontRef>
        </p:style>
      </p:cxnSp>
      <p:cxnSp>
        <p:nvCxnSpPr>
          <p:cNvPr id="69" name="直接箭头连接符 68"/>
          <p:cNvCxnSpPr/>
          <p:nvPr/>
        </p:nvCxnSpPr>
        <p:spPr>
          <a:xfrm flipH="1">
            <a:off x="7937673" y="5066218"/>
            <a:ext cx="900000" cy="0"/>
          </a:xfrm>
          <a:prstGeom prst="straightConnector1">
            <a:avLst/>
          </a:prstGeom>
          <a:ln w="50800">
            <a:solidFill>
              <a:srgbClr val="AD2A26"/>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26953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31"/>
                                        </p:tgtEl>
                                      </p:cBhvr>
                                    </p:animEffect>
                                    <p:animScale>
                                      <p:cBhvr>
                                        <p:cTn id="7" dur="250" autoRev="1" fill="hold"/>
                                        <p:tgtEl>
                                          <p:spTgt spid="31"/>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27"/>
                                        </p:tgtEl>
                                        <p:attrNameLst>
                                          <p:attrName>style.visibility</p:attrName>
                                        </p:attrNameLst>
                                      </p:cBhvr>
                                      <p:to>
                                        <p:strVal val="visible"/>
                                      </p:to>
                                    </p:set>
                                  </p:childTnLst>
                                </p:cTn>
                              </p:par>
                              <p:par>
                                <p:cTn id="12" presetID="35" presetClass="path" presetSubtype="0" fill="hold" nodeType="withEffect">
                                  <p:stCondLst>
                                    <p:cond delay="0"/>
                                  </p:stCondLst>
                                  <p:childTnLst>
                                    <p:animMotion origin="layout" path="M 6.25E-7 -4.81481E-6 L -0.09518 -4.81481E-6 " pathEditMode="relative" rAng="0" ptsTypes="AA">
                                      <p:cBhvr>
                                        <p:cTn id="13" dur="500" fill="hold"/>
                                        <p:tgtEl>
                                          <p:spTgt spid="31"/>
                                        </p:tgtEl>
                                        <p:attrNameLst>
                                          <p:attrName>ppt_x</p:attrName>
                                          <p:attrName>ppt_y</p:attrName>
                                        </p:attrNameLst>
                                      </p:cBhvr>
                                      <p:rCtr x="-4766" y="0"/>
                                    </p:animMotion>
                                  </p:childTnLst>
                                </p:cTn>
                              </p:par>
                              <p:par>
                                <p:cTn id="14" presetID="63" presetClass="path" presetSubtype="0" fill="hold" nodeType="withEffect">
                                  <p:stCondLst>
                                    <p:cond delay="0"/>
                                  </p:stCondLst>
                                  <p:childTnLst>
                                    <p:animMotion origin="layout" path="M 6.25E-7 -4.81481E-6 L 0.09727 -4.81481E-6 " pathEditMode="relative" rAng="0" ptsTypes="AA">
                                      <p:cBhvr>
                                        <p:cTn id="15" dur="500" fill="hold"/>
                                        <p:tgtEl>
                                          <p:spTgt spid="27"/>
                                        </p:tgtEl>
                                        <p:attrNameLst>
                                          <p:attrName>ppt_x</p:attrName>
                                          <p:attrName>ppt_y</p:attrName>
                                        </p:attrNameLst>
                                      </p:cBhvr>
                                      <p:rCtr x="4857" y="0"/>
                                    </p:animMotion>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64"/>
                                        </p:tgtEl>
                                        <p:attrNameLst>
                                          <p:attrName>style.visibility</p:attrName>
                                        </p:attrNameLst>
                                      </p:cBhvr>
                                      <p:to>
                                        <p:strVal val="visible"/>
                                      </p:to>
                                    </p:set>
                                    <p:animEffect transition="in" filter="wipe(left)">
                                      <p:cBhvr>
                                        <p:cTn id="20" dur="300"/>
                                        <p:tgtEl>
                                          <p:spTgt spid="64"/>
                                        </p:tgtEl>
                                      </p:cBhvr>
                                    </p:animEffect>
                                  </p:childTnLst>
                                </p:cTn>
                              </p:par>
                            </p:childTnLst>
                          </p:cTn>
                        </p:par>
                        <p:par>
                          <p:cTn id="21" fill="hold">
                            <p:stCondLst>
                              <p:cond delay="300"/>
                            </p:stCondLst>
                            <p:childTnLst>
                              <p:par>
                                <p:cTn id="22" presetID="22" presetClass="entr" presetSubtype="8" fill="hold" nodeType="afterEffect">
                                  <p:stCondLst>
                                    <p:cond delay="0"/>
                                  </p:stCondLst>
                                  <p:childTnLst>
                                    <p:set>
                                      <p:cBhvr>
                                        <p:cTn id="23" dur="1" fill="hold">
                                          <p:stCondLst>
                                            <p:cond delay="0"/>
                                          </p:stCondLst>
                                        </p:cTn>
                                        <p:tgtEl>
                                          <p:spTgt spid="66"/>
                                        </p:tgtEl>
                                        <p:attrNameLst>
                                          <p:attrName>style.visibility</p:attrName>
                                        </p:attrNameLst>
                                      </p:cBhvr>
                                      <p:to>
                                        <p:strVal val="visible"/>
                                      </p:to>
                                    </p:set>
                                    <p:animEffect transition="in" filter="wipe(left)">
                                      <p:cBhvr>
                                        <p:cTn id="24" dur="300"/>
                                        <p:tgtEl>
                                          <p:spTgt spid="66"/>
                                        </p:tgtEl>
                                      </p:cBhvr>
                                    </p:animEffect>
                                  </p:childTnLst>
                                </p:cTn>
                              </p:par>
                            </p:childTnLst>
                          </p:cTn>
                        </p:par>
                        <p:par>
                          <p:cTn id="25" fill="hold">
                            <p:stCondLst>
                              <p:cond delay="600"/>
                            </p:stCondLst>
                            <p:childTnLst>
                              <p:par>
                                <p:cTn id="26" presetID="22" presetClass="entr" presetSubtype="8" fill="hold" nodeType="afterEffect">
                                  <p:stCondLst>
                                    <p:cond delay="0"/>
                                  </p:stCondLst>
                                  <p:childTnLst>
                                    <p:set>
                                      <p:cBhvr>
                                        <p:cTn id="27" dur="1" fill="hold">
                                          <p:stCondLst>
                                            <p:cond delay="0"/>
                                          </p:stCondLst>
                                        </p:cTn>
                                        <p:tgtEl>
                                          <p:spTgt spid="68"/>
                                        </p:tgtEl>
                                        <p:attrNameLst>
                                          <p:attrName>style.visibility</p:attrName>
                                        </p:attrNameLst>
                                      </p:cBhvr>
                                      <p:to>
                                        <p:strVal val="visible"/>
                                      </p:to>
                                    </p:set>
                                    <p:animEffect transition="in" filter="wipe(left)">
                                      <p:cBhvr>
                                        <p:cTn id="28" dur="300"/>
                                        <p:tgtEl>
                                          <p:spTgt spid="68"/>
                                        </p:tgtEl>
                                      </p:cBhvr>
                                    </p:animEffect>
                                  </p:childTnLst>
                                </p:cTn>
                              </p:par>
                            </p:childTnLst>
                          </p:cTn>
                        </p:par>
                        <p:par>
                          <p:cTn id="29" fill="hold">
                            <p:stCondLst>
                              <p:cond delay="900"/>
                            </p:stCondLst>
                            <p:childTnLst>
                              <p:par>
                                <p:cTn id="30" presetID="22" presetClass="entr" presetSubtype="2" fill="hold" nodeType="afterEffect">
                                  <p:stCondLst>
                                    <p:cond delay="0"/>
                                  </p:stCondLst>
                                  <p:childTnLst>
                                    <p:set>
                                      <p:cBhvr>
                                        <p:cTn id="31" dur="1" fill="hold">
                                          <p:stCondLst>
                                            <p:cond delay="0"/>
                                          </p:stCondLst>
                                        </p:cTn>
                                        <p:tgtEl>
                                          <p:spTgt spid="69"/>
                                        </p:tgtEl>
                                        <p:attrNameLst>
                                          <p:attrName>style.visibility</p:attrName>
                                        </p:attrNameLst>
                                      </p:cBhvr>
                                      <p:to>
                                        <p:strVal val="visible"/>
                                      </p:to>
                                    </p:set>
                                    <p:animEffect transition="in" filter="wipe(right)">
                                      <p:cBhvr>
                                        <p:cTn id="32" dur="300"/>
                                        <p:tgtEl>
                                          <p:spTgt spid="69"/>
                                        </p:tgtEl>
                                      </p:cBhvr>
                                    </p:animEffect>
                                  </p:childTnLst>
                                </p:cTn>
                              </p:par>
                            </p:childTnLst>
                          </p:cTn>
                        </p:par>
                        <p:par>
                          <p:cTn id="33" fill="hold">
                            <p:stCondLst>
                              <p:cond delay="1200"/>
                            </p:stCondLst>
                            <p:childTnLst>
                              <p:par>
                                <p:cTn id="34" presetID="22" presetClass="entr" presetSubtype="2" fill="hold" nodeType="afterEffect">
                                  <p:stCondLst>
                                    <p:cond delay="0"/>
                                  </p:stCondLst>
                                  <p:childTnLst>
                                    <p:set>
                                      <p:cBhvr>
                                        <p:cTn id="35" dur="1" fill="hold">
                                          <p:stCondLst>
                                            <p:cond delay="0"/>
                                          </p:stCondLst>
                                        </p:cTn>
                                        <p:tgtEl>
                                          <p:spTgt spid="67"/>
                                        </p:tgtEl>
                                        <p:attrNameLst>
                                          <p:attrName>style.visibility</p:attrName>
                                        </p:attrNameLst>
                                      </p:cBhvr>
                                      <p:to>
                                        <p:strVal val="visible"/>
                                      </p:to>
                                    </p:set>
                                    <p:animEffect transition="in" filter="wipe(right)">
                                      <p:cBhvr>
                                        <p:cTn id="36" dur="300"/>
                                        <p:tgtEl>
                                          <p:spTgt spid="67"/>
                                        </p:tgtEl>
                                      </p:cBhvr>
                                    </p:animEffect>
                                  </p:childTnLst>
                                </p:cTn>
                              </p:par>
                            </p:childTnLst>
                          </p:cTn>
                        </p:par>
                        <p:par>
                          <p:cTn id="37" fill="hold">
                            <p:stCondLst>
                              <p:cond delay="1500"/>
                            </p:stCondLst>
                            <p:childTnLst>
                              <p:par>
                                <p:cTn id="38" presetID="22" presetClass="entr" presetSubtype="2" fill="hold" nodeType="afterEffect">
                                  <p:stCondLst>
                                    <p:cond delay="0"/>
                                  </p:stCondLst>
                                  <p:childTnLst>
                                    <p:set>
                                      <p:cBhvr>
                                        <p:cTn id="39" dur="1" fill="hold">
                                          <p:stCondLst>
                                            <p:cond delay="0"/>
                                          </p:stCondLst>
                                        </p:cTn>
                                        <p:tgtEl>
                                          <p:spTgt spid="65"/>
                                        </p:tgtEl>
                                        <p:attrNameLst>
                                          <p:attrName>style.visibility</p:attrName>
                                        </p:attrNameLst>
                                      </p:cBhvr>
                                      <p:to>
                                        <p:strVal val="visible"/>
                                      </p:to>
                                    </p:set>
                                    <p:animEffect transition="in" filter="wipe(right)">
                                      <p:cBhvr>
                                        <p:cTn id="40" dur="300"/>
                                        <p:tgtEl>
                                          <p:spTgt spid="65"/>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xit" presetSubtype="0" fill="hold" nodeType="clickEffect">
                                  <p:stCondLst>
                                    <p:cond delay="0"/>
                                  </p:stCondLst>
                                  <p:childTnLst>
                                    <p:animEffect transition="out" filter="fade">
                                      <p:cBhvr>
                                        <p:cTn id="44" dur="500"/>
                                        <p:tgtEl>
                                          <p:spTgt spid="27"/>
                                        </p:tgtEl>
                                      </p:cBhvr>
                                    </p:animEffect>
                                    <p:set>
                                      <p:cBhvr>
                                        <p:cTn id="45" dur="1" fill="hold">
                                          <p:stCondLst>
                                            <p:cond delay="499"/>
                                          </p:stCondLst>
                                        </p:cTn>
                                        <p:tgtEl>
                                          <p:spTgt spid="27"/>
                                        </p:tgtEl>
                                        <p:attrNameLst>
                                          <p:attrName>style.visibility</p:attrName>
                                        </p:attrNameLst>
                                      </p:cBhvr>
                                      <p:to>
                                        <p:strVal val="hidden"/>
                                      </p:to>
                                    </p:set>
                                  </p:childTnLst>
                                </p:cTn>
                              </p:par>
                              <p:par>
                                <p:cTn id="46" presetID="10" presetClass="exit" presetSubtype="0" fill="hold" nodeType="withEffect">
                                  <p:stCondLst>
                                    <p:cond delay="0"/>
                                  </p:stCondLst>
                                  <p:childTnLst>
                                    <p:animEffect transition="out" filter="fade">
                                      <p:cBhvr>
                                        <p:cTn id="47" dur="500"/>
                                        <p:tgtEl>
                                          <p:spTgt spid="66"/>
                                        </p:tgtEl>
                                      </p:cBhvr>
                                    </p:animEffect>
                                    <p:set>
                                      <p:cBhvr>
                                        <p:cTn id="48" dur="1" fill="hold">
                                          <p:stCondLst>
                                            <p:cond delay="499"/>
                                          </p:stCondLst>
                                        </p:cTn>
                                        <p:tgtEl>
                                          <p:spTgt spid="66"/>
                                        </p:tgtEl>
                                        <p:attrNameLst>
                                          <p:attrName>style.visibility</p:attrName>
                                        </p:attrNameLst>
                                      </p:cBhvr>
                                      <p:to>
                                        <p:strVal val="hidden"/>
                                      </p:to>
                                    </p:set>
                                  </p:childTnLst>
                                </p:cTn>
                              </p:par>
                              <p:par>
                                <p:cTn id="49" presetID="10" presetClass="exit" presetSubtype="0" fill="hold" nodeType="withEffect">
                                  <p:stCondLst>
                                    <p:cond delay="0"/>
                                  </p:stCondLst>
                                  <p:childTnLst>
                                    <p:animEffect transition="out" filter="fade">
                                      <p:cBhvr>
                                        <p:cTn id="50" dur="500"/>
                                        <p:tgtEl>
                                          <p:spTgt spid="68"/>
                                        </p:tgtEl>
                                      </p:cBhvr>
                                    </p:animEffect>
                                    <p:set>
                                      <p:cBhvr>
                                        <p:cTn id="51" dur="1" fill="hold">
                                          <p:stCondLst>
                                            <p:cond delay="499"/>
                                          </p:stCondLst>
                                        </p:cTn>
                                        <p:tgtEl>
                                          <p:spTgt spid="68"/>
                                        </p:tgtEl>
                                        <p:attrNameLst>
                                          <p:attrName>style.visibility</p:attrName>
                                        </p:attrNameLst>
                                      </p:cBhvr>
                                      <p:to>
                                        <p:strVal val="hidden"/>
                                      </p:to>
                                    </p:set>
                                  </p:childTnLst>
                                </p:cTn>
                              </p:par>
                              <p:par>
                                <p:cTn id="52" presetID="10" presetClass="exit" presetSubtype="0" fill="hold" nodeType="withEffect">
                                  <p:stCondLst>
                                    <p:cond delay="0"/>
                                  </p:stCondLst>
                                  <p:childTnLst>
                                    <p:animEffect transition="out" filter="fade">
                                      <p:cBhvr>
                                        <p:cTn id="53" dur="500"/>
                                        <p:tgtEl>
                                          <p:spTgt spid="69"/>
                                        </p:tgtEl>
                                      </p:cBhvr>
                                    </p:animEffect>
                                    <p:set>
                                      <p:cBhvr>
                                        <p:cTn id="54" dur="1" fill="hold">
                                          <p:stCondLst>
                                            <p:cond delay="499"/>
                                          </p:stCondLst>
                                        </p:cTn>
                                        <p:tgtEl>
                                          <p:spTgt spid="69"/>
                                        </p:tgtEl>
                                        <p:attrNameLst>
                                          <p:attrName>style.visibility</p:attrName>
                                        </p:attrNameLst>
                                      </p:cBhvr>
                                      <p:to>
                                        <p:strVal val="hidden"/>
                                      </p:to>
                                    </p:set>
                                  </p:childTnLst>
                                </p:cTn>
                              </p:par>
                              <p:par>
                                <p:cTn id="55" presetID="10" presetClass="exit" presetSubtype="0" fill="hold" nodeType="withEffect">
                                  <p:stCondLst>
                                    <p:cond delay="0"/>
                                  </p:stCondLst>
                                  <p:childTnLst>
                                    <p:animEffect transition="out" filter="fade">
                                      <p:cBhvr>
                                        <p:cTn id="56" dur="500"/>
                                        <p:tgtEl>
                                          <p:spTgt spid="67"/>
                                        </p:tgtEl>
                                      </p:cBhvr>
                                    </p:animEffect>
                                    <p:set>
                                      <p:cBhvr>
                                        <p:cTn id="57" dur="1" fill="hold">
                                          <p:stCondLst>
                                            <p:cond delay="499"/>
                                          </p:stCondLst>
                                        </p:cTn>
                                        <p:tgtEl>
                                          <p:spTgt spid="67"/>
                                        </p:tgtEl>
                                        <p:attrNameLst>
                                          <p:attrName>style.visibility</p:attrName>
                                        </p:attrNameLst>
                                      </p:cBhvr>
                                      <p:to>
                                        <p:strVal val="hidden"/>
                                      </p:to>
                                    </p:set>
                                  </p:childTnLst>
                                </p:cTn>
                              </p:par>
                              <p:par>
                                <p:cTn id="58" presetID="10" presetClass="exit" presetSubtype="0" fill="hold" grpId="0" nodeType="withEffect">
                                  <p:stCondLst>
                                    <p:cond delay="0"/>
                                  </p:stCondLst>
                                  <p:childTnLst>
                                    <p:animEffect transition="out" filter="fade">
                                      <p:cBhvr>
                                        <p:cTn id="59" dur="500"/>
                                        <p:tgtEl>
                                          <p:spTgt spid="11"/>
                                        </p:tgtEl>
                                      </p:cBhvr>
                                    </p:animEffect>
                                    <p:set>
                                      <p:cBhvr>
                                        <p:cTn id="60" dur="1" fill="hold">
                                          <p:stCondLst>
                                            <p:cond delay="499"/>
                                          </p:stCondLst>
                                        </p:cTn>
                                        <p:tgtEl>
                                          <p:spTgt spid="11"/>
                                        </p:tgtEl>
                                        <p:attrNameLst>
                                          <p:attrName>style.visibility</p:attrName>
                                        </p:attrNameLst>
                                      </p:cBhvr>
                                      <p:to>
                                        <p:strVal val="hidden"/>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3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4A7A685B-F94D-194F-BA07-9413F6ABF747}"/>
              </a:ext>
            </a:extLst>
          </p:cNvPr>
          <p:cNvSpPr>
            <a:spLocks noGrp="1"/>
          </p:cNvSpPr>
          <p:nvPr>
            <p:ph type="body" sz="quarter" idx="10"/>
          </p:nvPr>
        </p:nvSpPr>
        <p:spPr>
          <a:xfrm>
            <a:off x="5126583" y="1463040"/>
            <a:ext cx="6573803" cy="4511040"/>
          </a:xfrm>
        </p:spPr>
        <p:txBody>
          <a:bodyPr/>
          <a:lstStyle/>
          <a:p>
            <a:r>
              <a:rPr lang="zh-CN" altLang="en-US" sz="1600" dirty="0" smtClean="0">
                <a:solidFill>
                  <a:srgbClr val="080808"/>
                </a:solidFill>
                <a:latin typeface="Consolas" panose="020B0609020204030204" pitchFamily="49" charset="0"/>
              </a:rPr>
              <a:t>缓存作用</a:t>
            </a:r>
            <a:endParaRPr lang="en-US" altLang="zh-CN" sz="1600" dirty="0" smtClean="0">
              <a:solidFill>
                <a:srgbClr val="080808"/>
              </a:solidFill>
              <a:latin typeface="Consolas" panose="020B0609020204030204" pitchFamily="49" charset="0"/>
            </a:endParaRPr>
          </a:p>
          <a:p>
            <a:r>
              <a:rPr lang="zh-CN" altLang="en-US" sz="1600" dirty="0" smtClean="0">
                <a:solidFill>
                  <a:srgbClr val="080808"/>
                </a:solidFill>
                <a:latin typeface="Consolas" panose="020B0609020204030204" pitchFamily="49" charset="0"/>
              </a:rPr>
              <a:t>自定义缓存</a:t>
            </a:r>
            <a:endParaRPr lang="en-US" altLang="zh-CN" sz="1600" dirty="0" smtClean="0">
              <a:solidFill>
                <a:srgbClr val="080808"/>
              </a:solidFill>
              <a:latin typeface="Consolas" panose="020B0609020204030204" pitchFamily="49" charset="0"/>
            </a:endParaRPr>
          </a:p>
        </p:txBody>
      </p:sp>
    </p:spTree>
    <p:extLst>
      <p:ext uri="{BB962C8B-B14F-4D97-AF65-F5344CB8AC3E}">
        <p14:creationId xmlns:p14="http://schemas.microsoft.com/office/powerpoint/2010/main" val="3752367093"/>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zh-CN" altLang="en-US" dirty="0" smtClean="0"/>
              <a:t>缓存</a:t>
            </a:r>
            <a:endParaRPr lang="zh-CN" altLang="en-US" dirty="0"/>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en-US" altLang="zh-CN" dirty="0" err="1" smtClean="0"/>
              <a:t>SpringBoot</a:t>
            </a:r>
            <a:r>
              <a:rPr lang="zh-CN" altLang="en-US" dirty="0" smtClean="0"/>
              <a:t>提供了缓存技术，方便缓存使用</a:t>
            </a:r>
            <a:endParaRPr lang="en-US" altLang="zh-CN" dirty="0" smtClean="0"/>
          </a:p>
          <a:p>
            <a:pPr marL="0" indent="0">
              <a:buNone/>
            </a:pPr>
            <a:endParaRPr lang="en-US" altLang="zh-CN" dirty="0">
              <a:solidFill>
                <a:schemeClr val="tx1">
                  <a:lumMod val="85000"/>
                  <a:lumOff val="15000"/>
                </a:schemeClr>
              </a:solidFill>
            </a:endParaRPr>
          </a:p>
        </p:txBody>
      </p:sp>
    </p:spTree>
    <p:extLst>
      <p:ext uri="{BB962C8B-B14F-4D97-AF65-F5344CB8AC3E}">
        <p14:creationId xmlns:p14="http://schemas.microsoft.com/office/powerpoint/2010/main" val="1996901513"/>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zh-CN" altLang="en-US" dirty="0" smtClean="0"/>
              <a:t>缓存使用</a:t>
            </a:r>
            <a:endParaRPr lang="zh-CN" altLang="en-US" dirty="0"/>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a:t>启用</a:t>
            </a:r>
            <a:r>
              <a:rPr lang="zh-CN" altLang="en-US" dirty="0" smtClean="0">
                <a:solidFill>
                  <a:schemeClr val="tx1">
                    <a:lumMod val="85000"/>
                    <a:lumOff val="15000"/>
                  </a:schemeClr>
                </a:solidFill>
              </a:rPr>
              <a:t>缓存</a:t>
            </a:r>
            <a:endParaRPr lang="en-US" altLang="zh-CN" dirty="0" smtClean="0">
              <a:solidFill>
                <a:schemeClr val="tx1">
                  <a:lumMod val="85000"/>
                  <a:lumOff val="15000"/>
                </a:schemeClr>
              </a:solidFill>
            </a:endParaRPr>
          </a:p>
          <a:p>
            <a:pPr>
              <a:buFont typeface="Wingdings" panose="05000000000000000000" pitchFamily="2" charset="2"/>
              <a:buChar char="l"/>
            </a:pPr>
            <a:r>
              <a:rPr lang="zh-CN" altLang="en-US" dirty="0" smtClean="0"/>
              <a:t>设置进入缓存的数据</a:t>
            </a:r>
            <a:endParaRPr lang="en-US" altLang="zh-CN" dirty="0" smtClean="0"/>
          </a:p>
          <a:p>
            <a:pPr>
              <a:buFont typeface="Wingdings" panose="05000000000000000000" pitchFamily="2" charset="2"/>
              <a:buChar char="l"/>
            </a:pPr>
            <a:r>
              <a:rPr lang="zh-CN" altLang="en-US" dirty="0" smtClean="0">
                <a:solidFill>
                  <a:schemeClr val="tx1">
                    <a:lumMod val="85000"/>
                    <a:lumOff val="15000"/>
                  </a:schemeClr>
                </a:solidFill>
              </a:rPr>
              <a:t>设置读取缓存的数据</a:t>
            </a:r>
            <a:endParaRPr lang="en-US" altLang="zh-CN" dirty="0">
              <a:solidFill>
                <a:schemeClr val="tx1">
                  <a:lumMod val="85000"/>
                  <a:lumOff val="15000"/>
                </a:schemeClr>
              </a:solidFill>
            </a:endParaRPr>
          </a:p>
        </p:txBody>
      </p:sp>
    </p:spTree>
    <p:extLst>
      <p:ext uri="{BB962C8B-B14F-4D97-AF65-F5344CB8AC3E}">
        <p14:creationId xmlns:p14="http://schemas.microsoft.com/office/powerpoint/2010/main" val="1257398052"/>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zh-CN" altLang="en-US" dirty="0"/>
              <a:t>缓存使用</a:t>
            </a:r>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smtClean="0"/>
              <a:t>导入缓存技术对应的</a:t>
            </a:r>
            <a:r>
              <a:rPr lang="en-US" altLang="zh-CN" dirty="0" smtClean="0"/>
              <a:t>starter</a:t>
            </a:r>
            <a:endParaRPr lang="en-US" altLang="zh-CN" dirty="0">
              <a:solidFill>
                <a:schemeClr val="tx1">
                  <a:lumMod val="85000"/>
                  <a:lumOff val="15000"/>
                </a:schemeClr>
              </a:solidFill>
            </a:endParaRPr>
          </a:p>
        </p:txBody>
      </p:sp>
      <p:sp>
        <p:nvSpPr>
          <p:cNvPr id="14" name="TextBox 3">
            <a:extLst>
              <a:ext uri="{FF2B5EF4-FFF2-40B4-BE49-F238E27FC236}">
                <a16:creationId xmlns:a16="http://schemas.microsoft.com/office/drawing/2014/main" id="{0C998B78-AB18-3C47-A1C7-25AE9A3A40B0}"/>
              </a:ext>
            </a:extLst>
          </p:cNvPr>
          <p:cNvSpPr txBox="1"/>
          <p:nvPr/>
        </p:nvSpPr>
        <p:spPr>
          <a:xfrm>
            <a:off x="1159842" y="2149748"/>
            <a:ext cx="9860586" cy="1349280"/>
          </a:xfrm>
          <a:prstGeom prst="rect">
            <a:avLst/>
          </a:prstGeom>
          <a:solidFill>
            <a:srgbClr val="FFFFE4"/>
          </a:solidFill>
          <a:ln w="3175">
            <a:solidFill>
              <a:srgbClr val="919191"/>
            </a:solidFill>
          </a:ln>
        </p:spPr>
        <p:txBody>
          <a:bodyPr wrap="square">
            <a:spAutoFit/>
          </a:bodyPr>
          <a:lstStyle/>
          <a:p>
            <a:pPr lvl="0" eaLnBrk="0" fontAlgn="base" hangingPunct="0">
              <a:lnSpc>
                <a:spcPct val="150000"/>
              </a:lnSpc>
              <a:spcBef>
                <a:spcPct val="0"/>
              </a:spcBef>
              <a:spcAft>
                <a:spcPct val="0"/>
              </a:spcAft>
            </a:pPr>
            <a:r>
              <a:rPr lang="zh-CN" altLang="zh-CN" sz="1400" dirty="0">
                <a:solidFill>
                  <a:srgbClr val="080808"/>
                </a:solidFill>
                <a:latin typeface="Consolas" panose="020B0609020204030204" pitchFamily="49" charset="0"/>
              </a:rPr>
              <a:t>&lt;</a:t>
            </a:r>
            <a:r>
              <a:rPr lang="zh-CN" altLang="zh-CN" sz="1400" dirty="0">
                <a:solidFill>
                  <a:srgbClr val="0033B3"/>
                </a:solidFill>
                <a:latin typeface="Consolas" panose="020B0609020204030204" pitchFamily="49" charset="0"/>
              </a:rPr>
              <a:t>dependency</a:t>
            </a:r>
            <a:r>
              <a:rPr lang="zh-CN" altLang="zh-CN" sz="1400" dirty="0">
                <a:solidFill>
                  <a:srgbClr val="080808"/>
                </a:solidFill>
                <a:latin typeface="Consolas" panose="020B0609020204030204" pitchFamily="49" charset="0"/>
              </a:rPr>
              <a:t>&gt;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&lt;</a:t>
            </a:r>
            <a:r>
              <a:rPr lang="zh-CN" altLang="zh-CN" sz="1400" dirty="0">
                <a:solidFill>
                  <a:srgbClr val="0033B3"/>
                </a:solidFill>
                <a:latin typeface="Consolas" panose="020B0609020204030204" pitchFamily="49" charset="0"/>
              </a:rPr>
              <a:t>groupId</a:t>
            </a:r>
            <a:r>
              <a:rPr lang="zh-CN" altLang="zh-CN" sz="1400" dirty="0">
                <a:solidFill>
                  <a:srgbClr val="080808"/>
                </a:solidFill>
                <a:latin typeface="Consolas" panose="020B0609020204030204" pitchFamily="49" charset="0"/>
              </a:rPr>
              <a:t>&gt;org.springframework.boot&lt;/</a:t>
            </a:r>
            <a:r>
              <a:rPr lang="zh-CN" altLang="zh-CN" sz="1400" dirty="0">
                <a:solidFill>
                  <a:srgbClr val="0033B3"/>
                </a:solidFill>
                <a:latin typeface="Consolas" panose="020B0609020204030204" pitchFamily="49" charset="0"/>
              </a:rPr>
              <a:t>groupId</a:t>
            </a:r>
            <a:r>
              <a:rPr lang="zh-CN" altLang="zh-CN" sz="1400" dirty="0">
                <a:solidFill>
                  <a:srgbClr val="080808"/>
                </a:solidFill>
                <a:latin typeface="Consolas" panose="020B0609020204030204" pitchFamily="49" charset="0"/>
              </a:rPr>
              <a:t>&gt;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&lt;</a:t>
            </a:r>
            <a:r>
              <a:rPr lang="zh-CN" altLang="zh-CN" sz="1400" dirty="0">
                <a:solidFill>
                  <a:srgbClr val="0033B3"/>
                </a:solidFill>
                <a:latin typeface="Consolas" panose="020B0609020204030204" pitchFamily="49" charset="0"/>
              </a:rPr>
              <a:t>artifactId</a:t>
            </a:r>
            <a:r>
              <a:rPr lang="zh-CN" altLang="zh-CN" sz="1400" dirty="0">
                <a:solidFill>
                  <a:srgbClr val="080808"/>
                </a:solidFill>
                <a:latin typeface="Consolas" panose="020B0609020204030204" pitchFamily="49" charset="0"/>
              </a:rPr>
              <a:t>&gt;spring-boot-starter-cache&lt;/</a:t>
            </a:r>
            <a:r>
              <a:rPr lang="zh-CN" altLang="zh-CN" sz="1400" dirty="0">
                <a:solidFill>
                  <a:srgbClr val="0033B3"/>
                </a:solidFill>
                <a:latin typeface="Consolas" panose="020B0609020204030204" pitchFamily="49" charset="0"/>
              </a:rPr>
              <a:t>artifactId</a:t>
            </a:r>
            <a:r>
              <a:rPr lang="zh-CN" altLang="zh-CN" sz="1400" dirty="0">
                <a:solidFill>
                  <a:srgbClr val="080808"/>
                </a:solidFill>
                <a:latin typeface="Consolas" panose="020B0609020204030204" pitchFamily="49" charset="0"/>
              </a:rPr>
              <a:t>&gt;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&lt;/</a:t>
            </a:r>
            <a:r>
              <a:rPr lang="zh-CN" altLang="zh-CN" sz="1400" dirty="0">
                <a:solidFill>
                  <a:srgbClr val="0033B3"/>
                </a:solidFill>
                <a:latin typeface="Consolas" panose="020B0609020204030204" pitchFamily="49" charset="0"/>
              </a:rPr>
              <a:t>dependency</a:t>
            </a:r>
            <a:r>
              <a:rPr lang="zh-CN" altLang="zh-CN" sz="1400" dirty="0">
                <a:solidFill>
                  <a:srgbClr val="080808"/>
                </a:solidFill>
                <a:latin typeface="Consolas" panose="020B0609020204030204" pitchFamily="49" charset="0"/>
              </a:rPr>
              <a:t>&gt;</a:t>
            </a:r>
            <a:endParaRPr lang="zh-CN" altLang="zh-CN" sz="1600" dirty="0">
              <a:latin typeface="Arial" panose="020B0604020202020204" pitchFamily="34" charset="0"/>
            </a:endParaRPr>
          </a:p>
        </p:txBody>
      </p:sp>
    </p:spTree>
    <p:extLst>
      <p:ext uri="{BB962C8B-B14F-4D97-AF65-F5344CB8AC3E}">
        <p14:creationId xmlns:p14="http://schemas.microsoft.com/office/powerpoint/2010/main" val="1938165168"/>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zh-CN" altLang="en-US" dirty="0"/>
              <a:t>缓存使用</a:t>
            </a:r>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smtClean="0"/>
              <a:t>启用缓存</a:t>
            </a:r>
            <a:endParaRPr lang="en-US" altLang="zh-CN" dirty="0">
              <a:solidFill>
                <a:schemeClr val="tx1">
                  <a:lumMod val="85000"/>
                  <a:lumOff val="15000"/>
                </a:schemeClr>
              </a:solidFill>
            </a:endParaRPr>
          </a:p>
        </p:txBody>
      </p:sp>
      <p:sp>
        <p:nvSpPr>
          <p:cNvPr id="14" name="TextBox 3">
            <a:extLst>
              <a:ext uri="{FF2B5EF4-FFF2-40B4-BE49-F238E27FC236}">
                <a16:creationId xmlns:a16="http://schemas.microsoft.com/office/drawing/2014/main" id="{0C998B78-AB18-3C47-A1C7-25AE9A3A40B0}"/>
              </a:ext>
            </a:extLst>
          </p:cNvPr>
          <p:cNvSpPr txBox="1"/>
          <p:nvPr/>
        </p:nvSpPr>
        <p:spPr>
          <a:xfrm>
            <a:off x="1159842" y="2149748"/>
            <a:ext cx="9860586" cy="2318776"/>
          </a:xfrm>
          <a:prstGeom prst="rect">
            <a:avLst/>
          </a:prstGeom>
          <a:solidFill>
            <a:srgbClr val="FFFFE4"/>
          </a:solidFill>
          <a:ln w="3175">
            <a:solidFill>
              <a:srgbClr val="919191"/>
            </a:solidFill>
          </a:ln>
        </p:spPr>
        <p:txBody>
          <a:bodyPr wrap="square">
            <a:spAutoFit/>
          </a:bodyPr>
          <a:lstStyle/>
          <a:p>
            <a:pPr lvl="0" eaLnBrk="0" fontAlgn="base" hangingPunct="0">
              <a:lnSpc>
                <a:spcPct val="150000"/>
              </a:lnSpc>
              <a:spcBef>
                <a:spcPct val="0"/>
              </a:spcBef>
              <a:spcAft>
                <a:spcPct val="0"/>
              </a:spcAft>
            </a:pPr>
            <a:r>
              <a:rPr lang="zh-CN" altLang="zh-CN" sz="1400" dirty="0">
                <a:solidFill>
                  <a:srgbClr val="9E880D"/>
                </a:solidFill>
                <a:latin typeface="Consolas" panose="020B0609020204030204" pitchFamily="49" charset="0"/>
              </a:rPr>
              <a:t>@SpringBootApplication</a:t>
            </a:r>
            <a:br>
              <a:rPr lang="zh-CN" altLang="zh-CN" sz="1400" dirty="0">
                <a:solidFill>
                  <a:srgbClr val="9E880D"/>
                </a:solidFill>
                <a:latin typeface="Consolas" panose="020B0609020204030204" pitchFamily="49" charset="0"/>
              </a:rPr>
            </a:br>
            <a:r>
              <a:rPr lang="zh-CN" altLang="zh-CN" sz="1400" b="1" dirty="0">
                <a:solidFill>
                  <a:srgbClr val="AD2A26"/>
                </a:solidFill>
                <a:latin typeface="Consolas" panose="020B0609020204030204" pitchFamily="49" charset="0"/>
              </a:rPr>
              <a:t>@EnableCaching</a:t>
            </a:r>
            <a:r>
              <a:rPr lang="zh-CN" altLang="zh-CN" sz="1400" dirty="0">
                <a:solidFill>
                  <a:srgbClr val="9E880D"/>
                </a:solidFill>
                <a:latin typeface="Consolas" panose="020B0609020204030204" pitchFamily="49" charset="0"/>
              </a:rPr>
              <a:t/>
            </a:r>
            <a:br>
              <a:rPr lang="zh-CN" altLang="zh-CN" sz="1400" dirty="0">
                <a:solidFill>
                  <a:srgbClr val="9E880D"/>
                </a:solidFill>
                <a:latin typeface="Consolas" panose="020B0609020204030204" pitchFamily="49" charset="0"/>
              </a:rPr>
            </a:br>
            <a:r>
              <a:rPr lang="zh-CN" altLang="zh-CN" sz="1400" dirty="0">
                <a:solidFill>
                  <a:srgbClr val="0033B3"/>
                </a:solidFill>
                <a:latin typeface="Consolas" panose="020B0609020204030204" pitchFamily="49" charset="0"/>
              </a:rPr>
              <a:t>public class </a:t>
            </a:r>
            <a:r>
              <a:rPr lang="zh-CN" altLang="zh-CN" sz="1400" dirty="0">
                <a:solidFill>
                  <a:srgbClr val="000000"/>
                </a:solidFill>
                <a:latin typeface="Consolas" panose="020B0609020204030204" pitchFamily="49" charset="0"/>
              </a:rPr>
              <a:t>Springboot19CacheApplication </a:t>
            </a:r>
            <a:r>
              <a:rPr lang="zh-CN" altLang="zh-CN" sz="1400" dirty="0" smtClean="0">
                <a:solidFill>
                  <a:srgbClr val="080808"/>
                </a:solidFill>
                <a:latin typeface="Consolas" panose="020B0609020204030204" pitchFamily="49" charset="0"/>
              </a:rPr>
              <a:t>{</a:t>
            </a:r>
            <a:r>
              <a:rPr lang="zh-CN" altLang="zh-CN" sz="1400" dirty="0">
                <a:solidFill>
                  <a:srgbClr val="080808"/>
                </a:solidFill>
                <a:latin typeface="Consolas" panose="020B0609020204030204" pitchFamily="49" charset="0"/>
              </a:rPr>
              <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public static void </a:t>
            </a:r>
            <a:r>
              <a:rPr lang="zh-CN" altLang="zh-CN" sz="1400" dirty="0">
                <a:solidFill>
                  <a:srgbClr val="00627A"/>
                </a:solidFill>
                <a:latin typeface="Consolas" panose="020B0609020204030204" pitchFamily="49" charset="0"/>
              </a:rPr>
              <a:t>main</a:t>
            </a:r>
            <a:r>
              <a:rPr lang="zh-CN" altLang="zh-CN" sz="1400" dirty="0">
                <a:solidFill>
                  <a:srgbClr val="080808"/>
                </a:solidFill>
                <a:latin typeface="Consolas" panose="020B0609020204030204" pitchFamily="49" charset="0"/>
              </a:rPr>
              <a:t>(</a:t>
            </a:r>
            <a:r>
              <a:rPr lang="zh-CN" altLang="zh-CN" sz="1400" dirty="0">
                <a:solidFill>
                  <a:srgbClr val="000000"/>
                </a:solidFill>
                <a:latin typeface="Consolas" panose="020B0609020204030204" pitchFamily="49" charset="0"/>
              </a:rPr>
              <a:t>String</a:t>
            </a:r>
            <a:r>
              <a:rPr lang="zh-CN" altLang="zh-CN" sz="1400" dirty="0">
                <a:solidFill>
                  <a:srgbClr val="080808"/>
                </a:solidFill>
                <a:latin typeface="Consolas" panose="020B0609020204030204" pitchFamily="49" charset="0"/>
              </a:rPr>
              <a:t>[] args) {</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0000"/>
                </a:solidFill>
                <a:latin typeface="Consolas" panose="020B0609020204030204" pitchFamily="49" charset="0"/>
              </a:rPr>
              <a:t>SpringApplication</a:t>
            </a:r>
            <a:r>
              <a:rPr lang="zh-CN" altLang="zh-CN" sz="1400" dirty="0">
                <a:solidFill>
                  <a:srgbClr val="080808"/>
                </a:solidFill>
                <a:latin typeface="Consolas" panose="020B0609020204030204" pitchFamily="49" charset="0"/>
              </a:rPr>
              <a:t>.</a:t>
            </a:r>
            <a:r>
              <a:rPr lang="zh-CN" altLang="zh-CN" sz="1400" i="1" dirty="0">
                <a:solidFill>
                  <a:srgbClr val="080808"/>
                </a:solidFill>
                <a:latin typeface="Consolas" panose="020B0609020204030204" pitchFamily="49" charset="0"/>
              </a:rPr>
              <a:t>run</a:t>
            </a:r>
            <a:r>
              <a:rPr lang="zh-CN" altLang="zh-CN" sz="1400" dirty="0">
                <a:solidFill>
                  <a:srgbClr val="080808"/>
                </a:solidFill>
                <a:latin typeface="Consolas" panose="020B0609020204030204" pitchFamily="49" charset="0"/>
              </a:rPr>
              <a:t>(</a:t>
            </a:r>
            <a:r>
              <a:rPr lang="zh-CN" altLang="zh-CN" sz="1400" dirty="0">
                <a:solidFill>
                  <a:srgbClr val="000000"/>
                </a:solidFill>
                <a:latin typeface="Consolas" panose="020B0609020204030204" pitchFamily="49" charset="0"/>
              </a:rPr>
              <a:t>Springboot19CacheApplication</a:t>
            </a:r>
            <a:r>
              <a:rPr lang="zh-CN" altLang="zh-CN" sz="1400" dirty="0">
                <a:solidFill>
                  <a:srgbClr val="080808"/>
                </a:solidFill>
                <a:latin typeface="Consolas" panose="020B0609020204030204" pitchFamily="49" charset="0"/>
              </a:rPr>
              <a:t>.</a:t>
            </a:r>
            <a:r>
              <a:rPr lang="zh-CN" altLang="zh-CN" sz="1400" dirty="0">
                <a:solidFill>
                  <a:srgbClr val="0033B3"/>
                </a:solidFill>
                <a:latin typeface="Consolas" panose="020B0609020204030204" pitchFamily="49" charset="0"/>
              </a:rPr>
              <a:t>class</a:t>
            </a:r>
            <a:r>
              <a:rPr lang="zh-CN" altLang="zh-CN" sz="1400" dirty="0">
                <a:solidFill>
                  <a:srgbClr val="080808"/>
                </a:solidFill>
                <a:latin typeface="Consolas" panose="020B0609020204030204" pitchFamily="49" charset="0"/>
              </a:rPr>
              <a:t>, args);</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smtClean="0">
                <a:solidFill>
                  <a:srgbClr val="080808"/>
                </a:solidFill>
                <a:latin typeface="Consolas" panose="020B0609020204030204" pitchFamily="49" charset="0"/>
              </a:rPr>
              <a:t>}</a:t>
            </a:r>
            <a:r>
              <a:rPr lang="zh-CN" altLang="zh-CN" sz="1400" dirty="0">
                <a:solidFill>
                  <a:srgbClr val="080808"/>
                </a:solidFill>
                <a:latin typeface="Consolas" panose="020B0609020204030204" pitchFamily="49" charset="0"/>
              </a:rPr>
              <a:t/>
            </a:r>
            <a:br>
              <a:rPr lang="zh-CN" altLang="zh-CN" sz="1400" dirty="0">
                <a:solidFill>
                  <a:srgbClr val="080808"/>
                </a:solidFill>
                <a:latin typeface="Consolas" panose="020B0609020204030204" pitchFamily="49" charset="0"/>
              </a:rPr>
            </a:br>
            <a:r>
              <a:rPr lang="zh-CN" altLang="zh-CN" sz="1400" dirty="0" smtClean="0">
                <a:solidFill>
                  <a:srgbClr val="080808"/>
                </a:solidFill>
                <a:latin typeface="Consolas" panose="020B0609020204030204" pitchFamily="49" charset="0"/>
              </a:rPr>
              <a:t>}</a:t>
            </a:r>
            <a:endParaRPr lang="zh-CN" altLang="zh-CN" sz="1600" dirty="0">
              <a:latin typeface="Arial" panose="020B0604020202020204" pitchFamily="34" charset="0"/>
            </a:endParaRPr>
          </a:p>
        </p:txBody>
      </p:sp>
    </p:spTree>
    <p:extLst>
      <p:ext uri="{BB962C8B-B14F-4D97-AF65-F5344CB8AC3E}">
        <p14:creationId xmlns:p14="http://schemas.microsoft.com/office/powerpoint/2010/main" val="3842342861"/>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zh-CN" altLang="en-US" dirty="0"/>
              <a:t>缓存使用</a:t>
            </a:r>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smtClean="0"/>
              <a:t>设置当前操作的结果数据进入缓存</a:t>
            </a:r>
            <a:endParaRPr lang="en-US" altLang="zh-CN" sz="2000" dirty="0">
              <a:solidFill>
                <a:schemeClr val="tx1">
                  <a:lumMod val="85000"/>
                  <a:lumOff val="15000"/>
                </a:schemeClr>
              </a:solidFill>
            </a:endParaRPr>
          </a:p>
          <a:p>
            <a:pPr>
              <a:buFont typeface="Wingdings" panose="05000000000000000000" pitchFamily="2" charset="2"/>
              <a:buChar char="l"/>
            </a:pPr>
            <a:endParaRPr lang="en-US" altLang="zh-CN" sz="2000" dirty="0">
              <a:solidFill>
                <a:schemeClr val="tx1">
                  <a:lumMod val="85000"/>
                  <a:lumOff val="15000"/>
                </a:schemeClr>
              </a:solidFill>
            </a:endParaRPr>
          </a:p>
          <a:p>
            <a:pPr>
              <a:buFont typeface="Wingdings" panose="05000000000000000000" pitchFamily="2" charset="2"/>
              <a:buChar char="l"/>
            </a:pPr>
            <a:endParaRPr lang="en-US" altLang="zh-CN" sz="1800" dirty="0" smtClean="0"/>
          </a:p>
        </p:txBody>
      </p:sp>
      <p:sp>
        <p:nvSpPr>
          <p:cNvPr id="14" name="TextBox 3">
            <a:extLst>
              <a:ext uri="{FF2B5EF4-FFF2-40B4-BE49-F238E27FC236}">
                <a16:creationId xmlns:a16="http://schemas.microsoft.com/office/drawing/2014/main" id="{0C998B78-AB18-3C47-A1C7-25AE9A3A40B0}"/>
              </a:ext>
            </a:extLst>
          </p:cNvPr>
          <p:cNvSpPr txBox="1"/>
          <p:nvPr/>
        </p:nvSpPr>
        <p:spPr>
          <a:xfrm>
            <a:off x="1159842" y="2149748"/>
            <a:ext cx="9860586" cy="1349280"/>
          </a:xfrm>
          <a:prstGeom prst="rect">
            <a:avLst/>
          </a:prstGeom>
          <a:solidFill>
            <a:srgbClr val="FFFFE4"/>
          </a:solidFill>
          <a:ln w="3175">
            <a:solidFill>
              <a:srgbClr val="919191"/>
            </a:solidFill>
          </a:ln>
        </p:spPr>
        <p:txBody>
          <a:bodyPr wrap="square">
            <a:spAutoFit/>
          </a:bodyPr>
          <a:lstStyle/>
          <a:p>
            <a:pPr lvl="0" eaLnBrk="0" fontAlgn="base" hangingPunct="0">
              <a:lnSpc>
                <a:spcPct val="150000"/>
              </a:lnSpc>
              <a:spcBef>
                <a:spcPct val="0"/>
              </a:spcBef>
              <a:spcAft>
                <a:spcPct val="0"/>
              </a:spcAft>
            </a:pPr>
            <a:r>
              <a:rPr lang="zh-CN" altLang="zh-CN" sz="1400" dirty="0">
                <a:solidFill>
                  <a:srgbClr val="9E880D"/>
                </a:solidFill>
                <a:latin typeface="Consolas" panose="020B0609020204030204" pitchFamily="49" charset="0"/>
              </a:rPr>
              <a:t>@Cacheable</a:t>
            </a:r>
            <a:r>
              <a:rPr lang="zh-CN" altLang="zh-CN" sz="1400" dirty="0">
                <a:solidFill>
                  <a:srgbClr val="080808"/>
                </a:solidFill>
                <a:latin typeface="Consolas" panose="020B0609020204030204" pitchFamily="49" charset="0"/>
              </a:rPr>
              <a:t>(value=</a:t>
            </a:r>
            <a:r>
              <a:rPr lang="zh-CN" altLang="zh-CN" sz="1400" dirty="0">
                <a:solidFill>
                  <a:srgbClr val="067D17"/>
                </a:solidFill>
                <a:latin typeface="Consolas" panose="020B0609020204030204" pitchFamily="49" charset="0"/>
              </a:rPr>
              <a:t>"cacheSpace"</a:t>
            </a:r>
            <a:r>
              <a:rPr lang="zh-CN" altLang="zh-CN" sz="1400" dirty="0">
                <a:solidFill>
                  <a:srgbClr val="080808"/>
                </a:solidFill>
                <a:latin typeface="Consolas" panose="020B0609020204030204" pitchFamily="49" charset="0"/>
              </a:rPr>
              <a:t>,key=</a:t>
            </a:r>
            <a:r>
              <a:rPr lang="zh-CN" altLang="zh-CN" sz="1400" dirty="0">
                <a:solidFill>
                  <a:srgbClr val="067D17"/>
                </a:solidFill>
                <a:latin typeface="Consolas" panose="020B0609020204030204" pitchFamily="49" charset="0"/>
              </a:rPr>
              <a:t>"#id"</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033B3"/>
                </a:solidFill>
                <a:latin typeface="Consolas" panose="020B0609020204030204" pitchFamily="49" charset="0"/>
              </a:rPr>
              <a:t>public </a:t>
            </a:r>
            <a:r>
              <a:rPr lang="zh-CN" altLang="zh-CN" sz="1400" dirty="0">
                <a:solidFill>
                  <a:srgbClr val="000000"/>
                </a:solidFill>
                <a:latin typeface="Consolas" panose="020B0609020204030204" pitchFamily="49" charset="0"/>
              </a:rPr>
              <a:t>Book </a:t>
            </a:r>
            <a:r>
              <a:rPr lang="zh-CN" altLang="zh-CN" sz="1400" dirty="0">
                <a:solidFill>
                  <a:srgbClr val="00627A"/>
                </a:solidFill>
                <a:latin typeface="Consolas" panose="020B0609020204030204" pitchFamily="49" charset="0"/>
              </a:rPr>
              <a:t>getById</a:t>
            </a:r>
            <a:r>
              <a:rPr lang="zh-CN" altLang="zh-CN" sz="1400" dirty="0">
                <a:solidFill>
                  <a:srgbClr val="080808"/>
                </a:solidFill>
                <a:latin typeface="Consolas" panose="020B0609020204030204" pitchFamily="49" charset="0"/>
              </a:rPr>
              <a:t>(</a:t>
            </a:r>
            <a:r>
              <a:rPr lang="zh-CN" altLang="zh-CN" sz="1400" dirty="0">
                <a:solidFill>
                  <a:srgbClr val="000000"/>
                </a:solidFill>
                <a:latin typeface="Consolas" panose="020B0609020204030204" pitchFamily="49" charset="0"/>
              </a:rPr>
              <a:t>Integer </a:t>
            </a:r>
            <a:r>
              <a:rPr lang="zh-CN" altLang="zh-CN" sz="1400" dirty="0">
                <a:solidFill>
                  <a:srgbClr val="080808"/>
                </a:solidFill>
                <a:latin typeface="Consolas" panose="020B0609020204030204" pitchFamily="49" charset="0"/>
              </a:rPr>
              <a:t>id) {</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return </a:t>
            </a:r>
            <a:r>
              <a:rPr lang="zh-CN" altLang="zh-CN" sz="1400" dirty="0">
                <a:solidFill>
                  <a:srgbClr val="871094"/>
                </a:solidFill>
                <a:latin typeface="Consolas" panose="020B0609020204030204" pitchFamily="49" charset="0"/>
              </a:rPr>
              <a:t>bookDao</a:t>
            </a:r>
            <a:r>
              <a:rPr lang="zh-CN" altLang="zh-CN" sz="1400" dirty="0">
                <a:solidFill>
                  <a:srgbClr val="080808"/>
                </a:solidFill>
                <a:latin typeface="Consolas" panose="020B0609020204030204" pitchFamily="49" charset="0"/>
              </a:rPr>
              <a:t>.selectById(id);</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a:t>
            </a:r>
            <a:endParaRPr lang="zh-CN" altLang="zh-CN" sz="1600" dirty="0">
              <a:latin typeface="Arial" panose="020B0604020202020204" pitchFamily="34" charset="0"/>
            </a:endParaRPr>
          </a:p>
        </p:txBody>
      </p:sp>
    </p:spTree>
    <p:extLst>
      <p:ext uri="{BB962C8B-B14F-4D97-AF65-F5344CB8AC3E}">
        <p14:creationId xmlns:p14="http://schemas.microsoft.com/office/powerpoint/2010/main" val="2261216222"/>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4A7A685B-F94D-194F-BA07-9413F6ABF747}"/>
              </a:ext>
            </a:extLst>
          </p:cNvPr>
          <p:cNvSpPr>
            <a:spLocks noGrp="1"/>
          </p:cNvSpPr>
          <p:nvPr>
            <p:ph type="body" sz="quarter" idx="10"/>
          </p:nvPr>
        </p:nvSpPr>
        <p:spPr>
          <a:xfrm>
            <a:off x="5126583" y="1463040"/>
            <a:ext cx="6573803" cy="4511040"/>
          </a:xfrm>
        </p:spPr>
        <p:txBody>
          <a:bodyPr/>
          <a:lstStyle/>
          <a:p>
            <a:r>
              <a:rPr lang="en-US" altLang="zh-CN" sz="1600" dirty="0" err="1" smtClean="0">
                <a:solidFill>
                  <a:srgbClr val="080808"/>
                </a:solidFill>
                <a:latin typeface="Consolas" panose="020B0609020204030204" pitchFamily="49" charset="0"/>
              </a:rPr>
              <a:t>SpringBoot</a:t>
            </a:r>
            <a:r>
              <a:rPr lang="zh-CN" altLang="en-US" sz="1600" dirty="0" smtClean="0">
                <a:solidFill>
                  <a:srgbClr val="080808"/>
                </a:solidFill>
                <a:latin typeface="Consolas" panose="020B0609020204030204" pitchFamily="49" charset="0"/>
              </a:rPr>
              <a:t>启用缓存的方式</a:t>
            </a:r>
            <a:endParaRPr lang="en-US" altLang="zh-CN" sz="1600" dirty="0" smtClean="0">
              <a:solidFill>
                <a:srgbClr val="080808"/>
              </a:solidFill>
              <a:latin typeface="Consolas" panose="020B0609020204030204" pitchFamily="49" charset="0"/>
            </a:endParaRPr>
          </a:p>
          <a:p>
            <a:pPr marL="952485" lvl="1" indent="-342900">
              <a:lnSpc>
                <a:spcPct val="150000"/>
              </a:lnSpc>
              <a:buFont typeface="Wingdings" panose="05000000000000000000" pitchFamily="2" charset="2"/>
              <a:buChar char="l"/>
            </a:pPr>
            <a:r>
              <a:rPr lang="en-US" altLang="zh-CN" sz="1600" b="0" dirty="0">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rPr>
              <a:t>@</a:t>
            </a:r>
            <a:r>
              <a:rPr lang="en-US" altLang="zh-CN" sz="1600" b="0" dirty="0" err="1">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rPr>
              <a:t>EnableCaching</a:t>
            </a:r>
            <a:endParaRPr lang="en-US" altLang="zh-CN" sz="1600" b="0" dirty="0">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endParaRPr>
          </a:p>
          <a:p>
            <a:pPr marL="952485" lvl="1" indent="-342900">
              <a:lnSpc>
                <a:spcPct val="150000"/>
              </a:lnSpc>
              <a:buFont typeface="Wingdings" panose="05000000000000000000" pitchFamily="2" charset="2"/>
              <a:buChar char="l"/>
            </a:pPr>
            <a:r>
              <a:rPr lang="en-US" altLang="zh-CN" sz="1600" b="0" dirty="0" smtClean="0">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rPr>
              <a:t>@</a:t>
            </a:r>
            <a:r>
              <a:rPr lang="en-US" altLang="zh-CN" sz="1600" b="0" dirty="0">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rPr>
              <a:t>Cacheable</a:t>
            </a:r>
          </a:p>
        </p:txBody>
      </p:sp>
    </p:spTree>
    <p:extLst>
      <p:ext uri="{BB962C8B-B14F-4D97-AF65-F5344CB8AC3E}">
        <p14:creationId xmlns:p14="http://schemas.microsoft.com/office/powerpoint/2010/main" val="230245779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zh-CN" altLang="en-US" dirty="0" smtClean="0"/>
              <a:t>属性加载优先顺序</a:t>
            </a:r>
            <a:endParaRPr lang="zh-CN" altLang="en-US" dirty="0"/>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1481119"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r>
              <a:rPr kumimoji="1" lang="zh-CN" altLang="en-US" dirty="0">
                <a:solidFill>
                  <a:srgbClr val="595959"/>
                </a:solidFill>
                <a:latin typeface="Consolas" panose="020B0609020204030204" pitchFamily="49" charset="0"/>
                <a:sym typeface="Consolas" panose="020B0609020204030204" pitchFamily="49" charset="0"/>
              </a:rPr>
              <a:t>参看</a:t>
            </a:r>
            <a:r>
              <a:rPr kumimoji="1" lang="en-US" altLang="zh-CN" sz="1200" dirty="0">
                <a:solidFill>
                  <a:srgbClr val="595959"/>
                </a:solidFill>
                <a:latin typeface="Consolas" panose="020B0609020204030204" pitchFamily="49" charset="0"/>
                <a:sym typeface="Consolas" panose="020B0609020204030204" pitchFamily="49" charset="0"/>
                <a:hlinkClick r:id="rId2"/>
              </a:rPr>
              <a:t>https://docs.spring.io/spring-boot/docs/current/reference/html/spring-boot-features.html#boot-features-external-config</a:t>
            </a:r>
            <a:endParaRPr kumimoji="1" lang="en-US" altLang="zh-CN" sz="1200" dirty="0">
              <a:solidFill>
                <a:srgbClr val="595959"/>
              </a:solidFill>
              <a:latin typeface="Consolas" panose="020B0609020204030204" pitchFamily="49" charset="0"/>
              <a:sym typeface="Consolas" panose="020B0609020204030204" pitchFamily="49" charset="0"/>
            </a:endParaRPr>
          </a:p>
          <a:p>
            <a:endParaRPr kumimoji="1" lang="en-US" altLang="zh-CN" dirty="0">
              <a:solidFill>
                <a:srgbClr val="595959"/>
              </a:solidFill>
              <a:latin typeface="Consolas" panose="020B0609020204030204" pitchFamily="49" charset="0"/>
              <a:sym typeface="Consolas" panose="020B0609020204030204" pitchFamily="49" charset="0"/>
            </a:endParaRPr>
          </a:p>
          <a:p>
            <a:endParaRPr kumimoji="1" lang="en-US" altLang="zh-CN" dirty="0">
              <a:solidFill>
                <a:srgbClr val="595959"/>
              </a:solidFill>
              <a:latin typeface="Consolas" panose="020B0609020204030204" pitchFamily="49" charset="0"/>
              <a:sym typeface="Consolas" panose="020B0609020204030204" pitchFamily="49" charset="0"/>
            </a:endParaRPr>
          </a:p>
        </p:txBody>
      </p:sp>
      <p:pic>
        <p:nvPicPr>
          <p:cNvPr id="8" name="图片 7"/>
          <p:cNvPicPr>
            <a:picLocks noChangeAspect="1"/>
          </p:cNvPicPr>
          <p:nvPr/>
        </p:nvPicPr>
        <p:blipFill>
          <a:blip r:embed="rId3"/>
          <a:stretch>
            <a:fillRect/>
          </a:stretch>
        </p:blipFill>
        <p:spPr>
          <a:xfrm>
            <a:off x="1210237" y="2200612"/>
            <a:ext cx="7409888" cy="4442793"/>
          </a:xfrm>
          <a:prstGeom prst="rect">
            <a:avLst/>
          </a:prstGeom>
          <a:ln w="25400">
            <a:solidFill>
              <a:schemeClr val="bg1">
                <a:lumMod val="95000"/>
              </a:schemeClr>
            </a:solidFill>
          </a:ln>
        </p:spPr>
      </p:pic>
      <p:grpSp>
        <p:nvGrpSpPr>
          <p:cNvPr id="9" name="组合 8"/>
          <p:cNvGrpSpPr/>
          <p:nvPr/>
        </p:nvGrpSpPr>
        <p:grpSpPr>
          <a:xfrm>
            <a:off x="9339950" y="2159850"/>
            <a:ext cx="538399" cy="4524315"/>
            <a:chOff x="9339950" y="2159850"/>
            <a:chExt cx="538399" cy="4524315"/>
          </a:xfrm>
        </p:grpSpPr>
        <p:sp>
          <p:nvSpPr>
            <p:cNvPr id="10" name="任意多边形 9"/>
            <p:cNvSpPr/>
            <p:nvPr/>
          </p:nvSpPr>
          <p:spPr>
            <a:xfrm>
              <a:off x="9339950" y="2678932"/>
              <a:ext cx="538399" cy="3486150"/>
            </a:xfrm>
            <a:custGeom>
              <a:avLst/>
              <a:gdLst>
                <a:gd name="connsiteX0" fmla="*/ 405403 w 814624"/>
                <a:gd name="connsiteY0" fmla="*/ 0 h 3486150"/>
                <a:gd name="connsiteX1" fmla="*/ 412369 w 814624"/>
                <a:gd name="connsiteY1" fmla="*/ 0 h 3486150"/>
                <a:gd name="connsiteX2" fmla="*/ 609902 w 814624"/>
                <a:gd name="connsiteY2" fmla="*/ 3074213 h 3486150"/>
                <a:gd name="connsiteX3" fmla="*/ 610968 w 814624"/>
                <a:gd name="connsiteY3" fmla="*/ 3074145 h 3486150"/>
                <a:gd name="connsiteX4" fmla="*/ 610968 w 814624"/>
                <a:gd name="connsiteY4" fmla="*/ 3078838 h 3486150"/>
                <a:gd name="connsiteX5" fmla="*/ 814624 w 814624"/>
                <a:gd name="connsiteY5" fmla="*/ 3078838 h 3486150"/>
                <a:gd name="connsiteX6" fmla="*/ 407312 w 814624"/>
                <a:gd name="connsiteY6" fmla="*/ 3486150 h 3486150"/>
                <a:gd name="connsiteX7" fmla="*/ 0 w 814624"/>
                <a:gd name="connsiteY7" fmla="*/ 3078838 h 3486150"/>
                <a:gd name="connsiteX8" fmla="*/ 203656 w 814624"/>
                <a:gd name="connsiteY8" fmla="*/ 3078838 h 3486150"/>
                <a:gd name="connsiteX9" fmla="*/ 203656 w 814624"/>
                <a:gd name="connsiteY9" fmla="*/ 3073940 h 3486150"/>
                <a:gd name="connsiteX10" fmla="*/ 207870 w 814624"/>
                <a:gd name="connsiteY10" fmla="*/ 3074211 h 3486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14624" h="3486150">
                  <a:moveTo>
                    <a:pt x="405403" y="0"/>
                  </a:moveTo>
                  <a:lnTo>
                    <a:pt x="412369" y="0"/>
                  </a:lnTo>
                  <a:lnTo>
                    <a:pt x="609902" y="3074213"/>
                  </a:lnTo>
                  <a:lnTo>
                    <a:pt x="610968" y="3074145"/>
                  </a:lnTo>
                  <a:lnTo>
                    <a:pt x="610968" y="3078838"/>
                  </a:lnTo>
                  <a:lnTo>
                    <a:pt x="814624" y="3078838"/>
                  </a:lnTo>
                  <a:lnTo>
                    <a:pt x="407312" y="3486150"/>
                  </a:lnTo>
                  <a:lnTo>
                    <a:pt x="0" y="3078838"/>
                  </a:lnTo>
                  <a:lnTo>
                    <a:pt x="203656" y="3078838"/>
                  </a:lnTo>
                  <a:lnTo>
                    <a:pt x="203656" y="3073940"/>
                  </a:lnTo>
                  <a:lnTo>
                    <a:pt x="207870" y="3074211"/>
                  </a:lnTo>
                  <a:close/>
                </a:path>
              </a:pathLst>
            </a:cu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Consolas" panose="020B0609020204030204" pitchFamily="49" charset="0"/>
                <a:sym typeface="Consolas" panose="020B0609020204030204" pitchFamily="49" charset="0"/>
              </a:endParaRPr>
            </a:p>
          </p:txBody>
        </p:sp>
        <p:sp>
          <p:nvSpPr>
            <p:cNvPr id="11" name="矩形 10"/>
            <p:cNvSpPr/>
            <p:nvPr/>
          </p:nvSpPr>
          <p:spPr>
            <a:xfrm>
              <a:off x="9405239" y="2159850"/>
              <a:ext cx="415498" cy="4524315"/>
            </a:xfrm>
            <a:prstGeom prst="rect">
              <a:avLst/>
            </a:prstGeom>
          </p:spPr>
          <p:txBody>
            <a:bodyPr wrap="none">
              <a:spAutoFit/>
            </a:bodyPr>
            <a:lstStyle/>
            <a:p>
              <a:r>
                <a:rPr kumimoji="1" lang="zh-CN" altLang="en-US" b="1" dirty="0" smtClean="0">
                  <a:solidFill>
                    <a:srgbClr val="AD2B26"/>
                  </a:solidFill>
                  <a:latin typeface="Consolas" panose="020B0609020204030204" pitchFamily="49" charset="0"/>
                  <a:ea typeface="阿里巴巴普惠体 Heavy" panose="00020600040101010101" pitchFamily="18" charset="-122"/>
                  <a:cs typeface="阿里巴巴普惠体 Heavy" panose="00020600040101010101" pitchFamily="18" charset="-122"/>
                  <a:sym typeface="Consolas" panose="020B0609020204030204" pitchFamily="49" charset="0"/>
                </a:rPr>
                <a:t>低</a:t>
              </a:r>
              <a:endParaRPr kumimoji="1" lang="en-US" altLang="zh-CN" b="1" dirty="0" smtClean="0">
                <a:solidFill>
                  <a:srgbClr val="AD2B26"/>
                </a:solidFill>
                <a:latin typeface="Consolas" panose="020B0609020204030204" pitchFamily="49" charset="0"/>
                <a:ea typeface="阿里巴巴普惠体 Heavy" panose="00020600040101010101" pitchFamily="18" charset="-122"/>
                <a:cs typeface="阿里巴巴普惠体 Heavy" panose="00020600040101010101" pitchFamily="18" charset="-122"/>
                <a:sym typeface="Consolas" panose="020B0609020204030204" pitchFamily="49" charset="0"/>
              </a:endParaRPr>
            </a:p>
            <a:p>
              <a:endParaRPr kumimoji="1" lang="en-US" altLang="zh-CN" b="1" dirty="0" smtClean="0">
                <a:solidFill>
                  <a:srgbClr val="AD2B26"/>
                </a:solidFill>
                <a:latin typeface="Consolas" panose="020B0609020204030204" pitchFamily="49" charset="0"/>
                <a:ea typeface="阿里巴巴普惠体 Heavy" panose="00020600040101010101" pitchFamily="18" charset="-122"/>
                <a:cs typeface="阿里巴巴普惠体 Heavy" panose="00020600040101010101" pitchFamily="18" charset="-122"/>
                <a:sym typeface="Consolas" panose="020B0609020204030204" pitchFamily="49" charset="0"/>
              </a:endParaRPr>
            </a:p>
            <a:p>
              <a:endParaRPr kumimoji="1" lang="en-US" altLang="zh-CN" b="1" dirty="0">
                <a:solidFill>
                  <a:srgbClr val="AD2B26"/>
                </a:solidFill>
                <a:latin typeface="Consolas" panose="020B0609020204030204" pitchFamily="49" charset="0"/>
                <a:ea typeface="阿里巴巴普惠体 Heavy" panose="00020600040101010101" pitchFamily="18" charset="-122"/>
                <a:cs typeface="阿里巴巴普惠体 Heavy" panose="00020600040101010101" pitchFamily="18" charset="-122"/>
                <a:sym typeface="Consolas" panose="020B0609020204030204" pitchFamily="49" charset="0"/>
              </a:endParaRPr>
            </a:p>
            <a:p>
              <a:endParaRPr kumimoji="1" lang="en-US" altLang="zh-CN" b="1" dirty="0" smtClean="0">
                <a:solidFill>
                  <a:srgbClr val="AD2B26"/>
                </a:solidFill>
                <a:latin typeface="Consolas" panose="020B0609020204030204" pitchFamily="49" charset="0"/>
                <a:ea typeface="阿里巴巴普惠体 Heavy" panose="00020600040101010101" pitchFamily="18" charset="-122"/>
                <a:cs typeface="阿里巴巴普惠体 Heavy" panose="00020600040101010101" pitchFamily="18" charset="-122"/>
                <a:sym typeface="Consolas" panose="020B0609020204030204" pitchFamily="49" charset="0"/>
              </a:endParaRPr>
            </a:p>
            <a:p>
              <a:endParaRPr kumimoji="1" lang="en-US" altLang="zh-CN" b="1" dirty="0">
                <a:solidFill>
                  <a:srgbClr val="AD2B26"/>
                </a:solidFill>
                <a:latin typeface="Consolas" panose="020B0609020204030204" pitchFamily="49" charset="0"/>
                <a:ea typeface="阿里巴巴普惠体 Heavy" panose="00020600040101010101" pitchFamily="18" charset="-122"/>
                <a:cs typeface="阿里巴巴普惠体 Heavy" panose="00020600040101010101" pitchFamily="18" charset="-122"/>
                <a:sym typeface="Consolas" panose="020B0609020204030204" pitchFamily="49" charset="0"/>
              </a:endParaRPr>
            </a:p>
            <a:p>
              <a:endParaRPr kumimoji="1" lang="en-US" altLang="zh-CN" b="1" dirty="0" smtClean="0">
                <a:solidFill>
                  <a:srgbClr val="AD2B26"/>
                </a:solidFill>
                <a:latin typeface="Consolas" panose="020B0609020204030204" pitchFamily="49" charset="0"/>
                <a:ea typeface="阿里巴巴普惠体 Heavy" panose="00020600040101010101" pitchFamily="18" charset="-122"/>
                <a:cs typeface="阿里巴巴普惠体 Heavy" panose="00020600040101010101" pitchFamily="18" charset="-122"/>
                <a:sym typeface="Consolas" panose="020B0609020204030204" pitchFamily="49" charset="0"/>
              </a:endParaRPr>
            </a:p>
            <a:p>
              <a:endParaRPr kumimoji="1" lang="en-US" altLang="zh-CN" b="1" dirty="0">
                <a:solidFill>
                  <a:srgbClr val="AD2B26"/>
                </a:solidFill>
                <a:latin typeface="Consolas" panose="020B0609020204030204" pitchFamily="49" charset="0"/>
                <a:ea typeface="阿里巴巴普惠体 Heavy" panose="00020600040101010101" pitchFamily="18" charset="-122"/>
                <a:cs typeface="阿里巴巴普惠体 Heavy" panose="00020600040101010101" pitchFamily="18" charset="-122"/>
                <a:sym typeface="Consolas" panose="020B0609020204030204" pitchFamily="49" charset="0"/>
              </a:endParaRPr>
            </a:p>
            <a:p>
              <a:endParaRPr kumimoji="1" lang="en-US" altLang="zh-CN" b="1" dirty="0" smtClean="0">
                <a:solidFill>
                  <a:srgbClr val="AD2B26"/>
                </a:solidFill>
                <a:latin typeface="Consolas" panose="020B0609020204030204" pitchFamily="49" charset="0"/>
                <a:ea typeface="阿里巴巴普惠体 Heavy" panose="00020600040101010101" pitchFamily="18" charset="-122"/>
                <a:cs typeface="阿里巴巴普惠体 Heavy" panose="00020600040101010101" pitchFamily="18" charset="-122"/>
                <a:sym typeface="Consolas" panose="020B0609020204030204" pitchFamily="49" charset="0"/>
              </a:endParaRPr>
            </a:p>
            <a:p>
              <a:endParaRPr kumimoji="1" lang="en-US" altLang="zh-CN" b="1" dirty="0">
                <a:solidFill>
                  <a:srgbClr val="AD2B26"/>
                </a:solidFill>
                <a:latin typeface="Consolas" panose="020B0609020204030204" pitchFamily="49" charset="0"/>
                <a:ea typeface="阿里巴巴普惠体 Heavy" panose="00020600040101010101" pitchFamily="18" charset="-122"/>
                <a:cs typeface="阿里巴巴普惠体 Heavy" panose="00020600040101010101" pitchFamily="18" charset="-122"/>
                <a:sym typeface="Consolas" panose="020B0609020204030204" pitchFamily="49" charset="0"/>
              </a:endParaRPr>
            </a:p>
            <a:p>
              <a:endParaRPr kumimoji="1" lang="en-US" altLang="zh-CN" b="1" dirty="0" smtClean="0">
                <a:solidFill>
                  <a:srgbClr val="AD2B26"/>
                </a:solidFill>
                <a:latin typeface="Consolas" panose="020B0609020204030204" pitchFamily="49" charset="0"/>
                <a:ea typeface="阿里巴巴普惠体 Heavy" panose="00020600040101010101" pitchFamily="18" charset="-122"/>
                <a:cs typeface="阿里巴巴普惠体 Heavy" panose="00020600040101010101" pitchFamily="18" charset="-122"/>
                <a:sym typeface="Consolas" panose="020B0609020204030204" pitchFamily="49" charset="0"/>
              </a:endParaRPr>
            </a:p>
            <a:p>
              <a:endParaRPr kumimoji="1" lang="en-US" altLang="zh-CN" b="1" dirty="0">
                <a:solidFill>
                  <a:srgbClr val="AD2B26"/>
                </a:solidFill>
                <a:latin typeface="Consolas" panose="020B0609020204030204" pitchFamily="49" charset="0"/>
                <a:ea typeface="阿里巴巴普惠体 Heavy" panose="00020600040101010101" pitchFamily="18" charset="-122"/>
                <a:cs typeface="阿里巴巴普惠体 Heavy" panose="00020600040101010101" pitchFamily="18" charset="-122"/>
                <a:sym typeface="Consolas" panose="020B0609020204030204" pitchFamily="49" charset="0"/>
              </a:endParaRPr>
            </a:p>
            <a:p>
              <a:endParaRPr kumimoji="1" lang="en-US" altLang="zh-CN" b="1" dirty="0" smtClean="0">
                <a:solidFill>
                  <a:srgbClr val="AD2B26"/>
                </a:solidFill>
                <a:latin typeface="Consolas" panose="020B0609020204030204" pitchFamily="49" charset="0"/>
                <a:ea typeface="阿里巴巴普惠体 Heavy" panose="00020600040101010101" pitchFamily="18" charset="-122"/>
                <a:cs typeface="阿里巴巴普惠体 Heavy" panose="00020600040101010101" pitchFamily="18" charset="-122"/>
                <a:sym typeface="Consolas" panose="020B0609020204030204" pitchFamily="49" charset="0"/>
              </a:endParaRPr>
            </a:p>
            <a:p>
              <a:endParaRPr kumimoji="1" lang="en-US" altLang="zh-CN" b="1" dirty="0">
                <a:solidFill>
                  <a:srgbClr val="AD2B26"/>
                </a:solidFill>
                <a:latin typeface="Consolas" panose="020B0609020204030204" pitchFamily="49" charset="0"/>
                <a:ea typeface="阿里巴巴普惠体 Heavy" panose="00020600040101010101" pitchFamily="18" charset="-122"/>
                <a:cs typeface="阿里巴巴普惠体 Heavy" panose="00020600040101010101" pitchFamily="18" charset="-122"/>
                <a:sym typeface="Consolas" panose="020B0609020204030204" pitchFamily="49" charset="0"/>
              </a:endParaRPr>
            </a:p>
            <a:p>
              <a:endParaRPr kumimoji="1" lang="en-US" altLang="zh-CN" b="1" dirty="0" smtClean="0">
                <a:solidFill>
                  <a:srgbClr val="AD2B26"/>
                </a:solidFill>
                <a:latin typeface="Consolas" panose="020B0609020204030204" pitchFamily="49" charset="0"/>
                <a:ea typeface="阿里巴巴普惠体 Heavy" panose="00020600040101010101" pitchFamily="18" charset="-122"/>
                <a:cs typeface="阿里巴巴普惠体 Heavy" panose="00020600040101010101" pitchFamily="18" charset="-122"/>
                <a:sym typeface="Consolas" panose="020B0609020204030204" pitchFamily="49" charset="0"/>
              </a:endParaRPr>
            </a:p>
            <a:p>
              <a:endParaRPr kumimoji="1" lang="en-US" altLang="zh-CN" b="1" dirty="0">
                <a:solidFill>
                  <a:srgbClr val="AD2B26"/>
                </a:solidFill>
                <a:latin typeface="Consolas" panose="020B0609020204030204" pitchFamily="49" charset="0"/>
                <a:ea typeface="阿里巴巴普惠体 Heavy" panose="00020600040101010101" pitchFamily="18" charset="-122"/>
                <a:cs typeface="阿里巴巴普惠体 Heavy" panose="00020600040101010101" pitchFamily="18" charset="-122"/>
                <a:sym typeface="Consolas" panose="020B0609020204030204" pitchFamily="49" charset="0"/>
              </a:endParaRPr>
            </a:p>
            <a:p>
              <a:r>
                <a:rPr kumimoji="1" lang="zh-CN" altLang="en-US" b="1" dirty="0" smtClean="0">
                  <a:solidFill>
                    <a:srgbClr val="AD2B26"/>
                  </a:solidFill>
                  <a:latin typeface="Consolas" panose="020B0609020204030204" pitchFamily="49" charset="0"/>
                  <a:ea typeface="阿里巴巴普惠体 Heavy" panose="00020600040101010101" pitchFamily="18" charset="-122"/>
                  <a:cs typeface="阿里巴巴普惠体 Heavy" panose="00020600040101010101" pitchFamily="18" charset="-122"/>
                  <a:sym typeface="Consolas" panose="020B0609020204030204" pitchFamily="49" charset="0"/>
                </a:rPr>
                <a:t>高</a:t>
              </a:r>
              <a:endParaRPr kumimoji="1" lang="zh-CN" altLang="en-US" b="1" dirty="0">
                <a:solidFill>
                  <a:srgbClr val="AD2B26"/>
                </a:solidFill>
                <a:latin typeface="Consolas" panose="020B0609020204030204" pitchFamily="49" charset="0"/>
                <a:ea typeface="阿里巴巴普惠体 Heavy" panose="00020600040101010101" pitchFamily="18" charset="-122"/>
                <a:cs typeface="阿里巴巴普惠体 Heavy" panose="00020600040101010101" pitchFamily="18" charset="-122"/>
                <a:sym typeface="Consolas" panose="020B0609020204030204" pitchFamily="49" charset="0"/>
              </a:endParaRPr>
            </a:p>
          </p:txBody>
        </p:sp>
      </p:grpSp>
    </p:spTree>
    <p:extLst>
      <p:ext uri="{BB962C8B-B14F-4D97-AF65-F5344CB8AC3E}">
        <p14:creationId xmlns:p14="http://schemas.microsoft.com/office/powerpoint/2010/main" val="2780848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randombar(horizont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up)">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zh-CN" altLang="en-US" dirty="0" smtClean="0"/>
              <a:t>缓存</a:t>
            </a:r>
            <a:endParaRPr lang="zh-CN" altLang="en-US" dirty="0"/>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en-US" altLang="zh-CN" dirty="0" err="1"/>
              <a:t>SpringBoot</a:t>
            </a:r>
            <a:r>
              <a:rPr lang="zh-CN" altLang="en-US" dirty="0" smtClean="0"/>
              <a:t>提供的缓存技术除了提供默认的缓存方案，还可以对其他缓存技术进行整合，统一接口，方便</a:t>
            </a:r>
            <a:r>
              <a:rPr lang="zh-CN" altLang="en-US" dirty="0"/>
              <a:t>缓存技术的开发与</a:t>
            </a:r>
            <a:r>
              <a:rPr lang="zh-CN" altLang="en-US" dirty="0" smtClean="0"/>
              <a:t>管理</a:t>
            </a:r>
            <a:endParaRPr lang="en-US" altLang="zh-CN" dirty="0" smtClean="0"/>
          </a:p>
        </p:txBody>
      </p:sp>
    </p:spTree>
    <p:extLst>
      <p:ext uri="{BB962C8B-B14F-4D97-AF65-F5344CB8AC3E}">
        <p14:creationId xmlns:p14="http://schemas.microsoft.com/office/powerpoint/2010/main" val="3956766267"/>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zh-CN" altLang="en-US" dirty="0" smtClean="0"/>
              <a:t>缓存</a:t>
            </a:r>
            <a:endParaRPr lang="zh-CN" altLang="en-US" dirty="0"/>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en-US" altLang="zh-CN" dirty="0" err="1"/>
              <a:t>SpringBoot</a:t>
            </a:r>
            <a:r>
              <a:rPr lang="zh-CN" altLang="en-US" dirty="0"/>
              <a:t>提供的缓存技术除了提供默认的缓存方案，还可以对其他缓存技术进行整合，统一接口，方便缓存技术的开发与管理</a:t>
            </a:r>
            <a:endParaRPr lang="en-US" altLang="zh-CN" dirty="0"/>
          </a:p>
          <a:p>
            <a:pPr lvl="1">
              <a:buFont typeface="Wingdings" panose="05000000000000000000" pitchFamily="2" charset="2"/>
              <a:buChar char="u"/>
            </a:pPr>
            <a:r>
              <a:rPr lang="en-US" altLang="zh-CN" dirty="0" smtClean="0"/>
              <a:t>Generic</a:t>
            </a:r>
            <a:endParaRPr lang="en-US" altLang="zh-CN" dirty="0"/>
          </a:p>
          <a:p>
            <a:pPr lvl="1">
              <a:buFont typeface="Wingdings" panose="05000000000000000000" pitchFamily="2" charset="2"/>
              <a:buChar char="u"/>
            </a:pPr>
            <a:r>
              <a:rPr lang="en-US" altLang="zh-CN" dirty="0" err="1"/>
              <a:t>JCache</a:t>
            </a:r>
            <a:endParaRPr lang="en-US" altLang="zh-CN" dirty="0"/>
          </a:p>
          <a:p>
            <a:pPr lvl="1">
              <a:buFont typeface="Wingdings" panose="05000000000000000000" pitchFamily="2" charset="2"/>
              <a:buChar char="u"/>
            </a:pPr>
            <a:r>
              <a:rPr lang="en-US" altLang="zh-CN" dirty="0" err="1"/>
              <a:t>Ehcache</a:t>
            </a:r>
            <a:endParaRPr lang="en-US" altLang="zh-CN" dirty="0"/>
          </a:p>
          <a:p>
            <a:pPr lvl="1">
              <a:buFont typeface="Wingdings" panose="05000000000000000000" pitchFamily="2" charset="2"/>
              <a:buChar char="u"/>
            </a:pPr>
            <a:r>
              <a:rPr lang="en-US" altLang="zh-CN" dirty="0" err="1"/>
              <a:t>Hazelcast</a:t>
            </a:r>
            <a:endParaRPr lang="en-US" altLang="zh-CN" dirty="0"/>
          </a:p>
          <a:p>
            <a:pPr lvl="1">
              <a:buFont typeface="Wingdings" panose="05000000000000000000" pitchFamily="2" charset="2"/>
              <a:buChar char="u"/>
            </a:pPr>
            <a:r>
              <a:rPr lang="en-US" altLang="zh-CN" dirty="0" err="1"/>
              <a:t>Infinispan</a:t>
            </a:r>
            <a:endParaRPr lang="en-US" altLang="zh-CN" dirty="0"/>
          </a:p>
          <a:p>
            <a:pPr lvl="1">
              <a:buFont typeface="Wingdings" panose="05000000000000000000" pitchFamily="2" charset="2"/>
              <a:buChar char="u"/>
            </a:pPr>
            <a:r>
              <a:rPr lang="en-US" altLang="zh-CN" dirty="0" err="1"/>
              <a:t>Couchbase</a:t>
            </a:r>
            <a:endParaRPr lang="en-US" altLang="zh-CN" dirty="0"/>
          </a:p>
          <a:p>
            <a:pPr lvl="1">
              <a:buFont typeface="Wingdings" panose="05000000000000000000" pitchFamily="2" charset="2"/>
              <a:buChar char="u"/>
            </a:pPr>
            <a:r>
              <a:rPr lang="en-US" altLang="zh-CN" dirty="0" err="1"/>
              <a:t>Redis</a:t>
            </a:r>
            <a:endParaRPr lang="en-US" altLang="zh-CN" dirty="0"/>
          </a:p>
          <a:p>
            <a:pPr lvl="1">
              <a:buFont typeface="Wingdings" panose="05000000000000000000" pitchFamily="2" charset="2"/>
              <a:buChar char="u"/>
            </a:pPr>
            <a:r>
              <a:rPr lang="en-US" altLang="zh-CN" dirty="0" smtClean="0"/>
              <a:t>Caffeine</a:t>
            </a:r>
            <a:endParaRPr lang="en-US" altLang="zh-CN" dirty="0"/>
          </a:p>
          <a:p>
            <a:pPr lvl="1">
              <a:buFont typeface="Wingdings" panose="05000000000000000000" pitchFamily="2" charset="2"/>
              <a:buChar char="u"/>
            </a:pPr>
            <a:r>
              <a:rPr lang="en-US" altLang="zh-CN" dirty="0"/>
              <a:t>Simple</a:t>
            </a:r>
            <a:r>
              <a:rPr lang="zh-CN" altLang="en-US" dirty="0"/>
              <a:t>（默认）</a:t>
            </a:r>
            <a:endParaRPr lang="en-US" altLang="zh-CN" dirty="0"/>
          </a:p>
          <a:p>
            <a:pPr>
              <a:buFont typeface="Wingdings" panose="05000000000000000000" pitchFamily="2" charset="2"/>
              <a:buChar char="l"/>
            </a:pPr>
            <a:endParaRPr lang="en-US" altLang="zh-CN" dirty="0"/>
          </a:p>
        </p:txBody>
      </p:sp>
    </p:spTree>
    <p:extLst>
      <p:ext uri="{BB962C8B-B14F-4D97-AF65-F5344CB8AC3E}">
        <p14:creationId xmlns:p14="http://schemas.microsoft.com/office/powerpoint/2010/main" val="4240487188"/>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zh-CN" altLang="en-US" dirty="0" smtClean="0"/>
              <a:t>缓存</a:t>
            </a:r>
            <a:endParaRPr lang="zh-CN" altLang="en-US" dirty="0"/>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en-US" altLang="zh-CN" dirty="0" err="1"/>
              <a:t>SpringBoot</a:t>
            </a:r>
            <a:r>
              <a:rPr lang="zh-CN" altLang="en-US" dirty="0"/>
              <a:t>提供的缓存技术除了提供默认的缓存方案，还可以对其他缓存技术进行整合，统一接口，方便缓存技术的开发与管理</a:t>
            </a:r>
            <a:endParaRPr lang="en-US" altLang="zh-CN" dirty="0"/>
          </a:p>
          <a:p>
            <a:pPr lvl="1">
              <a:buFont typeface="Wingdings" panose="05000000000000000000" pitchFamily="2" charset="2"/>
              <a:buChar char="u"/>
            </a:pPr>
            <a:r>
              <a:rPr lang="en-US" altLang="zh-CN" dirty="0" smtClean="0"/>
              <a:t>Generic</a:t>
            </a:r>
            <a:endParaRPr lang="en-US" altLang="zh-CN" dirty="0"/>
          </a:p>
          <a:p>
            <a:pPr lvl="1">
              <a:buFont typeface="Wingdings" panose="05000000000000000000" pitchFamily="2" charset="2"/>
              <a:buChar char="u"/>
            </a:pPr>
            <a:r>
              <a:rPr lang="en-US" altLang="zh-CN" dirty="0" err="1"/>
              <a:t>JCache</a:t>
            </a:r>
            <a:endParaRPr lang="en-US" altLang="zh-CN" dirty="0"/>
          </a:p>
          <a:p>
            <a:pPr lvl="1">
              <a:buFont typeface="Wingdings" panose="05000000000000000000" pitchFamily="2" charset="2"/>
              <a:buChar char="u"/>
            </a:pPr>
            <a:r>
              <a:rPr lang="en-US" altLang="zh-CN" dirty="0" err="1"/>
              <a:t>Ehcache</a:t>
            </a:r>
            <a:endParaRPr lang="en-US" altLang="zh-CN" dirty="0"/>
          </a:p>
          <a:p>
            <a:pPr lvl="1">
              <a:buFont typeface="Wingdings" panose="05000000000000000000" pitchFamily="2" charset="2"/>
              <a:buChar char="u"/>
            </a:pPr>
            <a:r>
              <a:rPr lang="en-US" altLang="zh-CN" dirty="0" err="1"/>
              <a:t>Hazelcast</a:t>
            </a:r>
            <a:endParaRPr lang="en-US" altLang="zh-CN" dirty="0"/>
          </a:p>
          <a:p>
            <a:pPr lvl="1">
              <a:buFont typeface="Wingdings" panose="05000000000000000000" pitchFamily="2" charset="2"/>
              <a:buChar char="u"/>
            </a:pPr>
            <a:r>
              <a:rPr lang="en-US" altLang="zh-CN" dirty="0" err="1"/>
              <a:t>Infinispan</a:t>
            </a:r>
            <a:endParaRPr lang="en-US" altLang="zh-CN" dirty="0"/>
          </a:p>
          <a:p>
            <a:pPr lvl="1">
              <a:buFont typeface="Wingdings" panose="05000000000000000000" pitchFamily="2" charset="2"/>
              <a:buChar char="u"/>
            </a:pPr>
            <a:r>
              <a:rPr lang="en-US" altLang="zh-CN" dirty="0" err="1"/>
              <a:t>Couchbase</a:t>
            </a:r>
            <a:endParaRPr lang="en-US" altLang="zh-CN" dirty="0"/>
          </a:p>
          <a:p>
            <a:pPr lvl="1">
              <a:buFont typeface="Wingdings" panose="05000000000000000000" pitchFamily="2" charset="2"/>
              <a:buChar char="u"/>
            </a:pPr>
            <a:r>
              <a:rPr lang="en-US" altLang="zh-CN" dirty="0" err="1"/>
              <a:t>Redis</a:t>
            </a:r>
            <a:endParaRPr lang="en-US" altLang="zh-CN" dirty="0"/>
          </a:p>
          <a:p>
            <a:pPr lvl="1">
              <a:buFont typeface="Wingdings" panose="05000000000000000000" pitchFamily="2" charset="2"/>
              <a:buChar char="u"/>
            </a:pPr>
            <a:r>
              <a:rPr lang="en-US" altLang="zh-CN" dirty="0" smtClean="0"/>
              <a:t>Caffeine</a:t>
            </a:r>
            <a:endParaRPr lang="en-US" altLang="zh-CN" dirty="0"/>
          </a:p>
          <a:p>
            <a:pPr lvl="1">
              <a:buFont typeface="Wingdings" panose="05000000000000000000" pitchFamily="2" charset="2"/>
              <a:buChar char="u"/>
            </a:pPr>
            <a:r>
              <a:rPr lang="en-US" altLang="zh-CN" dirty="0"/>
              <a:t>Simple</a:t>
            </a:r>
            <a:r>
              <a:rPr lang="zh-CN" altLang="en-US" dirty="0"/>
              <a:t>（默认</a:t>
            </a:r>
            <a:r>
              <a:rPr lang="zh-CN" altLang="en-US" dirty="0" smtClean="0"/>
              <a:t>）</a:t>
            </a:r>
            <a:endParaRPr lang="en-US" altLang="zh-CN" dirty="0" smtClean="0"/>
          </a:p>
          <a:p>
            <a:pPr lvl="1">
              <a:buFont typeface="Wingdings" panose="05000000000000000000" pitchFamily="2" charset="2"/>
              <a:buChar char="u"/>
            </a:pPr>
            <a:r>
              <a:rPr lang="en-US" altLang="zh-CN" dirty="0" err="1"/>
              <a:t>memcached</a:t>
            </a:r>
            <a:endParaRPr lang="en-US" altLang="zh-CN" dirty="0">
              <a:solidFill>
                <a:schemeClr val="tx1">
                  <a:lumMod val="85000"/>
                  <a:lumOff val="15000"/>
                </a:schemeClr>
              </a:solidFill>
            </a:endParaRPr>
          </a:p>
          <a:p>
            <a:pPr lvl="1">
              <a:buFont typeface="Wingdings" panose="05000000000000000000" pitchFamily="2" charset="2"/>
              <a:buChar char="u"/>
            </a:pPr>
            <a:endParaRPr lang="en-US" altLang="zh-CN" dirty="0"/>
          </a:p>
          <a:p>
            <a:pPr>
              <a:buFont typeface="Wingdings" panose="05000000000000000000" pitchFamily="2" charset="2"/>
              <a:buChar char="l"/>
            </a:pPr>
            <a:endParaRPr lang="en-US" altLang="zh-CN" dirty="0"/>
          </a:p>
        </p:txBody>
      </p:sp>
    </p:spTree>
    <p:extLst>
      <p:ext uri="{BB962C8B-B14F-4D97-AF65-F5344CB8AC3E}">
        <p14:creationId xmlns:p14="http://schemas.microsoft.com/office/powerpoint/2010/main" val="2684568796"/>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zh-CN" altLang="en-US" dirty="0" smtClean="0"/>
              <a:t>缓存</a:t>
            </a:r>
            <a:endParaRPr lang="zh-CN" altLang="en-US" dirty="0"/>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en-US" altLang="zh-CN" dirty="0" err="1"/>
              <a:t>SpringBoot</a:t>
            </a:r>
            <a:r>
              <a:rPr lang="zh-CN" altLang="en-US" dirty="0"/>
              <a:t>提供的缓存技术除了提供默认的缓存方案，还可以对其他缓存技术进行整合，统一接口，方便缓存技术的开发与管理</a:t>
            </a:r>
            <a:endParaRPr lang="en-US" altLang="zh-CN" dirty="0"/>
          </a:p>
          <a:p>
            <a:pPr lvl="1">
              <a:buFont typeface="Wingdings" panose="05000000000000000000" pitchFamily="2" charset="2"/>
              <a:buChar char="u"/>
            </a:pPr>
            <a:r>
              <a:rPr lang="en-US" altLang="zh-CN" dirty="0" smtClean="0"/>
              <a:t>Generic</a:t>
            </a:r>
            <a:endParaRPr lang="en-US" altLang="zh-CN" dirty="0"/>
          </a:p>
          <a:p>
            <a:pPr lvl="1">
              <a:buFont typeface="Wingdings" panose="05000000000000000000" pitchFamily="2" charset="2"/>
              <a:buChar char="u"/>
            </a:pPr>
            <a:r>
              <a:rPr lang="en-US" altLang="zh-CN" dirty="0" err="1"/>
              <a:t>JCache</a:t>
            </a:r>
            <a:endParaRPr lang="en-US" altLang="zh-CN" dirty="0"/>
          </a:p>
          <a:p>
            <a:pPr lvl="1">
              <a:buFont typeface="Wingdings" panose="05000000000000000000" pitchFamily="2" charset="2"/>
              <a:buChar char="u"/>
            </a:pPr>
            <a:r>
              <a:rPr lang="en-US" altLang="zh-CN" dirty="0" err="1">
                <a:solidFill>
                  <a:srgbClr val="AD2A26"/>
                </a:solidFill>
              </a:rPr>
              <a:t>Ehcache</a:t>
            </a:r>
            <a:endParaRPr lang="en-US" altLang="zh-CN" dirty="0">
              <a:solidFill>
                <a:srgbClr val="AD2A26"/>
              </a:solidFill>
            </a:endParaRPr>
          </a:p>
          <a:p>
            <a:pPr lvl="1">
              <a:buFont typeface="Wingdings" panose="05000000000000000000" pitchFamily="2" charset="2"/>
              <a:buChar char="u"/>
            </a:pPr>
            <a:r>
              <a:rPr lang="en-US" altLang="zh-CN" dirty="0" err="1"/>
              <a:t>Hazelcast</a:t>
            </a:r>
            <a:endParaRPr lang="en-US" altLang="zh-CN" dirty="0"/>
          </a:p>
          <a:p>
            <a:pPr lvl="1">
              <a:buFont typeface="Wingdings" panose="05000000000000000000" pitchFamily="2" charset="2"/>
              <a:buChar char="u"/>
            </a:pPr>
            <a:r>
              <a:rPr lang="en-US" altLang="zh-CN" dirty="0" err="1"/>
              <a:t>Infinispan</a:t>
            </a:r>
            <a:endParaRPr lang="en-US" altLang="zh-CN" dirty="0"/>
          </a:p>
          <a:p>
            <a:pPr lvl="1">
              <a:buFont typeface="Wingdings" panose="05000000000000000000" pitchFamily="2" charset="2"/>
              <a:buChar char="u"/>
            </a:pPr>
            <a:r>
              <a:rPr lang="en-US" altLang="zh-CN" dirty="0" err="1"/>
              <a:t>Couchbase</a:t>
            </a:r>
            <a:endParaRPr lang="en-US" altLang="zh-CN" dirty="0"/>
          </a:p>
          <a:p>
            <a:pPr lvl="1">
              <a:buFont typeface="Wingdings" panose="05000000000000000000" pitchFamily="2" charset="2"/>
              <a:buChar char="u"/>
            </a:pPr>
            <a:r>
              <a:rPr lang="en-US" altLang="zh-CN" dirty="0" err="1">
                <a:solidFill>
                  <a:srgbClr val="AD2A26"/>
                </a:solidFill>
              </a:rPr>
              <a:t>Redis</a:t>
            </a:r>
            <a:endParaRPr lang="en-US" altLang="zh-CN" dirty="0">
              <a:solidFill>
                <a:srgbClr val="AD2A26"/>
              </a:solidFill>
            </a:endParaRPr>
          </a:p>
          <a:p>
            <a:pPr lvl="1">
              <a:buFont typeface="Wingdings" panose="05000000000000000000" pitchFamily="2" charset="2"/>
              <a:buChar char="u"/>
            </a:pPr>
            <a:r>
              <a:rPr lang="en-US" altLang="zh-CN" dirty="0" smtClean="0"/>
              <a:t>Caffeine</a:t>
            </a:r>
            <a:endParaRPr lang="en-US" altLang="zh-CN" dirty="0"/>
          </a:p>
          <a:p>
            <a:pPr lvl="1">
              <a:buFont typeface="Wingdings" panose="05000000000000000000" pitchFamily="2" charset="2"/>
              <a:buChar char="u"/>
            </a:pPr>
            <a:r>
              <a:rPr lang="en-US" altLang="zh-CN" dirty="0"/>
              <a:t>Simple</a:t>
            </a:r>
            <a:r>
              <a:rPr lang="zh-CN" altLang="en-US" dirty="0"/>
              <a:t>（默认</a:t>
            </a:r>
            <a:r>
              <a:rPr lang="zh-CN" altLang="en-US" dirty="0" smtClean="0"/>
              <a:t>）</a:t>
            </a:r>
            <a:endParaRPr lang="en-US" altLang="zh-CN" dirty="0" smtClean="0"/>
          </a:p>
          <a:p>
            <a:pPr lvl="1">
              <a:buFont typeface="Wingdings" panose="05000000000000000000" pitchFamily="2" charset="2"/>
              <a:buChar char="u"/>
            </a:pPr>
            <a:r>
              <a:rPr lang="en-US" altLang="zh-CN" dirty="0" err="1">
                <a:solidFill>
                  <a:srgbClr val="AD2A26"/>
                </a:solidFill>
              </a:rPr>
              <a:t>memcached</a:t>
            </a:r>
            <a:endParaRPr lang="en-US" altLang="zh-CN" dirty="0">
              <a:solidFill>
                <a:srgbClr val="AD2A26"/>
              </a:solidFill>
            </a:endParaRPr>
          </a:p>
          <a:p>
            <a:pPr lvl="1">
              <a:buFont typeface="Wingdings" panose="05000000000000000000" pitchFamily="2" charset="2"/>
              <a:buChar char="u"/>
            </a:pPr>
            <a:endParaRPr lang="en-US" altLang="zh-CN" dirty="0"/>
          </a:p>
          <a:p>
            <a:pPr>
              <a:buFont typeface="Wingdings" panose="05000000000000000000" pitchFamily="2" charset="2"/>
              <a:buChar char="l"/>
            </a:pPr>
            <a:endParaRPr lang="en-US" altLang="zh-CN" dirty="0"/>
          </a:p>
        </p:txBody>
      </p:sp>
    </p:spTree>
    <p:extLst>
      <p:ext uri="{BB962C8B-B14F-4D97-AF65-F5344CB8AC3E}">
        <p14:creationId xmlns:p14="http://schemas.microsoft.com/office/powerpoint/2010/main" val="520208333"/>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zh-CN" altLang="en-US" dirty="0"/>
              <a:t>缓存</a:t>
            </a:r>
            <a:r>
              <a:rPr lang="zh-CN" altLang="en-US" dirty="0" smtClean="0"/>
              <a:t>使用案例</a:t>
            </a:r>
            <a:r>
              <a:rPr lang="en-US" altLang="zh-CN" dirty="0" smtClean="0"/>
              <a:t>——</a:t>
            </a:r>
            <a:r>
              <a:rPr lang="zh-CN" altLang="en-US" dirty="0" smtClean="0"/>
              <a:t>手机验证码</a:t>
            </a:r>
            <a:endParaRPr lang="zh-CN" altLang="en-US" dirty="0"/>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a:t>需求</a:t>
            </a:r>
            <a:endParaRPr lang="en-US" altLang="zh-CN" dirty="0"/>
          </a:p>
          <a:p>
            <a:pPr lvl="1">
              <a:buFont typeface="Wingdings" panose="05000000000000000000" pitchFamily="2" charset="2"/>
              <a:buChar char="u"/>
            </a:pPr>
            <a:r>
              <a:rPr lang="zh-CN" altLang="en-US" dirty="0">
                <a:solidFill>
                  <a:schemeClr val="tx1">
                    <a:lumMod val="85000"/>
                    <a:lumOff val="15000"/>
                  </a:schemeClr>
                </a:solidFill>
              </a:rPr>
              <a:t>输入手机</a:t>
            </a:r>
            <a:r>
              <a:rPr lang="zh-CN" altLang="en-US" dirty="0" smtClean="0">
                <a:solidFill>
                  <a:schemeClr val="tx1">
                    <a:lumMod val="85000"/>
                    <a:lumOff val="15000"/>
                  </a:schemeClr>
                </a:solidFill>
              </a:rPr>
              <a:t>号获取验证码，组织文档以短信形式发送给用户（</a:t>
            </a:r>
            <a:r>
              <a:rPr lang="zh-CN" altLang="en-US" dirty="0">
                <a:solidFill>
                  <a:schemeClr val="tx1">
                    <a:lumMod val="85000"/>
                    <a:lumOff val="15000"/>
                  </a:schemeClr>
                </a:solidFill>
              </a:rPr>
              <a:t>页面模拟）</a:t>
            </a:r>
            <a:endParaRPr lang="en-US" altLang="zh-CN" dirty="0">
              <a:solidFill>
                <a:schemeClr val="tx1">
                  <a:lumMod val="85000"/>
                  <a:lumOff val="15000"/>
                </a:schemeClr>
              </a:solidFill>
            </a:endParaRPr>
          </a:p>
          <a:p>
            <a:pPr lvl="1">
              <a:buFont typeface="Wingdings" panose="05000000000000000000" pitchFamily="2" charset="2"/>
              <a:buChar char="u"/>
            </a:pPr>
            <a:r>
              <a:rPr lang="zh-CN" altLang="en-US" dirty="0">
                <a:solidFill>
                  <a:schemeClr val="tx1">
                    <a:lumMod val="85000"/>
                    <a:lumOff val="15000"/>
                  </a:schemeClr>
                </a:solidFill>
              </a:rPr>
              <a:t>输入手机号和验证</a:t>
            </a:r>
            <a:r>
              <a:rPr lang="zh-CN" altLang="en-US" dirty="0" smtClean="0">
                <a:solidFill>
                  <a:schemeClr val="tx1">
                    <a:lumMod val="85000"/>
                    <a:lumOff val="15000"/>
                  </a:schemeClr>
                </a:solidFill>
              </a:rPr>
              <a:t>码验证结果</a:t>
            </a:r>
            <a:endParaRPr lang="en-US" altLang="zh-CN" dirty="0">
              <a:solidFill>
                <a:schemeClr val="tx1">
                  <a:lumMod val="85000"/>
                  <a:lumOff val="15000"/>
                </a:schemeClr>
              </a:solidFill>
            </a:endParaRPr>
          </a:p>
          <a:p>
            <a:pPr>
              <a:buFont typeface="Wingdings" panose="05000000000000000000" pitchFamily="2" charset="2"/>
              <a:buChar char="l"/>
            </a:pPr>
            <a:r>
              <a:rPr lang="zh-CN" altLang="en-US" dirty="0" smtClean="0"/>
              <a:t>需求分析</a:t>
            </a:r>
            <a:endParaRPr lang="en-US" altLang="zh-CN" dirty="0"/>
          </a:p>
          <a:p>
            <a:pPr lvl="1">
              <a:buFont typeface="Wingdings" panose="05000000000000000000" pitchFamily="2" charset="2"/>
              <a:buChar char="u"/>
            </a:pPr>
            <a:r>
              <a:rPr lang="zh-CN" altLang="en-US" dirty="0" smtClean="0">
                <a:solidFill>
                  <a:schemeClr val="tx1">
                    <a:lumMod val="85000"/>
                    <a:lumOff val="15000"/>
                  </a:schemeClr>
                </a:solidFill>
              </a:rPr>
              <a:t>提供</a:t>
            </a:r>
            <a:r>
              <a:rPr lang="en-US" altLang="zh-CN" dirty="0" smtClean="0">
                <a:solidFill>
                  <a:schemeClr val="tx1">
                    <a:lumMod val="85000"/>
                    <a:lumOff val="15000"/>
                  </a:schemeClr>
                </a:solidFill>
              </a:rPr>
              <a:t>controller</a:t>
            </a:r>
            <a:r>
              <a:rPr lang="zh-CN" altLang="en-US" dirty="0" smtClean="0">
                <a:solidFill>
                  <a:schemeClr val="tx1">
                    <a:lumMod val="85000"/>
                    <a:lumOff val="15000"/>
                  </a:schemeClr>
                </a:solidFill>
              </a:rPr>
              <a:t>，传入手机号，业务层通过手机号计算出独有的</a:t>
            </a:r>
            <a:r>
              <a:rPr lang="en-US" altLang="zh-CN" dirty="0" smtClean="0">
                <a:solidFill>
                  <a:schemeClr val="tx1">
                    <a:lumMod val="85000"/>
                    <a:lumOff val="15000"/>
                  </a:schemeClr>
                </a:solidFill>
              </a:rPr>
              <a:t>6</a:t>
            </a:r>
            <a:r>
              <a:rPr lang="zh-CN" altLang="en-US" dirty="0" smtClean="0">
                <a:solidFill>
                  <a:schemeClr val="tx1">
                    <a:lumMod val="85000"/>
                    <a:lumOff val="15000"/>
                  </a:schemeClr>
                </a:solidFill>
              </a:rPr>
              <a:t>位验证码数据，存入缓存后返回此数据</a:t>
            </a:r>
            <a:endParaRPr lang="en-US" altLang="zh-CN" dirty="0" smtClean="0">
              <a:solidFill>
                <a:schemeClr val="tx1">
                  <a:lumMod val="85000"/>
                  <a:lumOff val="15000"/>
                </a:schemeClr>
              </a:solidFill>
            </a:endParaRPr>
          </a:p>
          <a:p>
            <a:pPr lvl="1">
              <a:buFont typeface="Wingdings" panose="05000000000000000000" pitchFamily="2" charset="2"/>
              <a:buChar char="u"/>
            </a:pPr>
            <a:r>
              <a:rPr lang="zh-CN" altLang="en-US" dirty="0" smtClean="0">
                <a:solidFill>
                  <a:schemeClr val="tx1">
                    <a:lumMod val="85000"/>
                    <a:lumOff val="15000"/>
                  </a:schemeClr>
                </a:solidFill>
              </a:rPr>
              <a:t>提供</a:t>
            </a:r>
            <a:r>
              <a:rPr lang="en-US" altLang="zh-CN" dirty="0" smtClean="0">
                <a:solidFill>
                  <a:schemeClr val="tx1">
                    <a:lumMod val="85000"/>
                    <a:lumOff val="15000"/>
                  </a:schemeClr>
                </a:solidFill>
              </a:rPr>
              <a:t>controller</a:t>
            </a:r>
            <a:r>
              <a:rPr lang="zh-CN" altLang="en-US" dirty="0" smtClean="0">
                <a:solidFill>
                  <a:schemeClr val="tx1">
                    <a:lumMod val="85000"/>
                    <a:lumOff val="15000"/>
                  </a:schemeClr>
                </a:solidFill>
              </a:rPr>
              <a:t>，传入手机号与验证码，业务层通过手机号从缓存中读取验证码与输入验证码进行比对，返回比对结果</a:t>
            </a:r>
            <a:endParaRPr lang="en-US" altLang="zh-CN" dirty="0">
              <a:solidFill>
                <a:schemeClr val="tx1">
                  <a:lumMod val="85000"/>
                  <a:lumOff val="15000"/>
                </a:schemeClr>
              </a:solidFill>
            </a:endParaRPr>
          </a:p>
          <a:p>
            <a:pPr lvl="1">
              <a:buFont typeface="Wingdings" panose="05000000000000000000" pitchFamily="2" charset="2"/>
              <a:buChar char="u"/>
            </a:pPr>
            <a:endParaRPr lang="en-US" altLang="zh-CN" dirty="0">
              <a:solidFill>
                <a:schemeClr val="tx1">
                  <a:lumMod val="85000"/>
                  <a:lumOff val="15000"/>
                </a:schemeClr>
              </a:solidFill>
            </a:endParaRPr>
          </a:p>
          <a:p>
            <a:pPr lvl="1">
              <a:buFont typeface="Wingdings" panose="05000000000000000000" pitchFamily="2" charset="2"/>
              <a:buChar char="u"/>
            </a:pPr>
            <a:endParaRPr lang="en-US" altLang="zh-CN" dirty="0">
              <a:solidFill>
                <a:schemeClr val="tx1">
                  <a:lumMod val="85000"/>
                  <a:lumOff val="15000"/>
                </a:schemeClr>
              </a:solidFill>
            </a:endParaRPr>
          </a:p>
          <a:p>
            <a:pPr lvl="1">
              <a:buFont typeface="Wingdings" panose="05000000000000000000" pitchFamily="2" charset="2"/>
              <a:buChar char="u"/>
            </a:pPr>
            <a:endParaRPr lang="en-US" altLang="zh-CN" dirty="0">
              <a:solidFill>
                <a:schemeClr val="tx1">
                  <a:lumMod val="85000"/>
                  <a:lumOff val="15000"/>
                </a:schemeClr>
              </a:solidFill>
            </a:endParaRPr>
          </a:p>
        </p:txBody>
      </p:sp>
    </p:spTree>
    <p:extLst>
      <p:ext uri="{BB962C8B-B14F-4D97-AF65-F5344CB8AC3E}">
        <p14:creationId xmlns:p14="http://schemas.microsoft.com/office/powerpoint/2010/main" val="439442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8">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zh-CN" altLang="en-US" dirty="0"/>
              <a:t>缓存使用案例</a:t>
            </a:r>
            <a:r>
              <a:rPr lang="en-US" altLang="zh-CN" dirty="0"/>
              <a:t>——</a:t>
            </a:r>
            <a:r>
              <a:rPr lang="zh-CN" altLang="en-US" dirty="0"/>
              <a:t>手机验证码</a:t>
            </a:r>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smtClean="0"/>
              <a:t>开启缓存</a:t>
            </a:r>
            <a:endParaRPr lang="en-US" altLang="zh-CN" dirty="0">
              <a:solidFill>
                <a:schemeClr val="tx1">
                  <a:lumMod val="85000"/>
                  <a:lumOff val="15000"/>
                </a:schemeClr>
              </a:solidFill>
            </a:endParaRPr>
          </a:p>
        </p:txBody>
      </p:sp>
      <p:sp>
        <p:nvSpPr>
          <p:cNvPr id="14" name="TextBox 3">
            <a:extLst>
              <a:ext uri="{FF2B5EF4-FFF2-40B4-BE49-F238E27FC236}">
                <a16:creationId xmlns:a16="http://schemas.microsoft.com/office/drawing/2014/main" id="{0C998B78-AB18-3C47-A1C7-25AE9A3A40B0}"/>
              </a:ext>
            </a:extLst>
          </p:cNvPr>
          <p:cNvSpPr txBox="1"/>
          <p:nvPr/>
        </p:nvSpPr>
        <p:spPr>
          <a:xfrm>
            <a:off x="1159842" y="2149748"/>
            <a:ext cx="9860586" cy="2318776"/>
          </a:xfrm>
          <a:prstGeom prst="rect">
            <a:avLst/>
          </a:prstGeom>
          <a:solidFill>
            <a:srgbClr val="FFFFE4"/>
          </a:solidFill>
          <a:ln w="3175">
            <a:solidFill>
              <a:srgbClr val="919191"/>
            </a:solidFill>
          </a:ln>
        </p:spPr>
        <p:txBody>
          <a:bodyPr wrap="square">
            <a:spAutoFit/>
          </a:bodyPr>
          <a:lstStyle/>
          <a:p>
            <a:pPr lvl="0" eaLnBrk="0" fontAlgn="base" hangingPunct="0">
              <a:lnSpc>
                <a:spcPct val="150000"/>
              </a:lnSpc>
              <a:spcBef>
                <a:spcPct val="0"/>
              </a:spcBef>
              <a:spcAft>
                <a:spcPct val="0"/>
              </a:spcAft>
            </a:pPr>
            <a:r>
              <a:rPr lang="zh-CN" altLang="zh-CN" sz="1400" dirty="0">
                <a:solidFill>
                  <a:srgbClr val="9E880D"/>
                </a:solidFill>
                <a:latin typeface="Consolas" panose="020B0609020204030204" pitchFamily="49" charset="0"/>
              </a:rPr>
              <a:t>@SpringBootApplication</a:t>
            </a:r>
            <a:br>
              <a:rPr lang="zh-CN" altLang="zh-CN" sz="1400" dirty="0">
                <a:solidFill>
                  <a:srgbClr val="9E880D"/>
                </a:solidFill>
                <a:latin typeface="Consolas" panose="020B0609020204030204" pitchFamily="49" charset="0"/>
              </a:rPr>
            </a:br>
            <a:r>
              <a:rPr lang="zh-CN" altLang="zh-CN" sz="1400" b="1" dirty="0">
                <a:solidFill>
                  <a:srgbClr val="AD2A26"/>
                </a:solidFill>
                <a:latin typeface="Consolas" panose="020B0609020204030204" pitchFamily="49" charset="0"/>
              </a:rPr>
              <a:t>@EnableCaching</a:t>
            </a:r>
            <a:r>
              <a:rPr lang="zh-CN" altLang="zh-CN" sz="1400" dirty="0">
                <a:solidFill>
                  <a:srgbClr val="9E880D"/>
                </a:solidFill>
                <a:latin typeface="Consolas" panose="020B0609020204030204" pitchFamily="49" charset="0"/>
              </a:rPr>
              <a:t/>
            </a:r>
            <a:br>
              <a:rPr lang="zh-CN" altLang="zh-CN" sz="1400" dirty="0">
                <a:solidFill>
                  <a:srgbClr val="9E880D"/>
                </a:solidFill>
                <a:latin typeface="Consolas" panose="020B0609020204030204" pitchFamily="49" charset="0"/>
              </a:rPr>
            </a:br>
            <a:r>
              <a:rPr lang="zh-CN" altLang="zh-CN" sz="1400" dirty="0">
                <a:solidFill>
                  <a:srgbClr val="0033B3"/>
                </a:solidFill>
                <a:latin typeface="Consolas" panose="020B0609020204030204" pitchFamily="49" charset="0"/>
              </a:rPr>
              <a:t>public class </a:t>
            </a:r>
            <a:r>
              <a:rPr lang="zh-CN" altLang="zh-CN" sz="1400" dirty="0">
                <a:solidFill>
                  <a:srgbClr val="000000"/>
                </a:solidFill>
                <a:latin typeface="Consolas" panose="020B0609020204030204" pitchFamily="49" charset="0"/>
              </a:rPr>
              <a:t>Springboot19CacheApplication </a:t>
            </a:r>
            <a:r>
              <a:rPr lang="zh-CN" altLang="zh-CN" sz="1400" dirty="0" smtClean="0">
                <a:solidFill>
                  <a:srgbClr val="080808"/>
                </a:solidFill>
                <a:latin typeface="Consolas" panose="020B0609020204030204" pitchFamily="49" charset="0"/>
              </a:rPr>
              <a:t>{</a:t>
            </a:r>
            <a:r>
              <a:rPr lang="zh-CN" altLang="zh-CN" sz="1400" dirty="0">
                <a:solidFill>
                  <a:srgbClr val="080808"/>
                </a:solidFill>
                <a:latin typeface="Consolas" panose="020B0609020204030204" pitchFamily="49" charset="0"/>
              </a:rPr>
              <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public static void </a:t>
            </a:r>
            <a:r>
              <a:rPr lang="zh-CN" altLang="zh-CN" sz="1400" dirty="0">
                <a:solidFill>
                  <a:srgbClr val="00627A"/>
                </a:solidFill>
                <a:latin typeface="Consolas" panose="020B0609020204030204" pitchFamily="49" charset="0"/>
              </a:rPr>
              <a:t>main</a:t>
            </a:r>
            <a:r>
              <a:rPr lang="zh-CN" altLang="zh-CN" sz="1400" dirty="0">
                <a:solidFill>
                  <a:srgbClr val="080808"/>
                </a:solidFill>
                <a:latin typeface="Consolas" panose="020B0609020204030204" pitchFamily="49" charset="0"/>
              </a:rPr>
              <a:t>(</a:t>
            </a:r>
            <a:r>
              <a:rPr lang="zh-CN" altLang="zh-CN" sz="1400" dirty="0">
                <a:solidFill>
                  <a:srgbClr val="000000"/>
                </a:solidFill>
                <a:latin typeface="Consolas" panose="020B0609020204030204" pitchFamily="49" charset="0"/>
              </a:rPr>
              <a:t>String</a:t>
            </a:r>
            <a:r>
              <a:rPr lang="zh-CN" altLang="zh-CN" sz="1400" dirty="0">
                <a:solidFill>
                  <a:srgbClr val="080808"/>
                </a:solidFill>
                <a:latin typeface="Consolas" panose="020B0609020204030204" pitchFamily="49" charset="0"/>
              </a:rPr>
              <a:t>[] args) {</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0000"/>
                </a:solidFill>
                <a:latin typeface="Consolas" panose="020B0609020204030204" pitchFamily="49" charset="0"/>
              </a:rPr>
              <a:t>SpringApplication</a:t>
            </a:r>
            <a:r>
              <a:rPr lang="zh-CN" altLang="zh-CN" sz="1400" dirty="0">
                <a:solidFill>
                  <a:srgbClr val="080808"/>
                </a:solidFill>
                <a:latin typeface="Consolas" panose="020B0609020204030204" pitchFamily="49" charset="0"/>
              </a:rPr>
              <a:t>.</a:t>
            </a:r>
            <a:r>
              <a:rPr lang="zh-CN" altLang="zh-CN" sz="1400" i="1" dirty="0">
                <a:solidFill>
                  <a:srgbClr val="080808"/>
                </a:solidFill>
                <a:latin typeface="Consolas" panose="020B0609020204030204" pitchFamily="49" charset="0"/>
              </a:rPr>
              <a:t>run</a:t>
            </a:r>
            <a:r>
              <a:rPr lang="zh-CN" altLang="zh-CN" sz="1400" dirty="0">
                <a:solidFill>
                  <a:srgbClr val="080808"/>
                </a:solidFill>
                <a:latin typeface="Consolas" panose="020B0609020204030204" pitchFamily="49" charset="0"/>
              </a:rPr>
              <a:t>(</a:t>
            </a:r>
            <a:r>
              <a:rPr lang="zh-CN" altLang="zh-CN" sz="1400" dirty="0">
                <a:solidFill>
                  <a:srgbClr val="000000"/>
                </a:solidFill>
                <a:latin typeface="Consolas" panose="020B0609020204030204" pitchFamily="49" charset="0"/>
              </a:rPr>
              <a:t>Springboot19CacheApplication</a:t>
            </a:r>
            <a:r>
              <a:rPr lang="zh-CN" altLang="zh-CN" sz="1400" dirty="0">
                <a:solidFill>
                  <a:srgbClr val="080808"/>
                </a:solidFill>
                <a:latin typeface="Consolas" panose="020B0609020204030204" pitchFamily="49" charset="0"/>
              </a:rPr>
              <a:t>.</a:t>
            </a:r>
            <a:r>
              <a:rPr lang="zh-CN" altLang="zh-CN" sz="1400" dirty="0">
                <a:solidFill>
                  <a:srgbClr val="0033B3"/>
                </a:solidFill>
                <a:latin typeface="Consolas" panose="020B0609020204030204" pitchFamily="49" charset="0"/>
              </a:rPr>
              <a:t>class</a:t>
            </a:r>
            <a:r>
              <a:rPr lang="zh-CN" altLang="zh-CN" sz="1400" dirty="0">
                <a:solidFill>
                  <a:srgbClr val="080808"/>
                </a:solidFill>
                <a:latin typeface="Consolas" panose="020B0609020204030204" pitchFamily="49" charset="0"/>
              </a:rPr>
              <a:t>, args);</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smtClean="0">
                <a:solidFill>
                  <a:srgbClr val="080808"/>
                </a:solidFill>
                <a:latin typeface="Consolas" panose="020B0609020204030204" pitchFamily="49" charset="0"/>
              </a:rPr>
              <a:t>}</a:t>
            </a:r>
            <a:r>
              <a:rPr lang="zh-CN" altLang="zh-CN" sz="1400" dirty="0">
                <a:solidFill>
                  <a:srgbClr val="080808"/>
                </a:solidFill>
                <a:latin typeface="Consolas" panose="020B0609020204030204" pitchFamily="49" charset="0"/>
              </a:rPr>
              <a:t/>
            </a:r>
            <a:br>
              <a:rPr lang="zh-CN" altLang="zh-CN" sz="1400" dirty="0">
                <a:solidFill>
                  <a:srgbClr val="080808"/>
                </a:solidFill>
                <a:latin typeface="Consolas" panose="020B0609020204030204" pitchFamily="49" charset="0"/>
              </a:rPr>
            </a:br>
            <a:r>
              <a:rPr lang="zh-CN" altLang="zh-CN" sz="1400" dirty="0" smtClean="0">
                <a:solidFill>
                  <a:srgbClr val="080808"/>
                </a:solidFill>
                <a:latin typeface="Consolas" panose="020B0609020204030204" pitchFamily="49" charset="0"/>
              </a:rPr>
              <a:t>}</a:t>
            </a:r>
            <a:endParaRPr lang="zh-CN" altLang="zh-CN" sz="1600" dirty="0">
              <a:latin typeface="Arial" panose="020B0604020202020204" pitchFamily="34" charset="0"/>
            </a:endParaRPr>
          </a:p>
        </p:txBody>
      </p:sp>
    </p:spTree>
    <p:extLst>
      <p:ext uri="{BB962C8B-B14F-4D97-AF65-F5344CB8AC3E}">
        <p14:creationId xmlns:p14="http://schemas.microsoft.com/office/powerpoint/2010/main" val="2856144301"/>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zh-CN" altLang="en-US" dirty="0"/>
              <a:t>缓存使用案例</a:t>
            </a:r>
            <a:r>
              <a:rPr lang="en-US" altLang="zh-CN" dirty="0"/>
              <a:t>——</a:t>
            </a:r>
            <a:r>
              <a:rPr lang="zh-CN" altLang="en-US" dirty="0"/>
              <a:t>手机验证码</a:t>
            </a:r>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smtClean="0"/>
              <a:t>业务层接口</a:t>
            </a:r>
            <a:endParaRPr lang="en-US" altLang="zh-CN" dirty="0">
              <a:solidFill>
                <a:schemeClr val="tx1">
                  <a:lumMod val="85000"/>
                  <a:lumOff val="15000"/>
                </a:schemeClr>
              </a:solidFill>
            </a:endParaRPr>
          </a:p>
        </p:txBody>
      </p:sp>
      <p:sp>
        <p:nvSpPr>
          <p:cNvPr id="14" name="TextBox 3">
            <a:extLst>
              <a:ext uri="{FF2B5EF4-FFF2-40B4-BE49-F238E27FC236}">
                <a16:creationId xmlns:a16="http://schemas.microsoft.com/office/drawing/2014/main" id="{0C998B78-AB18-3C47-A1C7-25AE9A3A40B0}"/>
              </a:ext>
            </a:extLst>
          </p:cNvPr>
          <p:cNvSpPr txBox="1"/>
          <p:nvPr/>
        </p:nvSpPr>
        <p:spPr>
          <a:xfrm>
            <a:off x="1159842" y="2149748"/>
            <a:ext cx="9860586" cy="3323987"/>
          </a:xfrm>
          <a:prstGeom prst="rect">
            <a:avLst/>
          </a:prstGeom>
          <a:solidFill>
            <a:srgbClr val="FFFFE4"/>
          </a:solidFill>
          <a:ln w="3175">
            <a:solidFill>
              <a:srgbClr val="919191"/>
            </a:solidFill>
          </a:ln>
        </p:spPr>
        <p:txBody>
          <a:bodyPr wrap="square">
            <a:spAutoFit/>
          </a:bodyPr>
          <a:lstStyle/>
          <a:p>
            <a:pPr lvl="0" eaLnBrk="0" fontAlgn="base" hangingPunct="0">
              <a:spcBef>
                <a:spcPct val="0"/>
              </a:spcBef>
              <a:spcAft>
                <a:spcPct val="0"/>
              </a:spcAft>
            </a:pPr>
            <a:r>
              <a:rPr lang="zh-CN" altLang="zh-CN" sz="1400" dirty="0">
                <a:solidFill>
                  <a:srgbClr val="0033B3"/>
                </a:solidFill>
                <a:latin typeface="Consolas" panose="020B0609020204030204" pitchFamily="49" charset="0"/>
                <a:ea typeface="阿里巴巴普惠体" panose="00020600040101010101" pitchFamily="18" charset="-122"/>
                <a:cs typeface="阿里巴巴普惠体" panose="00020600040101010101" pitchFamily="18" charset="-122"/>
              </a:rPr>
              <a:t>public interface </a:t>
            </a:r>
            <a:r>
              <a:rPr lang="zh-CN" altLang="zh-CN" sz="1400" dirty="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SMSCodeService </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b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i="1" dirty="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t>/**</a:t>
            </a:r>
            <a:br>
              <a:rPr lang="zh-CN" altLang="zh-CN" sz="1400" i="1" dirty="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i="1" dirty="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t>     * 传入手机号获取验证码，存入缓存</a:t>
            </a:r>
            <a:br>
              <a:rPr lang="zh-CN" altLang="zh-CN" sz="1400" i="1" dirty="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i="1" dirty="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t>     * @param </a:t>
            </a:r>
            <a:r>
              <a:rPr lang="zh-CN" altLang="zh-CN" sz="1400" i="1" dirty="0">
                <a:solidFill>
                  <a:srgbClr val="3D3D3D"/>
                </a:solidFill>
                <a:latin typeface="Consolas" panose="020B0609020204030204" pitchFamily="49" charset="0"/>
                <a:ea typeface="阿里巴巴普惠体" panose="00020600040101010101" pitchFamily="18" charset="-122"/>
                <a:cs typeface="阿里巴巴普惠体" panose="00020600040101010101" pitchFamily="18" charset="-122"/>
              </a:rPr>
              <a:t>tele</a:t>
            </a:r>
            <a:br>
              <a:rPr lang="zh-CN" altLang="zh-CN" sz="1400" i="1" dirty="0">
                <a:solidFill>
                  <a:srgbClr val="3D3D3D"/>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i="1" dirty="0">
                <a:solidFill>
                  <a:srgbClr val="3D3D3D"/>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i="1" dirty="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t>* @return</a:t>
            </a:r>
            <a:br>
              <a:rPr lang="zh-CN" altLang="zh-CN" sz="1400" i="1" dirty="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i="1" dirty="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t>     */</a:t>
            </a:r>
            <a:br>
              <a:rPr lang="zh-CN" altLang="zh-CN" sz="1400" i="1" dirty="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i="1" dirty="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dirty="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String </a:t>
            </a:r>
            <a:r>
              <a:rPr lang="zh-CN" altLang="zh-CN" sz="1400" dirty="0">
                <a:solidFill>
                  <a:srgbClr val="00627A"/>
                </a:solidFill>
                <a:latin typeface="Consolas" panose="020B0609020204030204" pitchFamily="49" charset="0"/>
                <a:ea typeface="阿里巴巴普惠体" panose="00020600040101010101" pitchFamily="18" charset="-122"/>
                <a:cs typeface="阿里巴巴普惠体" panose="00020600040101010101" pitchFamily="18" charset="-122"/>
              </a:rPr>
              <a:t>sendCodeToSMS</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r>
              <a:rPr lang="zh-CN" altLang="zh-CN" sz="1400" dirty="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String </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tele)</a:t>
            </a:r>
            <a:r>
              <a:rPr lang="zh-CN" altLang="zh-CN" sz="1400" dirty="0" smtClean="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endParaRPr lang="en-US" altLang="zh-CN" sz="1400" dirty="0" smtClean="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endParaRPr>
          </a:p>
          <a:p>
            <a:pPr lvl="0" eaLnBrk="0" fontAlgn="base" hangingPunct="0">
              <a:spcBef>
                <a:spcPct val="0"/>
              </a:spcBef>
              <a:spcAft>
                <a:spcPct val="0"/>
              </a:spcAft>
            </a:pP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r>
            <a:b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dirty="0" smtClean="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i="1" dirty="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t>/**</a:t>
            </a:r>
            <a:br>
              <a:rPr lang="zh-CN" altLang="zh-CN" sz="1400" i="1" dirty="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i="1" dirty="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t>     * 传入手机号与验证码，校验匹配是否成功</a:t>
            </a:r>
            <a:br>
              <a:rPr lang="zh-CN" altLang="zh-CN" sz="1400" i="1" dirty="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i="1" dirty="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t>     * @param </a:t>
            </a:r>
            <a:r>
              <a:rPr lang="en-US" altLang="zh-CN" sz="1400" i="1" dirty="0" err="1" smtClean="0">
                <a:solidFill>
                  <a:srgbClr val="3D3D3D"/>
                </a:solidFill>
                <a:latin typeface="Consolas" panose="020B0609020204030204" pitchFamily="49" charset="0"/>
                <a:ea typeface="阿里巴巴普惠体" panose="00020600040101010101" pitchFamily="18" charset="-122"/>
                <a:cs typeface="阿里巴巴普惠体" panose="00020600040101010101" pitchFamily="18" charset="-122"/>
              </a:rPr>
              <a:t>smsC</a:t>
            </a:r>
            <a:r>
              <a:rPr lang="zh-CN" altLang="zh-CN" sz="1400" i="1" dirty="0" smtClean="0">
                <a:solidFill>
                  <a:srgbClr val="3D3D3D"/>
                </a:solidFill>
                <a:latin typeface="Consolas" panose="020B0609020204030204" pitchFamily="49" charset="0"/>
                <a:ea typeface="阿里巴巴普惠体" panose="00020600040101010101" pitchFamily="18" charset="-122"/>
                <a:cs typeface="阿里巴巴普惠体" panose="00020600040101010101" pitchFamily="18" charset="-122"/>
              </a:rPr>
              <a:t>ode</a:t>
            </a:r>
            <a:r>
              <a:rPr lang="zh-CN" altLang="zh-CN" sz="1400" i="1" dirty="0">
                <a:solidFill>
                  <a:srgbClr val="3D3D3D"/>
                </a:solidFill>
                <a:latin typeface="Consolas" panose="020B0609020204030204" pitchFamily="49" charset="0"/>
                <a:ea typeface="阿里巴巴普惠体" panose="00020600040101010101" pitchFamily="18" charset="-122"/>
                <a:cs typeface="阿里巴巴普惠体" panose="00020600040101010101" pitchFamily="18" charset="-122"/>
              </a:rPr>
              <a:t/>
            </a:r>
            <a:br>
              <a:rPr lang="zh-CN" altLang="zh-CN" sz="1400" i="1" dirty="0">
                <a:solidFill>
                  <a:srgbClr val="3D3D3D"/>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i="1" dirty="0">
                <a:solidFill>
                  <a:srgbClr val="3D3D3D"/>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i="1" dirty="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t>* @return</a:t>
            </a:r>
            <a:br>
              <a:rPr lang="zh-CN" altLang="zh-CN" sz="1400" i="1" dirty="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i="1" dirty="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t>     */</a:t>
            </a:r>
            <a:br>
              <a:rPr lang="zh-CN" altLang="zh-CN" sz="1400" i="1" dirty="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i="1" dirty="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dirty="0">
                <a:solidFill>
                  <a:srgbClr val="0033B3"/>
                </a:solidFill>
                <a:latin typeface="Consolas" panose="020B0609020204030204" pitchFamily="49" charset="0"/>
                <a:ea typeface="阿里巴巴普惠体" panose="00020600040101010101" pitchFamily="18" charset="-122"/>
                <a:cs typeface="阿里巴巴普惠体" panose="00020600040101010101" pitchFamily="18" charset="-122"/>
              </a:rPr>
              <a:t>boolean </a:t>
            </a:r>
            <a:r>
              <a:rPr lang="zh-CN" altLang="zh-CN" sz="1400" dirty="0">
                <a:solidFill>
                  <a:srgbClr val="00627A"/>
                </a:solidFill>
                <a:latin typeface="Consolas" panose="020B0609020204030204" pitchFamily="49" charset="0"/>
                <a:ea typeface="阿里巴巴普惠体" panose="00020600040101010101" pitchFamily="18" charset="-122"/>
                <a:cs typeface="阿里巴巴普惠体" panose="00020600040101010101" pitchFamily="18" charset="-122"/>
              </a:rPr>
              <a:t>checkCode</a:t>
            </a:r>
            <a:r>
              <a:rPr lang="zh-CN" altLang="zh-CN" sz="1400" dirty="0" smtClean="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r>
              <a:rPr lang="en-US" altLang="zh-CN" sz="1400" dirty="0" err="1" smtClean="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SMSCode</a:t>
            </a:r>
            <a:r>
              <a:rPr lang="zh-CN" altLang="zh-CN" sz="1400" dirty="0" smtClean="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en-US" altLang="zh-CN" sz="1400" dirty="0" err="1" smtClean="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smsCode</a:t>
            </a:r>
            <a:r>
              <a:rPr lang="zh-CN" altLang="zh-CN" sz="1400" dirty="0" smtClean="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b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dirty="0" smtClean="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endParaRPr lang="zh-CN" altLang="zh-CN" sz="1600" dirty="0">
              <a:latin typeface="Consolas" panose="020B0609020204030204" pitchFamily="49" charset="0"/>
              <a:ea typeface="阿里巴巴普惠体" panose="00020600040101010101" pitchFamily="18" charset="-122"/>
              <a:cs typeface="阿里巴巴普惠体" panose="00020600040101010101" pitchFamily="18" charset="-122"/>
            </a:endParaRPr>
          </a:p>
        </p:txBody>
      </p:sp>
    </p:spTree>
    <p:extLst>
      <p:ext uri="{BB962C8B-B14F-4D97-AF65-F5344CB8AC3E}">
        <p14:creationId xmlns:p14="http://schemas.microsoft.com/office/powerpoint/2010/main" val="1131750515"/>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zh-CN" altLang="en-US" dirty="0"/>
              <a:t>缓存使用案例</a:t>
            </a:r>
            <a:r>
              <a:rPr lang="en-US" altLang="zh-CN" dirty="0"/>
              <a:t>——</a:t>
            </a:r>
            <a:r>
              <a:rPr lang="zh-CN" altLang="en-US" dirty="0"/>
              <a:t>手机验证码</a:t>
            </a:r>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smtClean="0"/>
              <a:t>业务层设置获取验证码操作，并存储缓存，手机号为</a:t>
            </a:r>
            <a:r>
              <a:rPr lang="en-US" altLang="zh-CN" dirty="0" smtClean="0"/>
              <a:t>key</a:t>
            </a:r>
            <a:r>
              <a:rPr lang="zh-CN" altLang="en-US" dirty="0" smtClean="0"/>
              <a:t>，验证码为</a:t>
            </a:r>
            <a:r>
              <a:rPr lang="en-US" altLang="zh-CN" dirty="0" smtClean="0"/>
              <a:t>value</a:t>
            </a:r>
            <a:endParaRPr lang="en-US" altLang="zh-CN" dirty="0">
              <a:solidFill>
                <a:schemeClr val="tx1">
                  <a:lumMod val="85000"/>
                  <a:lumOff val="15000"/>
                </a:schemeClr>
              </a:solidFill>
            </a:endParaRPr>
          </a:p>
        </p:txBody>
      </p:sp>
      <p:sp>
        <p:nvSpPr>
          <p:cNvPr id="14" name="TextBox 3">
            <a:extLst>
              <a:ext uri="{FF2B5EF4-FFF2-40B4-BE49-F238E27FC236}">
                <a16:creationId xmlns:a16="http://schemas.microsoft.com/office/drawing/2014/main" id="{0C998B78-AB18-3C47-A1C7-25AE9A3A40B0}"/>
              </a:ext>
            </a:extLst>
          </p:cNvPr>
          <p:cNvSpPr txBox="1"/>
          <p:nvPr/>
        </p:nvSpPr>
        <p:spPr>
          <a:xfrm>
            <a:off x="1159842" y="2149748"/>
            <a:ext cx="9860586" cy="2354491"/>
          </a:xfrm>
          <a:prstGeom prst="rect">
            <a:avLst/>
          </a:prstGeom>
          <a:solidFill>
            <a:srgbClr val="FFFFE4"/>
          </a:solidFill>
          <a:ln w="3175">
            <a:solidFill>
              <a:srgbClr val="919191"/>
            </a:solidFill>
          </a:ln>
        </p:spPr>
        <p:txBody>
          <a:bodyPr wrap="square">
            <a:spAutoFit/>
          </a:bodyPr>
          <a:lstStyle/>
          <a:p>
            <a:pPr lvl="0" eaLnBrk="0" fontAlgn="base" hangingPunct="0">
              <a:lnSpc>
                <a:spcPct val="150000"/>
              </a:lnSpc>
              <a:spcBef>
                <a:spcPct val="0"/>
              </a:spcBef>
              <a:spcAft>
                <a:spcPct val="0"/>
              </a:spcAft>
            </a:pPr>
            <a:r>
              <a:rPr lang="zh-CN" altLang="zh-CN" sz="1400" dirty="0">
                <a:solidFill>
                  <a:srgbClr val="9E880D"/>
                </a:solidFill>
                <a:latin typeface="Consolas" panose="020B0609020204030204" pitchFamily="49" charset="0"/>
              </a:rPr>
              <a:t>@Autowired</a:t>
            </a:r>
            <a:br>
              <a:rPr lang="zh-CN" altLang="zh-CN" sz="1400" dirty="0">
                <a:solidFill>
                  <a:srgbClr val="9E880D"/>
                </a:solidFill>
                <a:latin typeface="Consolas" panose="020B0609020204030204" pitchFamily="49" charset="0"/>
              </a:rPr>
            </a:br>
            <a:r>
              <a:rPr lang="zh-CN" altLang="zh-CN" sz="1400" dirty="0">
                <a:solidFill>
                  <a:srgbClr val="0033B3"/>
                </a:solidFill>
                <a:latin typeface="Consolas" panose="020B0609020204030204" pitchFamily="49" charset="0"/>
              </a:rPr>
              <a:t>private </a:t>
            </a:r>
            <a:r>
              <a:rPr lang="zh-CN" altLang="zh-CN" sz="1400" dirty="0">
                <a:solidFill>
                  <a:srgbClr val="000000"/>
                </a:solidFill>
                <a:latin typeface="Consolas" panose="020B0609020204030204" pitchFamily="49" charset="0"/>
              </a:rPr>
              <a:t>CodeUtils </a:t>
            </a:r>
            <a:r>
              <a:rPr lang="zh-CN" altLang="zh-CN" sz="1400" dirty="0">
                <a:solidFill>
                  <a:srgbClr val="871094"/>
                </a:solidFill>
                <a:latin typeface="Consolas" panose="020B0609020204030204" pitchFamily="49" charset="0"/>
              </a:rPr>
              <a:t>codeUtils</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b="1" dirty="0" smtClean="0">
                <a:solidFill>
                  <a:srgbClr val="C00000"/>
                </a:solidFill>
                <a:latin typeface="Consolas" panose="020B0609020204030204" pitchFamily="49" charset="0"/>
              </a:rPr>
              <a:t>@</a:t>
            </a:r>
            <a:r>
              <a:rPr lang="zh-CN" altLang="zh-CN" sz="1400" b="1" dirty="0">
                <a:solidFill>
                  <a:srgbClr val="C00000"/>
                </a:solidFill>
                <a:latin typeface="Consolas" panose="020B0609020204030204" pitchFamily="49" charset="0"/>
              </a:rPr>
              <a:t>CachePut</a:t>
            </a:r>
            <a:r>
              <a:rPr lang="zh-CN" altLang="zh-CN" sz="1400" dirty="0">
                <a:solidFill>
                  <a:srgbClr val="080808"/>
                </a:solidFill>
                <a:latin typeface="Consolas" panose="020B0609020204030204" pitchFamily="49" charset="0"/>
              </a:rPr>
              <a:t>(value = </a:t>
            </a:r>
            <a:r>
              <a:rPr lang="zh-CN" altLang="zh-CN" sz="1400" dirty="0">
                <a:solidFill>
                  <a:srgbClr val="067D17"/>
                </a:solidFill>
                <a:latin typeface="Consolas" panose="020B0609020204030204" pitchFamily="49" charset="0"/>
              </a:rPr>
              <a:t>"smsCode"</a:t>
            </a:r>
            <a:r>
              <a:rPr lang="zh-CN" altLang="zh-CN" sz="1400" dirty="0">
                <a:solidFill>
                  <a:srgbClr val="080808"/>
                </a:solidFill>
                <a:latin typeface="Consolas" panose="020B0609020204030204" pitchFamily="49" charset="0"/>
              </a:rPr>
              <a:t>,key=</a:t>
            </a:r>
            <a:r>
              <a:rPr lang="zh-CN" altLang="zh-CN" sz="1400" dirty="0">
                <a:solidFill>
                  <a:srgbClr val="067D17"/>
                </a:solidFill>
                <a:latin typeface="Consolas" panose="020B0609020204030204" pitchFamily="49" charset="0"/>
              </a:rPr>
              <a:t>"#tele"</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033B3"/>
                </a:solidFill>
                <a:latin typeface="Consolas" panose="020B0609020204030204" pitchFamily="49" charset="0"/>
              </a:rPr>
              <a:t>public </a:t>
            </a:r>
            <a:r>
              <a:rPr lang="zh-CN" altLang="zh-CN" sz="1400" dirty="0">
                <a:solidFill>
                  <a:srgbClr val="000000"/>
                </a:solidFill>
                <a:latin typeface="Consolas" panose="020B0609020204030204" pitchFamily="49" charset="0"/>
              </a:rPr>
              <a:t>String </a:t>
            </a:r>
            <a:r>
              <a:rPr lang="zh-CN" altLang="zh-CN" sz="1400" dirty="0">
                <a:solidFill>
                  <a:srgbClr val="00627A"/>
                </a:solidFill>
                <a:latin typeface="Consolas" panose="020B0609020204030204" pitchFamily="49" charset="0"/>
              </a:rPr>
              <a:t>sendCodeToSMS</a:t>
            </a:r>
            <a:r>
              <a:rPr lang="zh-CN" altLang="zh-CN" sz="1400" dirty="0">
                <a:solidFill>
                  <a:srgbClr val="080808"/>
                </a:solidFill>
                <a:latin typeface="Consolas" panose="020B0609020204030204" pitchFamily="49" charset="0"/>
              </a:rPr>
              <a:t>(</a:t>
            </a:r>
            <a:r>
              <a:rPr lang="zh-CN" altLang="zh-CN" sz="1400" dirty="0">
                <a:solidFill>
                  <a:srgbClr val="000000"/>
                </a:solidFill>
                <a:latin typeface="Consolas" panose="020B0609020204030204" pitchFamily="49" charset="0"/>
              </a:rPr>
              <a:t>String </a:t>
            </a:r>
            <a:r>
              <a:rPr lang="zh-CN" altLang="zh-CN" sz="1400" dirty="0">
                <a:solidFill>
                  <a:srgbClr val="080808"/>
                </a:solidFill>
                <a:latin typeface="Consolas" panose="020B0609020204030204" pitchFamily="49" charset="0"/>
              </a:rPr>
              <a:t>tele) {</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0000"/>
                </a:solidFill>
                <a:latin typeface="Consolas" panose="020B0609020204030204" pitchFamily="49" charset="0"/>
              </a:rPr>
              <a:t>String code </a:t>
            </a:r>
            <a:r>
              <a:rPr lang="zh-CN" altLang="zh-CN" sz="1400" dirty="0">
                <a:solidFill>
                  <a:srgbClr val="080808"/>
                </a:solidFill>
                <a:latin typeface="Consolas" panose="020B0609020204030204" pitchFamily="49" charset="0"/>
              </a:rPr>
              <a:t>= </a:t>
            </a:r>
            <a:r>
              <a:rPr lang="zh-CN" altLang="zh-CN" sz="1400" dirty="0">
                <a:solidFill>
                  <a:srgbClr val="871094"/>
                </a:solidFill>
                <a:latin typeface="Consolas" panose="020B0609020204030204" pitchFamily="49" charset="0"/>
              </a:rPr>
              <a:t>codeUtils</a:t>
            </a:r>
            <a:r>
              <a:rPr lang="zh-CN" altLang="zh-CN" sz="1400" dirty="0">
                <a:solidFill>
                  <a:srgbClr val="080808"/>
                </a:solidFill>
                <a:latin typeface="Consolas" panose="020B0609020204030204" pitchFamily="49" charset="0"/>
              </a:rPr>
              <a:t>.generator(tele);</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return </a:t>
            </a:r>
            <a:r>
              <a:rPr lang="zh-CN" altLang="zh-CN" sz="1400" dirty="0">
                <a:solidFill>
                  <a:srgbClr val="000000"/>
                </a:solidFill>
                <a:latin typeface="Consolas" panose="020B0609020204030204" pitchFamily="49" charset="0"/>
              </a:rPr>
              <a:t>code</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a:t>
            </a:r>
            <a:endParaRPr lang="zh-CN" altLang="zh-CN" sz="1600" dirty="0">
              <a:latin typeface="Arial" panose="020B0604020202020204" pitchFamily="34" charset="0"/>
            </a:endParaRPr>
          </a:p>
        </p:txBody>
      </p:sp>
    </p:spTree>
    <p:extLst>
      <p:ext uri="{BB962C8B-B14F-4D97-AF65-F5344CB8AC3E}">
        <p14:creationId xmlns:p14="http://schemas.microsoft.com/office/powerpoint/2010/main" val="1178110367"/>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zh-CN" altLang="en-US" dirty="0"/>
              <a:t>缓存使用案例</a:t>
            </a:r>
            <a:r>
              <a:rPr lang="en-US" altLang="zh-CN" dirty="0"/>
              <a:t>——</a:t>
            </a:r>
            <a:r>
              <a:rPr lang="zh-CN" altLang="en-US" dirty="0"/>
              <a:t>手机验证码</a:t>
            </a:r>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smtClean="0"/>
              <a:t>业务层设置校验验证码操作，校验码通过缓存读取，返回校验结果</a:t>
            </a:r>
            <a:endParaRPr lang="en-US" altLang="zh-CN" dirty="0">
              <a:solidFill>
                <a:schemeClr val="tx1">
                  <a:lumMod val="85000"/>
                  <a:lumOff val="15000"/>
                </a:schemeClr>
              </a:solidFill>
            </a:endParaRPr>
          </a:p>
        </p:txBody>
      </p:sp>
      <p:sp>
        <p:nvSpPr>
          <p:cNvPr id="14" name="TextBox 3">
            <a:extLst>
              <a:ext uri="{FF2B5EF4-FFF2-40B4-BE49-F238E27FC236}">
                <a16:creationId xmlns:a16="http://schemas.microsoft.com/office/drawing/2014/main" id="{0C998B78-AB18-3C47-A1C7-25AE9A3A40B0}"/>
              </a:ext>
            </a:extLst>
          </p:cNvPr>
          <p:cNvSpPr txBox="1"/>
          <p:nvPr/>
        </p:nvSpPr>
        <p:spPr>
          <a:xfrm>
            <a:off x="1159842" y="2149748"/>
            <a:ext cx="9860586" cy="1815882"/>
          </a:xfrm>
          <a:prstGeom prst="rect">
            <a:avLst/>
          </a:prstGeom>
          <a:solidFill>
            <a:srgbClr val="FFFFE4"/>
          </a:solidFill>
          <a:ln w="3175">
            <a:solidFill>
              <a:srgbClr val="919191"/>
            </a:solidFill>
          </a:ln>
        </p:spPr>
        <p:txBody>
          <a:bodyPr wrap="square">
            <a:spAutoFit/>
          </a:bodyPr>
          <a:lstStyle/>
          <a:p>
            <a:pPr lvl="0" eaLnBrk="0" fontAlgn="base" hangingPunct="0">
              <a:spcBef>
                <a:spcPct val="0"/>
              </a:spcBef>
              <a:spcAft>
                <a:spcPct val="0"/>
              </a:spcAft>
            </a:pPr>
            <a:r>
              <a:rPr lang="zh-CN" altLang="zh-CN" sz="1400" dirty="0">
                <a:solidFill>
                  <a:srgbClr val="9E880D"/>
                </a:solidFill>
                <a:latin typeface="Consolas" panose="020B0609020204030204" pitchFamily="49" charset="0"/>
              </a:rPr>
              <a:t>@Autowired</a:t>
            </a:r>
            <a:br>
              <a:rPr lang="zh-CN" altLang="zh-CN" sz="1400" dirty="0">
                <a:solidFill>
                  <a:srgbClr val="9E880D"/>
                </a:solidFill>
                <a:latin typeface="Consolas" panose="020B0609020204030204" pitchFamily="49" charset="0"/>
              </a:rPr>
            </a:br>
            <a:r>
              <a:rPr lang="zh-CN" altLang="zh-CN" sz="1400" dirty="0">
                <a:solidFill>
                  <a:srgbClr val="0033B3"/>
                </a:solidFill>
                <a:latin typeface="Consolas" panose="020B0609020204030204" pitchFamily="49" charset="0"/>
              </a:rPr>
              <a:t>private </a:t>
            </a:r>
            <a:r>
              <a:rPr lang="zh-CN" altLang="zh-CN" sz="1400" dirty="0">
                <a:solidFill>
                  <a:srgbClr val="000000"/>
                </a:solidFill>
                <a:latin typeface="Consolas" panose="020B0609020204030204" pitchFamily="49" charset="0"/>
              </a:rPr>
              <a:t>CodeUtils </a:t>
            </a:r>
            <a:r>
              <a:rPr lang="zh-CN" altLang="zh-CN" sz="1400" dirty="0">
                <a:solidFill>
                  <a:srgbClr val="871094"/>
                </a:solidFill>
                <a:latin typeface="Consolas" panose="020B0609020204030204" pitchFamily="49" charset="0"/>
              </a:rPr>
              <a:t>codeUtils</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smtClean="0">
                <a:solidFill>
                  <a:srgbClr val="0033B3"/>
                </a:solidFill>
                <a:latin typeface="Consolas" panose="020B0609020204030204" pitchFamily="49" charset="0"/>
              </a:rPr>
              <a:t>public </a:t>
            </a:r>
            <a:r>
              <a:rPr lang="zh-CN" altLang="zh-CN" sz="1400" dirty="0">
                <a:solidFill>
                  <a:srgbClr val="0033B3"/>
                </a:solidFill>
                <a:latin typeface="Consolas" panose="020B0609020204030204" pitchFamily="49" charset="0"/>
              </a:rPr>
              <a:t>boolean </a:t>
            </a:r>
            <a:r>
              <a:rPr lang="zh-CN" altLang="zh-CN" sz="1400" dirty="0">
                <a:solidFill>
                  <a:srgbClr val="00627A"/>
                </a:solidFill>
                <a:latin typeface="Consolas" panose="020B0609020204030204" pitchFamily="49" charset="0"/>
              </a:rPr>
              <a:t>checkCode</a:t>
            </a:r>
            <a:r>
              <a:rPr lang="zh-CN" altLang="zh-CN" sz="1400" dirty="0">
                <a:solidFill>
                  <a:srgbClr val="080808"/>
                </a:solidFill>
                <a:latin typeface="Consolas" panose="020B0609020204030204" pitchFamily="49" charset="0"/>
              </a:rPr>
              <a:t>(</a:t>
            </a:r>
            <a:r>
              <a:rPr lang="zh-CN" altLang="zh-CN" sz="1400" dirty="0">
                <a:solidFill>
                  <a:srgbClr val="000000"/>
                </a:solidFill>
                <a:latin typeface="Consolas" panose="020B0609020204030204" pitchFamily="49" charset="0"/>
              </a:rPr>
              <a:t>SMSCode </a:t>
            </a:r>
            <a:r>
              <a:rPr lang="zh-CN" altLang="zh-CN" sz="1400" dirty="0">
                <a:solidFill>
                  <a:srgbClr val="080808"/>
                </a:solidFill>
                <a:latin typeface="Consolas" panose="020B0609020204030204" pitchFamily="49" charset="0"/>
              </a:rPr>
              <a:t>smsCode) {</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i="1" dirty="0">
                <a:solidFill>
                  <a:srgbClr val="8C8C8C"/>
                </a:solidFill>
                <a:latin typeface="Consolas" panose="020B0609020204030204" pitchFamily="49" charset="0"/>
              </a:rPr>
              <a:t>//</a:t>
            </a:r>
            <a:r>
              <a:rPr lang="zh-CN" altLang="zh-CN" sz="1400" i="1" dirty="0">
                <a:solidFill>
                  <a:srgbClr val="8C8C8C"/>
                </a:solidFill>
                <a:latin typeface="宋体" panose="02010600030101010101" pitchFamily="2" charset="-122"/>
                <a:ea typeface="宋体" panose="02010600030101010101" pitchFamily="2" charset="-122"/>
              </a:rPr>
              <a:t>取出内存中的验证码与传递过来的验证码比对，如果相同，返回</a:t>
            </a:r>
            <a:r>
              <a:rPr lang="zh-CN" altLang="zh-CN" sz="1400" i="1" dirty="0">
                <a:solidFill>
                  <a:srgbClr val="8C8C8C"/>
                </a:solidFill>
                <a:latin typeface="Consolas" panose="020B0609020204030204" pitchFamily="49" charset="0"/>
              </a:rPr>
              <a:t>true</a:t>
            </a:r>
            <a:br>
              <a:rPr lang="zh-CN" altLang="zh-CN" sz="1400" i="1" dirty="0">
                <a:solidFill>
                  <a:srgbClr val="8C8C8C"/>
                </a:solidFill>
                <a:latin typeface="Consolas" panose="020B0609020204030204" pitchFamily="49" charset="0"/>
              </a:rPr>
            </a:br>
            <a:r>
              <a:rPr lang="zh-CN" altLang="zh-CN" sz="1400" i="1" dirty="0">
                <a:solidFill>
                  <a:srgbClr val="8C8C8C"/>
                </a:solidFill>
                <a:latin typeface="Consolas" panose="020B0609020204030204" pitchFamily="49" charset="0"/>
              </a:rPr>
              <a:t>    </a:t>
            </a:r>
            <a:r>
              <a:rPr lang="zh-CN" altLang="zh-CN" sz="1400" dirty="0">
                <a:solidFill>
                  <a:srgbClr val="000000"/>
                </a:solidFill>
                <a:latin typeface="Consolas" panose="020B0609020204030204" pitchFamily="49" charset="0"/>
              </a:rPr>
              <a:t>String code </a:t>
            </a:r>
            <a:r>
              <a:rPr lang="zh-CN" altLang="zh-CN" sz="1400" dirty="0">
                <a:solidFill>
                  <a:srgbClr val="080808"/>
                </a:solidFill>
                <a:latin typeface="Consolas" panose="020B0609020204030204" pitchFamily="49" charset="0"/>
              </a:rPr>
              <a:t>= smsCode.getCode();</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0000"/>
                </a:solidFill>
                <a:latin typeface="Consolas" panose="020B0609020204030204" pitchFamily="49" charset="0"/>
              </a:rPr>
              <a:t>String cacheCode </a:t>
            </a:r>
            <a:r>
              <a:rPr lang="zh-CN" altLang="zh-CN" sz="1400" dirty="0">
                <a:solidFill>
                  <a:srgbClr val="080808"/>
                </a:solidFill>
                <a:latin typeface="Consolas" panose="020B0609020204030204" pitchFamily="49" charset="0"/>
              </a:rPr>
              <a:t>= </a:t>
            </a:r>
            <a:r>
              <a:rPr lang="zh-CN" altLang="zh-CN" sz="1400" dirty="0">
                <a:solidFill>
                  <a:srgbClr val="871094"/>
                </a:solidFill>
                <a:latin typeface="Consolas" panose="020B0609020204030204" pitchFamily="49" charset="0"/>
              </a:rPr>
              <a:t>codeUtils</a:t>
            </a:r>
            <a:r>
              <a:rPr lang="zh-CN" altLang="zh-CN" sz="1400" dirty="0">
                <a:solidFill>
                  <a:srgbClr val="080808"/>
                </a:solidFill>
                <a:latin typeface="Consolas" panose="020B0609020204030204" pitchFamily="49" charset="0"/>
              </a:rPr>
              <a:t>.get(smsCode.getTele());</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return </a:t>
            </a:r>
            <a:r>
              <a:rPr lang="zh-CN" altLang="zh-CN" sz="1400" dirty="0">
                <a:solidFill>
                  <a:srgbClr val="000000"/>
                </a:solidFill>
                <a:latin typeface="Consolas" panose="020B0609020204030204" pitchFamily="49" charset="0"/>
              </a:rPr>
              <a:t>code</a:t>
            </a:r>
            <a:r>
              <a:rPr lang="zh-CN" altLang="zh-CN" sz="1400" dirty="0">
                <a:solidFill>
                  <a:srgbClr val="080808"/>
                </a:solidFill>
                <a:latin typeface="Consolas" panose="020B0609020204030204" pitchFamily="49" charset="0"/>
              </a:rPr>
              <a:t>.equals(</a:t>
            </a:r>
            <a:r>
              <a:rPr lang="zh-CN" altLang="zh-CN" sz="1400" dirty="0">
                <a:solidFill>
                  <a:srgbClr val="000000"/>
                </a:solidFill>
                <a:latin typeface="Consolas" panose="020B0609020204030204" pitchFamily="49" charset="0"/>
              </a:rPr>
              <a:t>cacheCode</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a:t>
            </a:r>
            <a:endParaRPr lang="zh-CN" altLang="zh-CN" sz="1600" dirty="0">
              <a:latin typeface="Arial" panose="020B0604020202020204" pitchFamily="34" charset="0"/>
            </a:endParaRPr>
          </a:p>
        </p:txBody>
      </p:sp>
      <p:sp>
        <p:nvSpPr>
          <p:cNvPr id="7" name="TextBox 3">
            <a:extLst>
              <a:ext uri="{FF2B5EF4-FFF2-40B4-BE49-F238E27FC236}">
                <a16:creationId xmlns:a16="http://schemas.microsoft.com/office/drawing/2014/main" id="{0C998B78-AB18-3C47-A1C7-25AE9A3A40B0}"/>
              </a:ext>
            </a:extLst>
          </p:cNvPr>
          <p:cNvSpPr txBox="1"/>
          <p:nvPr/>
        </p:nvSpPr>
        <p:spPr>
          <a:xfrm>
            <a:off x="1159842" y="4296858"/>
            <a:ext cx="9860586" cy="2318776"/>
          </a:xfrm>
          <a:prstGeom prst="rect">
            <a:avLst/>
          </a:prstGeom>
          <a:solidFill>
            <a:srgbClr val="FFFFE4"/>
          </a:solidFill>
          <a:ln w="3175">
            <a:solidFill>
              <a:srgbClr val="919191"/>
            </a:solidFill>
          </a:ln>
        </p:spPr>
        <p:txBody>
          <a:bodyPr wrap="square">
            <a:spAutoFit/>
          </a:bodyPr>
          <a:lstStyle/>
          <a:p>
            <a:pPr lvl="0" eaLnBrk="0" fontAlgn="base" hangingPunct="0">
              <a:lnSpc>
                <a:spcPct val="150000"/>
              </a:lnSpc>
              <a:spcBef>
                <a:spcPct val="0"/>
              </a:spcBef>
              <a:spcAft>
                <a:spcPct val="0"/>
              </a:spcAft>
            </a:pPr>
            <a:r>
              <a:rPr lang="zh-CN" altLang="zh-CN" sz="1400" dirty="0">
                <a:solidFill>
                  <a:srgbClr val="9E880D"/>
                </a:solidFill>
                <a:latin typeface="Consolas" panose="020B0609020204030204" pitchFamily="49" charset="0"/>
              </a:rPr>
              <a:t>@Component</a:t>
            </a:r>
            <a:br>
              <a:rPr lang="zh-CN" altLang="zh-CN" sz="1400" dirty="0">
                <a:solidFill>
                  <a:srgbClr val="9E880D"/>
                </a:solidFill>
                <a:latin typeface="Consolas" panose="020B0609020204030204" pitchFamily="49" charset="0"/>
              </a:rPr>
            </a:br>
            <a:r>
              <a:rPr lang="zh-CN" altLang="zh-CN" sz="1400" dirty="0">
                <a:solidFill>
                  <a:srgbClr val="0033B3"/>
                </a:solidFill>
                <a:latin typeface="Consolas" panose="020B0609020204030204" pitchFamily="49" charset="0"/>
              </a:rPr>
              <a:t>public class </a:t>
            </a:r>
            <a:r>
              <a:rPr lang="zh-CN" altLang="zh-CN" sz="1400" dirty="0">
                <a:solidFill>
                  <a:srgbClr val="000000"/>
                </a:solidFill>
                <a:latin typeface="Consolas" panose="020B0609020204030204" pitchFamily="49" charset="0"/>
              </a:rPr>
              <a:t>CodeUtils </a:t>
            </a:r>
            <a:r>
              <a:rPr lang="zh-CN" altLang="zh-CN" sz="1400" dirty="0" smtClean="0">
                <a:solidFill>
                  <a:srgbClr val="080808"/>
                </a:solidFill>
                <a:latin typeface="Consolas" panose="020B0609020204030204" pitchFamily="49" charset="0"/>
              </a:rPr>
              <a:t>{</a:t>
            </a:r>
            <a:r>
              <a:rPr lang="zh-CN" altLang="zh-CN" sz="1400" dirty="0">
                <a:solidFill>
                  <a:srgbClr val="080808"/>
                </a:solidFill>
                <a:latin typeface="Consolas" panose="020B0609020204030204" pitchFamily="49" charset="0"/>
              </a:rPr>
              <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9E880D"/>
                </a:solidFill>
                <a:latin typeface="Consolas" panose="020B0609020204030204" pitchFamily="49" charset="0"/>
              </a:rPr>
              <a:t>@Cacheable</a:t>
            </a:r>
            <a:r>
              <a:rPr lang="zh-CN" altLang="zh-CN" sz="1400" dirty="0">
                <a:solidFill>
                  <a:srgbClr val="080808"/>
                </a:solidFill>
                <a:latin typeface="Consolas" panose="020B0609020204030204" pitchFamily="49" charset="0"/>
              </a:rPr>
              <a:t>(value = </a:t>
            </a:r>
            <a:r>
              <a:rPr lang="zh-CN" altLang="zh-CN" sz="1400" dirty="0">
                <a:solidFill>
                  <a:srgbClr val="067D17"/>
                </a:solidFill>
                <a:latin typeface="Consolas" panose="020B0609020204030204" pitchFamily="49" charset="0"/>
              </a:rPr>
              <a:t>"smsCode"</a:t>
            </a:r>
            <a:r>
              <a:rPr lang="zh-CN" altLang="zh-CN" sz="1400" dirty="0">
                <a:solidFill>
                  <a:srgbClr val="080808"/>
                </a:solidFill>
                <a:latin typeface="Consolas" panose="020B0609020204030204" pitchFamily="49" charset="0"/>
              </a:rPr>
              <a:t>,key=</a:t>
            </a:r>
            <a:r>
              <a:rPr lang="zh-CN" altLang="zh-CN" sz="1400" dirty="0">
                <a:solidFill>
                  <a:srgbClr val="067D17"/>
                </a:solidFill>
                <a:latin typeface="Consolas" panose="020B0609020204030204" pitchFamily="49" charset="0"/>
              </a:rPr>
              <a:t>"#tele"</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public </a:t>
            </a:r>
            <a:r>
              <a:rPr lang="zh-CN" altLang="zh-CN" sz="1400" dirty="0">
                <a:solidFill>
                  <a:srgbClr val="000000"/>
                </a:solidFill>
                <a:latin typeface="Consolas" panose="020B0609020204030204" pitchFamily="49" charset="0"/>
              </a:rPr>
              <a:t>String </a:t>
            </a:r>
            <a:r>
              <a:rPr lang="zh-CN" altLang="zh-CN" sz="1400" dirty="0">
                <a:solidFill>
                  <a:srgbClr val="00627A"/>
                </a:solidFill>
                <a:latin typeface="Consolas" panose="020B0609020204030204" pitchFamily="49" charset="0"/>
              </a:rPr>
              <a:t>get</a:t>
            </a:r>
            <a:r>
              <a:rPr lang="zh-CN" altLang="zh-CN" sz="1400" dirty="0">
                <a:solidFill>
                  <a:srgbClr val="080808"/>
                </a:solidFill>
                <a:latin typeface="Consolas" panose="020B0609020204030204" pitchFamily="49" charset="0"/>
              </a:rPr>
              <a:t>(</a:t>
            </a:r>
            <a:r>
              <a:rPr lang="zh-CN" altLang="zh-CN" sz="1400" dirty="0">
                <a:solidFill>
                  <a:srgbClr val="000000"/>
                </a:solidFill>
                <a:latin typeface="Consolas" panose="020B0609020204030204" pitchFamily="49" charset="0"/>
              </a:rPr>
              <a:t>String </a:t>
            </a:r>
            <a:r>
              <a:rPr lang="zh-CN" altLang="zh-CN" sz="1400" dirty="0">
                <a:solidFill>
                  <a:srgbClr val="080808"/>
                </a:solidFill>
                <a:latin typeface="Consolas" panose="020B0609020204030204" pitchFamily="49" charset="0"/>
              </a:rPr>
              <a:t>tele){</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return null</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br>
              <a:rPr lang="zh-CN" altLang="zh-CN" sz="1400" dirty="0">
                <a:solidFill>
                  <a:srgbClr val="080808"/>
                </a:solidFill>
                <a:latin typeface="Consolas" panose="020B0609020204030204" pitchFamily="49" charset="0"/>
              </a:rPr>
            </a:br>
            <a:r>
              <a:rPr lang="zh-CN" altLang="zh-CN" sz="1400" dirty="0" smtClean="0">
                <a:solidFill>
                  <a:srgbClr val="080808"/>
                </a:solidFill>
                <a:latin typeface="Consolas" panose="020B0609020204030204" pitchFamily="49" charset="0"/>
              </a:rPr>
              <a:t>}</a:t>
            </a:r>
            <a:endParaRPr lang="zh-CN" altLang="zh-CN" sz="1600" dirty="0">
              <a:latin typeface="Arial" panose="020B0604020202020204" pitchFamily="34" charset="0"/>
            </a:endParaRPr>
          </a:p>
        </p:txBody>
      </p:sp>
    </p:spTree>
    <p:extLst>
      <p:ext uri="{BB962C8B-B14F-4D97-AF65-F5344CB8AC3E}">
        <p14:creationId xmlns:p14="http://schemas.microsoft.com/office/powerpoint/2010/main" val="3423374339"/>
      </p:ext>
    </p:extLst>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4A7A685B-F94D-194F-BA07-9413F6ABF747}"/>
              </a:ext>
            </a:extLst>
          </p:cNvPr>
          <p:cNvSpPr>
            <a:spLocks noGrp="1"/>
          </p:cNvSpPr>
          <p:nvPr>
            <p:ph type="body" sz="quarter" idx="10"/>
          </p:nvPr>
        </p:nvSpPr>
        <p:spPr>
          <a:xfrm>
            <a:off x="5126583" y="1463040"/>
            <a:ext cx="6573803" cy="4511040"/>
          </a:xfrm>
        </p:spPr>
        <p:txBody>
          <a:bodyPr/>
          <a:lstStyle/>
          <a:p>
            <a:r>
              <a:rPr lang="zh-CN" altLang="en-US" sz="1600" dirty="0" smtClean="0">
                <a:latin typeface="Consolas" panose="020B0609020204030204" pitchFamily="49" charset="0"/>
                <a:sym typeface="Consolas" panose="020B0609020204030204" pitchFamily="49" charset="0"/>
              </a:rPr>
              <a:t>手机验证码案例实现</a:t>
            </a:r>
            <a:endParaRPr lang="en-US" altLang="zh-CN" sz="1600" dirty="0" smtClean="0">
              <a:latin typeface="Consolas" panose="020B0609020204030204" pitchFamily="49" charset="0"/>
              <a:sym typeface="Consolas" panose="020B0609020204030204" pitchFamily="49" charset="0"/>
            </a:endParaRPr>
          </a:p>
        </p:txBody>
      </p:sp>
    </p:spTree>
    <p:extLst>
      <p:ext uri="{BB962C8B-B14F-4D97-AF65-F5344CB8AC3E}">
        <p14:creationId xmlns:p14="http://schemas.microsoft.com/office/powerpoint/2010/main" val="376035717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zh-CN" altLang="en-US" dirty="0" smtClean="0"/>
              <a:t>禁用热部署</a:t>
            </a:r>
            <a:endParaRPr lang="zh-CN" altLang="en-US" dirty="0"/>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smtClean="0"/>
              <a:t>设置高优先级属性禁用热部署</a:t>
            </a:r>
            <a:endParaRPr lang="en-US" altLang="zh-CN" dirty="0" smtClean="0"/>
          </a:p>
          <a:p>
            <a:pPr>
              <a:buFont typeface="Wingdings" panose="05000000000000000000" pitchFamily="2" charset="2"/>
              <a:buChar char="l"/>
            </a:pPr>
            <a:endParaRPr lang="en-US" altLang="zh-CN" dirty="0" smtClean="0"/>
          </a:p>
          <a:p>
            <a:pPr>
              <a:buFont typeface="Wingdings" panose="05000000000000000000" pitchFamily="2" charset="2"/>
              <a:buChar char="l"/>
            </a:pPr>
            <a:endParaRPr lang="en-US" altLang="zh-CN" dirty="0">
              <a:solidFill>
                <a:schemeClr val="tx1">
                  <a:lumMod val="85000"/>
                  <a:lumOff val="15000"/>
                </a:schemeClr>
              </a:solidFill>
            </a:endParaRPr>
          </a:p>
        </p:txBody>
      </p:sp>
      <p:sp>
        <p:nvSpPr>
          <p:cNvPr id="14" name="TextBox 3">
            <a:extLst>
              <a:ext uri="{FF2B5EF4-FFF2-40B4-BE49-F238E27FC236}">
                <a16:creationId xmlns:a16="http://schemas.microsoft.com/office/drawing/2014/main" id="{0C998B78-AB18-3C47-A1C7-25AE9A3A40B0}"/>
              </a:ext>
            </a:extLst>
          </p:cNvPr>
          <p:cNvSpPr txBox="1"/>
          <p:nvPr/>
        </p:nvSpPr>
        <p:spPr>
          <a:xfrm>
            <a:off x="1159842" y="2149748"/>
            <a:ext cx="9860586" cy="1349280"/>
          </a:xfrm>
          <a:prstGeom prst="rect">
            <a:avLst/>
          </a:prstGeom>
          <a:solidFill>
            <a:srgbClr val="FFFFE4"/>
          </a:solidFill>
          <a:ln w="3175">
            <a:solidFill>
              <a:srgbClr val="919191"/>
            </a:solidFill>
          </a:ln>
        </p:spPr>
        <p:txBody>
          <a:bodyPr wrap="square">
            <a:spAutoFit/>
          </a:bodyPr>
          <a:lstStyle/>
          <a:p>
            <a:pPr lvl="0" eaLnBrk="0" fontAlgn="base" hangingPunct="0">
              <a:lnSpc>
                <a:spcPct val="150000"/>
              </a:lnSpc>
              <a:spcBef>
                <a:spcPct val="0"/>
              </a:spcBef>
              <a:spcAft>
                <a:spcPct val="0"/>
              </a:spcAft>
            </a:pPr>
            <a:r>
              <a:rPr lang="zh-CN" altLang="zh-CN" sz="1400" dirty="0">
                <a:solidFill>
                  <a:srgbClr val="0033B3"/>
                </a:solidFill>
                <a:latin typeface="Consolas" panose="020B0609020204030204" pitchFamily="49" charset="0"/>
              </a:rPr>
              <a:t>public static void </a:t>
            </a:r>
            <a:r>
              <a:rPr lang="zh-CN" altLang="zh-CN" sz="1400" dirty="0">
                <a:solidFill>
                  <a:srgbClr val="00627A"/>
                </a:solidFill>
                <a:latin typeface="Consolas" panose="020B0609020204030204" pitchFamily="49" charset="0"/>
              </a:rPr>
              <a:t>main</a:t>
            </a:r>
            <a:r>
              <a:rPr lang="zh-CN" altLang="zh-CN" sz="1400" dirty="0">
                <a:solidFill>
                  <a:srgbClr val="080808"/>
                </a:solidFill>
                <a:latin typeface="Consolas" panose="020B0609020204030204" pitchFamily="49" charset="0"/>
              </a:rPr>
              <a:t>(</a:t>
            </a:r>
            <a:r>
              <a:rPr lang="zh-CN" altLang="zh-CN" sz="1400" dirty="0">
                <a:solidFill>
                  <a:srgbClr val="000000"/>
                </a:solidFill>
                <a:latin typeface="Consolas" panose="020B0609020204030204" pitchFamily="49" charset="0"/>
              </a:rPr>
              <a:t>String</a:t>
            </a:r>
            <a:r>
              <a:rPr lang="zh-CN" altLang="zh-CN" sz="1400" dirty="0">
                <a:solidFill>
                  <a:srgbClr val="080808"/>
                </a:solidFill>
                <a:latin typeface="Consolas" panose="020B0609020204030204" pitchFamily="49" charset="0"/>
              </a:rPr>
              <a:t>[] args) {</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0000"/>
                </a:solidFill>
                <a:latin typeface="Consolas" panose="020B0609020204030204" pitchFamily="49" charset="0"/>
              </a:rPr>
              <a:t>System</a:t>
            </a:r>
            <a:r>
              <a:rPr lang="zh-CN" altLang="zh-CN" sz="1400" dirty="0">
                <a:solidFill>
                  <a:srgbClr val="080808"/>
                </a:solidFill>
                <a:latin typeface="Consolas" panose="020B0609020204030204" pitchFamily="49" charset="0"/>
              </a:rPr>
              <a:t>.</a:t>
            </a:r>
            <a:r>
              <a:rPr lang="zh-CN" altLang="zh-CN" sz="1400" i="1" dirty="0" smtClean="0">
                <a:solidFill>
                  <a:srgbClr val="080808"/>
                </a:solidFill>
                <a:latin typeface="Consolas" panose="020B0609020204030204" pitchFamily="49" charset="0"/>
              </a:rPr>
              <a:t>setProperty</a:t>
            </a:r>
            <a:r>
              <a:rPr lang="zh-CN" altLang="zh-CN" sz="1400" dirty="0">
                <a:solidFill>
                  <a:srgbClr val="080808"/>
                </a:solidFill>
                <a:latin typeface="Consolas" panose="020B0609020204030204" pitchFamily="49" charset="0"/>
              </a:rPr>
              <a:t>(</a:t>
            </a:r>
            <a:r>
              <a:rPr lang="zh-CN" altLang="zh-CN" sz="1400" dirty="0">
                <a:solidFill>
                  <a:srgbClr val="067D17"/>
                </a:solidFill>
                <a:latin typeface="Consolas" panose="020B0609020204030204" pitchFamily="49" charset="0"/>
              </a:rPr>
              <a:t>"spring.devtools.restart.enabled"</a:t>
            </a:r>
            <a:r>
              <a:rPr lang="zh-CN" altLang="zh-CN" sz="1400" dirty="0">
                <a:solidFill>
                  <a:srgbClr val="080808"/>
                </a:solidFill>
                <a:latin typeface="Consolas" panose="020B0609020204030204" pitchFamily="49" charset="0"/>
              </a:rPr>
              <a:t>, </a:t>
            </a:r>
            <a:r>
              <a:rPr lang="zh-CN" altLang="zh-CN" sz="1400" dirty="0">
                <a:solidFill>
                  <a:srgbClr val="067D17"/>
                </a:solidFill>
                <a:latin typeface="Consolas" panose="020B0609020204030204" pitchFamily="49" charset="0"/>
              </a:rPr>
              <a:t>"false"</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0000"/>
                </a:solidFill>
                <a:latin typeface="Consolas" panose="020B0609020204030204" pitchFamily="49" charset="0"/>
              </a:rPr>
              <a:t>SpringApplication</a:t>
            </a:r>
            <a:r>
              <a:rPr lang="zh-CN" altLang="zh-CN" sz="1400" dirty="0">
                <a:solidFill>
                  <a:srgbClr val="080808"/>
                </a:solidFill>
                <a:latin typeface="Consolas" panose="020B0609020204030204" pitchFamily="49" charset="0"/>
              </a:rPr>
              <a:t>.</a:t>
            </a:r>
            <a:r>
              <a:rPr lang="zh-CN" altLang="zh-CN" sz="1400" i="1" dirty="0">
                <a:solidFill>
                  <a:srgbClr val="080808"/>
                </a:solidFill>
                <a:latin typeface="Consolas" panose="020B0609020204030204" pitchFamily="49" charset="0"/>
              </a:rPr>
              <a:t>run</a:t>
            </a:r>
            <a:r>
              <a:rPr lang="zh-CN" altLang="zh-CN" sz="1400" dirty="0">
                <a:solidFill>
                  <a:srgbClr val="080808"/>
                </a:solidFill>
                <a:latin typeface="Consolas" panose="020B0609020204030204" pitchFamily="49" charset="0"/>
              </a:rPr>
              <a:t>(</a:t>
            </a:r>
            <a:r>
              <a:rPr lang="zh-CN" altLang="zh-CN" sz="1400" dirty="0">
                <a:solidFill>
                  <a:srgbClr val="000000"/>
                </a:solidFill>
                <a:latin typeface="Consolas" panose="020B0609020204030204" pitchFamily="49" charset="0"/>
              </a:rPr>
              <a:t>SSMPApplication</a:t>
            </a:r>
            <a:r>
              <a:rPr lang="zh-CN" altLang="zh-CN" sz="1400" dirty="0">
                <a:solidFill>
                  <a:srgbClr val="080808"/>
                </a:solidFill>
                <a:latin typeface="Consolas" panose="020B0609020204030204" pitchFamily="49" charset="0"/>
              </a:rPr>
              <a:t>.</a:t>
            </a:r>
            <a:r>
              <a:rPr lang="zh-CN" altLang="zh-CN" sz="1400" dirty="0">
                <a:solidFill>
                  <a:srgbClr val="0033B3"/>
                </a:solidFill>
                <a:latin typeface="Consolas" panose="020B0609020204030204" pitchFamily="49" charset="0"/>
              </a:rPr>
              <a:t>class</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a:t>
            </a:r>
            <a:endParaRPr lang="zh-CN" altLang="zh-CN" sz="1600" dirty="0">
              <a:latin typeface="Arial" panose="020B0604020202020204" pitchFamily="34" charset="0"/>
            </a:endParaRPr>
          </a:p>
        </p:txBody>
      </p:sp>
    </p:spTree>
    <p:extLst>
      <p:ext uri="{BB962C8B-B14F-4D97-AF65-F5344CB8AC3E}">
        <p14:creationId xmlns:p14="http://schemas.microsoft.com/office/powerpoint/2010/main" val="3173824968"/>
      </p:ext>
    </p:extLst>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zh-CN" altLang="en-US" dirty="0" smtClean="0"/>
              <a:t>缓存</a:t>
            </a:r>
            <a:endParaRPr lang="zh-CN" altLang="en-US" dirty="0"/>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en-US" altLang="zh-CN" dirty="0" err="1"/>
              <a:t>SpringBoot</a:t>
            </a:r>
            <a:r>
              <a:rPr lang="zh-CN" altLang="en-US" dirty="0" smtClean="0"/>
              <a:t>提供了缓存</a:t>
            </a:r>
            <a:r>
              <a:rPr lang="zh-CN" altLang="en-US" dirty="0"/>
              <a:t>的统一整合接口，方便缓存技术的开发与</a:t>
            </a:r>
            <a:r>
              <a:rPr lang="zh-CN" altLang="en-US" dirty="0" smtClean="0"/>
              <a:t>管理</a:t>
            </a:r>
            <a:endParaRPr lang="en-US" altLang="zh-CN" dirty="0" smtClean="0"/>
          </a:p>
          <a:p>
            <a:pPr lvl="1">
              <a:buFont typeface="Wingdings" panose="05000000000000000000" pitchFamily="2" charset="2"/>
              <a:buChar char="u"/>
            </a:pPr>
            <a:r>
              <a:rPr lang="en-US" altLang="zh-CN" dirty="0"/>
              <a:t>Generic</a:t>
            </a:r>
          </a:p>
          <a:p>
            <a:pPr lvl="1">
              <a:buFont typeface="Wingdings" panose="05000000000000000000" pitchFamily="2" charset="2"/>
              <a:buChar char="u"/>
            </a:pPr>
            <a:r>
              <a:rPr lang="en-US" altLang="zh-CN" dirty="0" err="1"/>
              <a:t>JCache</a:t>
            </a:r>
            <a:endParaRPr lang="en-US" altLang="zh-CN" dirty="0"/>
          </a:p>
          <a:p>
            <a:pPr lvl="1">
              <a:buFont typeface="Wingdings" panose="05000000000000000000" pitchFamily="2" charset="2"/>
              <a:buChar char="u"/>
            </a:pPr>
            <a:r>
              <a:rPr lang="en-US" altLang="zh-CN" dirty="0" err="1">
                <a:solidFill>
                  <a:srgbClr val="AD2A26"/>
                </a:solidFill>
              </a:rPr>
              <a:t>Ehcache</a:t>
            </a:r>
            <a:endParaRPr lang="en-US" altLang="zh-CN" dirty="0">
              <a:solidFill>
                <a:srgbClr val="AD2A26"/>
              </a:solidFill>
            </a:endParaRPr>
          </a:p>
          <a:p>
            <a:pPr lvl="1">
              <a:buFont typeface="Wingdings" panose="05000000000000000000" pitchFamily="2" charset="2"/>
              <a:buChar char="u"/>
            </a:pPr>
            <a:r>
              <a:rPr lang="en-US" altLang="zh-CN" dirty="0" err="1"/>
              <a:t>Hazelcast</a:t>
            </a:r>
            <a:endParaRPr lang="en-US" altLang="zh-CN" dirty="0"/>
          </a:p>
          <a:p>
            <a:pPr lvl="1">
              <a:buFont typeface="Wingdings" panose="05000000000000000000" pitchFamily="2" charset="2"/>
              <a:buChar char="u"/>
            </a:pPr>
            <a:r>
              <a:rPr lang="en-US" altLang="zh-CN" dirty="0" err="1"/>
              <a:t>Infinispan</a:t>
            </a:r>
            <a:endParaRPr lang="en-US" altLang="zh-CN" dirty="0"/>
          </a:p>
          <a:p>
            <a:pPr lvl="1">
              <a:buFont typeface="Wingdings" panose="05000000000000000000" pitchFamily="2" charset="2"/>
              <a:buChar char="u"/>
            </a:pPr>
            <a:r>
              <a:rPr lang="en-US" altLang="zh-CN" dirty="0" err="1"/>
              <a:t>Couchbase</a:t>
            </a:r>
            <a:endParaRPr lang="en-US" altLang="zh-CN" dirty="0"/>
          </a:p>
          <a:p>
            <a:pPr lvl="1">
              <a:buFont typeface="Wingdings" panose="05000000000000000000" pitchFamily="2" charset="2"/>
              <a:buChar char="u"/>
            </a:pPr>
            <a:r>
              <a:rPr lang="en-US" altLang="zh-CN" dirty="0" err="1">
                <a:solidFill>
                  <a:srgbClr val="AD2A26"/>
                </a:solidFill>
              </a:rPr>
              <a:t>Redis</a:t>
            </a:r>
            <a:endParaRPr lang="en-US" altLang="zh-CN" dirty="0">
              <a:solidFill>
                <a:srgbClr val="AD2A26"/>
              </a:solidFill>
            </a:endParaRPr>
          </a:p>
          <a:p>
            <a:pPr lvl="1">
              <a:buFont typeface="Wingdings" panose="05000000000000000000" pitchFamily="2" charset="2"/>
              <a:buChar char="u"/>
            </a:pPr>
            <a:r>
              <a:rPr lang="en-US" altLang="zh-CN" dirty="0" smtClean="0"/>
              <a:t>Caffeine</a:t>
            </a:r>
            <a:endParaRPr lang="en-US" altLang="zh-CN" dirty="0"/>
          </a:p>
          <a:p>
            <a:pPr lvl="1">
              <a:buFont typeface="Wingdings" panose="05000000000000000000" pitchFamily="2" charset="2"/>
              <a:buChar char="u"/>
            </a:pPr>
            <a:r>
              <a:rPr lang="en-US" altLang="zh-CN" dirty="0"/>
              <a:t>Simple</a:t>
            </a:r>
            <a:r>
              <a:rPr lang="zh-CN" altLang="en-US" dirty="0"/>
              <a:t>（默认</a:t>
            </a:r>
            <a:r>
              <a:rPr lang="zh-CN" altLang="en-US" dirty="0" smtClean="0"/>
              <a:t>）</a:t>
            </a:r>
            <a:endParaRPr lang="en-US" altLang="zh-CN" dirty="0" smtClean="0"/>
          </a:p>
          <a:p>
            <a:pPr lvl="1">
              <a:buFont typeface="Wingdings" panose="05000000000000000000" pitchFamily="2" charset="2"/>
              <a:buChar char="u"/>
            </a:pPr>
            <a:r>
              <a:rPr lang="en-US" altLang="zh-CN" dirty="0" err="1">
                <a:solidFill>
                  <a:srgbClr val="AD2A26"/>
                </a:solidFill>
              </a:rPr>
              <a:t>memcached</a:t>
            </a:r>
            <a:endParaRPr lang="en-US" altLang="zh-CN" dirty="0">
              <a:solidFill>
                <a:srgbClr val="AD2A26"/>
              </a:solidFill>
            </a:endParaRPr>
          </a:p>
          <a:p>
            <a:pPr lvl="1">
              <a:buFont typeface="Wingdings" panose="05000000000000000000" pitchFamily="2" charset="2"/>
              <a:buChar char="u"/>
            </a:pPr>
            <a:endParaRPr lang="en-US" altLang="zh-CN" dirty="0"/>
          </a:p>
          <a:p>
            <a:pPr>
              <a:buFont typeface="Wingdings" panose="05000000000000000000" pitchFamily="2" charset="2"/>
              <a:buChar char="l"/>
            </a:pPr>
            <a:endParaRPr lang="en-US" altLang="zh-CN" dirty="0"/>
          </a:p>
        </p:txBody>
      </p:sp>
    </p:spTree>
    <p:extLst>
      <p:ext uri="{BB962C8B-B14F-4D97-AF65-F5344CB8AC3E}">
        <p14:creationId xmlns:p14="http://schemas.microsoft.com/office/powerpoint/2010/main" val="2028765824"/>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zh-CN" altLang="en-US" dirty="0"/>
              <a:t>缓存供应商</a:t>
            </a:r>
            <a:r>
              <a:rPr lang="zh-CN" altLang="en-US" dirty="0" smtClean="0"/>
              <a:t>变更：</a:t>
            </a:r>
            <a:r>
              <a:rPr lang="en-US" altLang="zh-CN" dirty="0" err="1" smtClean="0"/>
              <a:t>Ehcache</a:t>
            </a:r>
            <a:endParaRPr lang="zh-CN" altLang="en-US" dirty="0"/>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smtClean="0"/>
              <a:t>加入</a:t>
            </a:r>
            <a:r>
              <a:rPr lang="en-US" altLang="zh-CN" dirty="0" err="1" smtClean="0"/>
              <a:t>Ehcache</a:t>
            </a:r>
            <a:r>
              <a:rPr lang="zh-CN" altLang="en-US" dirty="0" smtClean="0"/>
              <a:t>坐标（缓存供应商实现）</a:t>
            </a:r>
            <a:endParaRPr lang="en-US" altLang="zh-CN" dirty="0">
              <a:solidFill>
                <a:schemeClr val="tx1">
                  <a:lumMod val="85000"/>
                  <a:lumOff val="15000"/>
                </a:schemeClr>
              </a:solidFill>
            </a:endParaRPr>
          </a:p>
        </p:txBody>
      </p:sp>
      <p:sp>
        <p:nvSpPr>
          <p:cNvPr id="14" name="TextBox 3">
            <a:extLst>
              <a:ext uri="{FF2B5EF4-FFF2-40B4-BE49-F238E27FC236}">
                <a16:creationId xmlns:a16="http://schemas.microsoft.com/office/drawing/2014/main" id="{0C998B78-AB18-3C47-A1C7-25AE9A3A40B0}"/>
              </a:ext>
            </a:extLst>
          </p:cNvPr>
          <p:cNvSpPr txBox="1"/>
          <p:nvPr/>
        </p:nvSpPr>
        <p:spPr>
          <a:xfrm>
            <a:off x="1159842" y="2149748"/>
            <a:ext cx="9860586" cy="1349280"/>
          </a:xfrm>
          <a:prstGeom prst="rect">
            <a:avLst/>
          </a:prstGeom>
          <a:solidFill>
            <a:srgbClr val="FFFFE4"/>
          </a:solidFill>
          <a:ln w="3175">
            <a:solidFill>
              <a:srgbClr val="919191"/>
            </a:solidFill>
          </a:ln>
        </p:spPr>
        <p:txBody>
          <a:bodyPr wrap="square">
            <a:spAutoFit/>
          </a:bodyPr>
          <a:lstStyle/>
          <a:p>
            <a:pPr lvl="0" eaLnBrk="0" fontAlgn="base" hangingPunct="0">
              <a:lnSpc>
                <a:spcPct val="150000"/>
              </a:lnSpc>
              <a:spcBef>
                <a:spcPct val="0"/>
              </a:spcBef>
              <a:spcAft>
                <a:spcPct val="0"/>
              </a:spcAft>
            </a:pPr>
            <a:r>
              <a:rPr lang="zh-CN" altLang="zh-CN" sz="1400" dirty="0">
                <a:solidFill>
                  <a:srgbClr val="080808"/>
                </a:solidFill>
                <a:latin typeface="Consolas" panose="020B0609020204030204" pitchFamily="49" charset="0"/>
              </a:rPr>
              <a:t>&lt;</a:t>
            </a:r>
            <a:r>
              <a:rPr lang="zh-CN" altLang="zh-CN" sz="1400" dirty="0">
                <a:solidFill>
                  <a:srgbClr val="0033B3"/>
                </a:solidFill>
                <a:latin typeface="Consolas" panose="020B0609020204030204" pitchFamily="49" charset="0"/>
              </a:rPr>
              <a:t>dependency</a:t>
            </a:r>
            <a:r>
              <a:rPr lang="zh-CN" altLang="zh-CN" sz="1400" dirty="0">
                <a:solidFill>
                  <a:srgbClr val="080808"/>
                </a:solidFill>
                <a:latin typeface="Consolas" panose="020B0609020204030204" pitchFamily="49" charset="0"/>
              </a:rPr>
              <a:t>&gt;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&lt;</a:t>
            </a:r>
            <a:r>
              <a:rPr lang="zh-CN" altLang="zh-CN" sz="1400" dirty="0">
                <a:solidFill>
                  <a:srgbClr val="0033B3"/>
                </a:solidFill>
                <a:latin typeface="Consolas" panose="020B0609020204030204" pitchFamily="49" charset="0"/>
              </a:rPr>
              <a:t>groupId</a:t>
            </a:r>
            <a:r>
              <a:rPr lang="zh-CN" altLang="zh-CN" sz="1400" dirty="0">
                <a:solidFill>
                  <a:srgbClr val="080808"/>
                </a:solidFill>
                <a:latin typeface="Consolas" panose="020B0609020204030204" pitchFamily="49" charset="0"/>
              </a:rPr>
              <a:t>&gt;net.sf.ehcache&lt;/</a:t>
            </a:r>
            <a:r>
              <a:rPr lang="zh-CN" altLang="zh-CN" sz="1400" dirty="0">
                <a:solidFill>
                  <a:srgbClr val="0033B3"/>
                </a:solidFill>
                <a:latin typeface="Consolas" panose="020B0609020204030204" pitchFamily="49" charset="0"/>
              </a:rPr>
              <a:t>groupId</a:t>
            </a:r>
            <a:r>
              <a:rPr lang="zh-CN" altLang="zh-CN" sz="1400" dirty="0">
                <a:solidFill>
                  <a:srgbClr val="080808"/>
                </a:solidFill>
                <a:latin typeface="Consolas" panose="020B0609020204030204" pitchFamily="49" charset="0"/>
              </a:rPr>
              <a:t>&gt;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&lt;</a:t>
            </a:r>
            <a:r>
              <a:rPr lang="zh-CN" altLang="zh-CN" sz="1400" dirty="0">
                <a:solidFill>
                  <a:srgbClr val="0033B3"/>
                </a:solidFill>
                <a:latin typeface="Consolas" panose="020B0609020204030204" pitchFamily="49" charset="0"/>
              </a:rPr>
              <a:t>artifactId</a:t>
            </a:r>
            <a:r>
              <a:rPr lang="zh-CN" altLang="zh-CN" sz="1400" dirty="0">
                <a:solidFill>
                  <a:srgbClr val="080808"/>
                </a:solidFill>
                <a:latin typeface="Consolas" panose="020B0609020204030204" pitchFamily="49" charset="0"/>
              </a:rPr>
              <a:t>&gt;ehcache&lt;/</a:t>
            </a:r>
            <a:r>
              <a:rPr lang="zh-CN" altLang="zh-CN" sz="1400" dirty="0">
                <a:solidFill>
                  <a:srgbClr val="0033B3"/>
                </a:solidFill>
                <a:latin typeface="Consolas" panose="020B0609020204030204" pitchFamily="49" charset="0"/>
              </a:rPr>
              <a:t>artifactId</a:t>
            </a:r>
            <a:r>
              <a:rPr lang="zh-CN" altLang="zh-CN" sz="1400" dirty="0">
                <a:solidFill>
                  <a:srgbClr val="080808"/>
                </a:solidFill>
                <a:latin typeface="Consolas" panose="020B0609020204030204" pitchFamily="49" charset="0"/>
              </a:rPr>
              <a:t>&gt;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&lt;/</a:t>
            </a:r>
            <a:r>
              <a:rPr lang="zh-CN" altLang="zh-CN" sz="1400" dirty="0">
                <a:solidFill>
                  <a:srgbClr val="0033B3"/>
                </a:solidFill>
                <a:latin typeface="Consolas" panose="020B0609020204030204" pitchFamily="49" charset="0"/>
              </a:rPr>
              <a:t>dependency</a:t>
            </a:r>
            <a:r>
              <a:rPr lang="zh-CN" altLang="zh-CN" sz="1400" dirty="0">
                <a:solidFill>
                  <a:srgbClr val="080808"/>
                </a:solidFill>
                <a:latin typeface="Consolas" panose="020B0609020204030204" pitchFamily="49" charset="0"/>
              </a:rPr>
              <a:t>&gt;</a:t>
            </a:r>
            <a:endParaRPr lang="zh-CN" altLang="zh-CN" sz="1600" dirty="0">
              <a:latin typeface="Arial" panose="020B0604020202020204" pitchFamily="34" charset="0"/>
            </a:endParaRPr>
          </a:p>
        </p:txBody>
      </p:sp>
    </p:spTree>
    <p:extLst>
      <p:ext uri="{BB962C8B-B14F-4D97-AF65-F5344CB8AC3E}">
        <p14:creationId xmlns:p14="http://schemas.microsoft.com/office/powerpoint/2010/main" val="3115259053"/>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zh-CN" altLang="en-US" dirty="0"/>
              <a:t>缓存供应商变更：</a:t>
            </a:r>
            <a:r>
              <a:rPr lang="en-US" altLang="zh-CN" dirty="0" err="1"/>
              <a:t>Ehcache</a:t>
            </a:r>
            <a:endParaRPr lang="zh-CN" altLang="en-US" dirty="0"/>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a:t>缓存</a:t>
            </a:r>
            <a:r>
              <a:rPr lang="zh-CN" altLang="en-US" dirty="0" smtClean="0"/>
              <a:t>设定为使用</a:t>
            </a:r>
            <a:r>
              <a:rPr lang="en-US" altLang="zh-CN" dirty="0" err="1" smtClean="0"/>
              <a:t>Ehcache</a:t>
            </a:r>
            <a:endParaRPr lang="en-US" altLang="zh-CN" dirty="0">
              <a:solidFill>
                <a:schemeClr val="tx1">
                  <a:lumMod val="85000"/>
                  <a:lumOff val="15000"/>
                </a:schemeClr>
              </a:solidFill>
            </a:endParaRPr>
          </a:p>
        </p:txBody>
      </p:sp>
      <p:sp>
        <p:nvSpPr>
          <p:cNvPr id="14" name="TextBox 3">
            <a:extLst>
              <a:ext uri="{FF2B5EF4-FFF2-40B4-BE49-F238E27FC236}">
                <a16:creationId xmlns:a16="http://schemas.microsoft.com/office/drawing/2014/main" id="{0C998B78-AB18-3C47-A1C7-25AE9A3A40B0}"/>
              </a:ext>
            </a:extLst>
          </p:cNvPr>
          <p:cNvSpPr txBox="1"/>
          <p:nvPr/>
        </p:nvSpPr>
        <p:spPr>
          <a:xfrm>
            <a:off x="1159842" y="2149748"/>
            <a:ext cx="9860586" cy="1672446"/>
          </a:xfrm>
          <a:prstGeom prst="rect">
            <a:avLst/>
          </a:prstGeom>
          <a:solidFill>
            <a:srgbClr val="FFFFE4"/>
          </a:solidFill>
          <a:ln w="3175">
            <a:solidFill>
              <a:srgbClr val="919191"/>
            </a:solidFill>
          </a:ln>
        </p:spPr>
        <p:txBody>
          <a:bodyPr wrap="square">
            <a:spAutoFit/>
          </a:bodyPr>
          <a:lstStyle/>
          <a:p>
            <a:pPr lvl="0" eaLnBrk="0" fontAlgn="base" hangingPunct="0">
              <a:lnSpc>
                <a:spcPct val="150000"/>
              </a:lnSpc>
              <a:spcBef>
                <a:spcPct val="0"/>
              </a:spcBef>
              <a:spcAft>
                <a:spcPct val="0"/>
              </a:spcAft>
            </a:pPr>
            <a:r>
              <a:rPr lang="zh-CN" altLang="zh-CN" sz="1400" dirty="0">
                <a:solidFill>
                  <a:srgbClr val="0033B3"/>
                </a:solidFill>
                <a:latin typeface="Consolas" panose="020B0609020204030204" pitchFamily="49" charset="0"/>
              </a:rPr>
              <a:t>spring</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cache</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type</a:t>
            </a:r>
            <a:r>
              <a:rPr lang="zh-CN" altLang="zh-CN" sz="1400" dirty="0">
                <a:solidFill>
                  <a:srgbClr val="080808"/>
                </a:solidFill>
                <a:latin typeface="Consolas" panose="020B0609020204030204" pitchFamily="49" charset="0"/>
              </a:rPr>
              <a:t>: </a:t>
            </a:r>
            <a:r>
              <a:rPr lang="zh-CN" altLang="zh-CN" sz="1400" i="1" dirty="0">
                <a:solidFill>
                  <a:srgbClr val="871094"/>
                </a:solidFill>
                <a:latin typeface="Consolas" panose="020B0609020204030204" pitchFamily="49" charset="0"/>
              </a:rPr>
              <a:t>ehcache</a:t>
            </a:r>
            <a:br>
              <a:rPr lang="zh-CN" altLang="zh-CN" sz="1400" i="1" dirty="0">
                <a:solidFill>
                  <a:srgbClr val="871094"/>
                </a:solidFill>
                <a:latin typeface="Consolas" panose="020B0609020204030204" pitchFamily="49" charset="0"/>
              </a:rPr>
            </a:br>
            <a:r>
              <a:rPr lang="zh-CN" altLang="zh-CN" sz="1400" i="1" dirty="0">
                <a:solidFill>
                  <a:srgbClr val="871094"/>
                </a:solidFill>
                <a:latin typeface="Consolas" panose="020B0609020204030204" pitchFamily="49" charset="0"/>
              </a:rPr>
              <a:t>    </a:t>
            </a:r>
            <a:r>
              <a:rPr lang="zh-CN" altLang="zh-CN" sz="1400" dirty="0">
                <a:solidFill>
                  <a:srgbClr val="0033B3"/>
                </a:solidFill>
                <a:latin typeface="Consolas" panose="020B0609020204030204" pitchFamily="49" charset="0"/>
              </a:rPr>
              <a:t>ehcache</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config</a:t>
            </a:r>
            <a:r>
              <a:rPr lang="zh-CN" altLang="zh-CN" sz="1400" dirty="0">
                <a:solidFill>
                  <a:srgbClr val="080808"/>
                </a:solidFill>
                <a:latin typeface="Consolas" panose="020B0609020204030204" pitchFamily="49" charset="0"/>
              </a:rPr>
              <a:t>: ehcache.xml</a:t>
            </a:r>
            <a:endParaRPr lang="zh-CN" altLang="zh-CN" sz="1600" dirty="0">
              <a:latin typeface="Arial" panose="020B0604020202020204" pitchFamily="34" charset="0"/>
            </a:endParaRPr>
          </a:p>
        </p:txBody>
      </p:sp>
    </p:spTree>
    <p:extLst>
      <p:ext uri="{BB962C8B-B14F-4D97-AF65-F5344CB8AC3E}">
        <p14:creationId xmlns:p14="http://schemas.microsoft.com/office/powerpoint/2010/main" val="425822665"/>
      </p:ext>
    </p:extLst>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zh-CN" altLang="en-US" dirty="0"/>
              <a:t>缓存供应商变更：</a:t>
            </a:r>
            <a:r>
              <a:rPr lang="en-US" altLang="zh-CN" dirty="0" err="1"/>
              <a:t>Ehcache</a:t>
            </a:r>
            <a:endParaRPr lang="zh-CN" altLang="en-US" dirty="0"/>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smtClean="0"/>
              <a:t>提供</a:t>
            </a:r>
            <a:r>
              <a:rPr lang="en-US" altLang="zh-CN" dirty="0" err="1" smtClean="0"/>
              <a:t>ehcache</a:t>
            </a:r>
            <a:r>
              <a:rPr lang="zh-CN" altLang="en-US" dirty="0" smtClean="0"/>
              <a:t>配置文件</a:t>
            </a:r>
            <a:r>
              <a:rPr lang="en-US" altLang="zh-CN" dirty="0" smtClean="0"/>
              <a:t>ehcache.xml</a:t>
            </a:r>
            <a:endParaRPr lang="en-US" altLang="zh-CN" dirty="0">
              <a:solidFill>
                <a:schemeClr val="tx1">
                  <a:lumMod val="85000"/>
                  <a:lumOff val="15000"/>
                </a:schemeClr>
              </a:solidFill>
            </a:endParaRPr>
          </a:p>
        </p:txBody>
      </p:sp>
      <p:sp>
        <p:nvSpPr>
          <p:cNvPr id="14" name="TextBox 3">
            <a:extLst>
              <a:ext uri="{FF2B5EF4-FFF2-40B4-BE49-F238E27FC236}">
                <a16:creationId xmlns:a16="http://schemas.microsoft.com/office/drawing/2014/main" id="{0C998B78-AB18-3C47-A1C7-25AE9A3A40B0}"/>
              </a:ext>
            </a:extLst>
          </p:cNvPr>
          <p:cNvSpPr txBox="1"/>
          <p:nvPr/>
        </p:nvSpPr>
        <p:spPr>
          <a:xfrm>
            <a:off x="1159842" y="2149748"/>
            <a:ext cx="9860586" cy="4616648"/>
          </a:xfrm>
          <a:prstGeom prst="rect">
            <a:avLst/>
          </a:prstGeom>
          <a:solidFill>
            <a:srgbClr val="FFFFE4"/>
          </a:solidFill>
          <a:ln w="3175">
            <a:solidFill>
              <a:srgbClr val="919191"/>
            </a:solidFill>
          </a:ln>
        </p:spPr>
        <p:txBody>
          <a:bodyPr wrap="square">
            <a:spAutoFit/>
          </a:bodyPr>
          <a:lstStyle/>
          <a:p>
            <a:pPr lvl="0" eaLnBrk="0" fontAlgn="base" hangingPunct="0">
              <a:spcBef>
                <a:spcPct val="0"/>
              </a:spcBef>
              <a:spcAft>
                <a:spcPct val="0"/>
              </a:spcAft>
            </a:pPr>
            <a:r>
              <a:rPr lang="zh-CN" altLang="zh-CN" sz="1400" i="1" dirty="0">
                <a:solidFill>
                  <a:srgbClr val="080808"/>
                </a:solidFill>
                <a:latin typeface="Consolas" panose="020B0609020204030204" pitchFamily="49" charset="0"/>
              </a:rPr>
              <a:t>&lt;?</a:t>
            </a:r>
            <a:r>
              <a:rPr lang="zh-CN" altLang="zh-CN" sz="1400" dirty="0">
                <a:solidFill>
                  <a:srgbClr val="174AD4"/>
                </a:solidFill>
                <a:latin typeface="Consolas" panose="020B0609020204030204" pitchFamily="49" charset="0"/>
              </a:rPr>
              <a:t>xml version</a:t>
            </a:r>
            <a:r>
              <a:rPr lang="zh-CN" altLang="zh-CN" sz="1400" dirty="0">
                <a:solidFill>
                  <a:srgbClr val="067D17"/>
                </a:solidFill>
                <a:latin typeface="Consolas" panose="020B0609020204030204" pitchFamily="49" charset="0"/>
              </a:rPr>
              <a:t>="1.0" </a:t>
            </a:r>
            <a:r>
              <a:rPr lang="zh-CN" altLang="zh-CN" sz="1400" dirty="0">
                <a:solidFill>
                  <a:srgbClr val="174AD4"/>
                </a:solidFill>
                <a:latin typeface="Consolas" panose="020B0609020204030204" pitchFamily="49" charset="0"/>
              </a:rPr>
              <a:t>encoding</a:t>
            </a:r>
            <a:r>
              <a:rPr lang="zh-CN" altLang="zh-CN" sz="1400" dirty="0">
                <a:solidFill>
                  <a:srgbClr val="067D17"/>
                </a:solidFill>
                <a:latin typeface="Consolas" panose="020B0609020204030204" pitchFamily="49" charset="0"/>
              </a:rPr>
              <a:t>="UTF-8"</a:t>
            </a:r>
            <a:r>
              <a:rPr lang="zh-CN" altLang="zh-CN" sz="1400" i="1" dirty="0">
                <a:solidFill>
                  <a:srgbClr val="080808"/>
                </a:solidFill>
                <a:latin typeface="Consolas" panose="020B0609020204030204" pitchFamily="49" charset="0"/>
              </a:rPr>
              <a:t>?&gt;</a:t>
            </a:r>
            <a:br>
              <a:rPr lang="zh-CN" altLang="zh-CN" sz="1400" i="1"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&lt;</a:t>
            </a:r>
            <a:r>
              <a:rPr lang="zh-CN" altLang="zh-CN" sz="1400" dirty="0">
                <a:solidFill>
                  <a:srgbClr val="0033B3"/>
                </a:solidFill>
                <a:latin typeface="Consolas" panose="020B0609020204030204" pitchFamily="49" charset="0"/>
              </a:rPr>
              <a:t>ehcache </a:t>
            </a:r>
            <a:r>
              <a:rPr lang="zh-CN" altLang="zh-CN" sz="1400" dirty="0">
                <a:solidFill>
                  <a:srgbClr val="174AD4"/>
                </a:solidFill>
                <a:latin typeface="Consolas" panose="020B0609020204030204" pitchFamily="49" charset="0"/>
              </a:rPr>
              <a:t>xmlns:</a:t>
            </a:r>
            <a:r>
              <a:rPr lang="zh-CN" altLang="zh-CN" sz="1400" dirty="0">
                <a:solidFill>
                  <a:srgbClr val="871094"/>
                </a:solidFill>
                <a:latin typeface="Consolas" panose="020B0609020204030204" pitchFamily="49" charset="0"/>
              </a:rPr>
              <a:t>xsi</a:t>
            </a:r>
            <a:r>
              <a:rPr lang="zh-CN" altLang="zh-CN" sz="1400" dirty="0">
                <a:solidFill>
                  <a:srgbClr val="067D17"/>
                </a:solidFill>
                <a:latin typeface="Consolas" panose="020B0609020204030204" pitchFamily="49" charset="0"/>
              </a:rPr>
              <a:t>="http://www.w3.org/2001/XMLSchema-instance"</a:t>
            </a:r>
            <a:br>
              <a:rPr lang="zh-CN" altLang="zh-CN" sz="1400" dirty="0">
                <a:solidFill>
                  <a:srgbClr val="067D17"/>
                </a:solidFill>
                <a:latin typeface="Consolas" panose="020B0609020204030204" pitchFamily="49" charset="0"/>
              </a:rPr>
            </a:br>
            <a:r>
              <a:rPr lang="zh-CN" altLang="zh-CN" sz="1400" dirty="0">
                <a:solidFill>
                  <a:srgbClr val="067D17"/>
                </a:solidFill>
                <a:latin typeface="Consolas" panose="020B0609020204030204" pitchFamily="49" charset="0"/>
              </a:rPr>
              <a:t>         </a:t>
            </a:r>
            <a:r>
              <a:rPr lang="zh-CN" altLang="zh-CN" sz="1400" dirty="0">
                <a:solidFill>
                  <a:srgbClr val="871094"/>
                </a:solidFill>
                <a:latin typeface="Consolas" panose="020B0609020204030204" pitchFamily="49" charset="0"/>
              </a:rPr>
              <a:t>xsi</a:t>
            </a:r>
            <a:r>
              <a:rPr lang="zh-CN" altLang="zh-CN" sz="1400" dirty="0">
                <a:solidFill>
                  <a:srgbClr val="174AD4"/>
                </a:solidFill>
                <a:latin typeface="Consolas" panose="020B0609020204030204" pitchFamily="49" charset="0"/>
              </a:rPr>
              <a:t>:noNamespaceSchemaLocation</a:t>
            </a:r>
            <a:r>
              <a:rPr lang="zh-CN" altLang="zh-CN" sz="1400" dirty="0">
                <a:solidFill>
                  <a:srgbClr val="067D17"/>
                </a:solidFill>
                <a:latin typeface="Consolas" panose="020B0609020204030204" pitchFamily="49" charset="0"/>
              </a:rPr>
              <a:t>="http://ehcache.org/ehcache.xsd"</a:t>
            </a:r>
            <a:br>
              <a:rPr lang="zh-CN" altLang="zh-CN" sz="1400" dirty="0">
                <a:solidFill>
                  <a:srgbClr val="067D17"/>
                </a:solidFill>
                <a:latin typeface="Consolas" panose="020B0609020204030204" pitchFamily="49" charset="0"/>
              </a:rPr>
            </a:br>
            <a:r>
              <a:rPr lang="zh-CN" altLang="zh-CN" sz="1400" dirty="0">
                <a:solidFill>
                  <a:srgbClr val="067D17"/>
                </a:solidFill>
                <a:latin typeface="Consolas" panose="020B0609020204030204" pitchFamily="49" charset="0"/>
              </a:rPr>
              <a:t>         </a:t>
            </a:r>
            <a:r>
              <a:rPr lang="zh-CN" altLang="zh-CN" sz="1400" dirty="0">
                <a:solidFill>
                  <a:srgbClr val="174AD4"/>
                </a:solidFill>
                <a:latin typeface="Consolas" panose="020B0609020204030204" pitchFamily="49" charset="0"/>
              </a:rPr>
              <a:t>updateCheck</a:t>
            </a:r>
            <a:r>
              <a:rPr lang="zh-CN" altLang="zh-CN" sz="1400" dirty="0">
                <a:solidFill>
                  <a:srgbClr val="067D17"/>
                </a:solidFill>
                <a:latin typeface="Consolas" panose="020B0609020204030204" pitchFamily="49" charset="0"/>
              </a:rPr>
              <a:t>="false"</a:t>
            </a:r>
            <a:r>
              <a:rPr lang="zh-CN" altLang="zh-CN" sz="1400" dirty="0">
                <a:solidFill>
                  <a:srgbClr val="080808"/>
                </a:solidFill>
                <a:latin typeface="Consolas" panose="020B0609020204030204" pitchFamily="49" charset="0"/>
              </a:rPr>
              <a:t>&gt;</a:t>
            </a:r>
            <a:br>
              <a:rPr lang="zh-CN" altLang="zh-CN" sz="1400" dirty="0">
                <a:solidFill>
                  <a:srgbClr val="080808"/>
                </a:solidFill>
                <a:latin typeface="Consolas" panose="020B0609020204030204" pitchFamily="49" charset="0"/>
              </a:rPr>
            </a:br>
            <a:r>
              <a:rPr lang="zh-CN" altLang="zh-CN" sz="1400" dirty="0" smtClean="0">
                <a:solidFill>
                  <a:srgbClr val="080808"/>
                </a:solidFill>
                <a:latin typeface="Consolas" panose="020B0609020204030204" pitchFamily="49" charset="0"/>
              </a:rPr>
              <a:t>    </a:t>
            </a:r>
            <a:r>
              <a:rPr lang="zh-CN" altLang="zh-CN" sz="1400" i="1" dirty="0" smtClean="0">
                <a:solidFill>
                  <a:srgbClr val="8C8C8C"/>
                </a:solidFill>
                <a:latin typeface="Consolas" panose="020B0609020204030204" pitchFamily="49" charset="0"/>
              </a:rPr>
              <a:t>&lt;</a:t>
            </a:r>
            <a:r>
              <a:rPr lang="zh-CN" altLang="zh-CN" sz="1400" i="1" dirty="0">
                <a:solidFill>
                  <a:srgbClr val="8C8C8C"/>
                </a:solidFill>
                <a:latin typeface="Consolas" panose="020B0609020204030204" pitchFamily="49" charset="0"/>
              </a:rPr>
              <a:t>!--</a:t>
            </a:r>
            <a:r>
              <a:rPr lang="zh-CN" altLang="zh-CN" sz="1400" i="1" dirty="0">
                <a:solidFill>
                  <a:srgbClr val="8C8C8C"/>
                </a:solidFill>
                <a:latin typeface="宋体" panose="02010600030101010101" pitchFamily="2" charset="-122"/>
                <a:ea typeface="宋体" panose="02010600030101010101" pitchFamily="2" charset="-122"/>
              </a:rPr>
              <a:t>默认缓存策略 </a:t>
            </a:r>
            <a:r>
              <a:rPr lang="zh-CN" altLang="zh-CN" sz="1400" i="1" dirty="0">
                <a:solidFill>
                  <a:srgbClr val="8C8C8C"/>
                </a:solidFill>
                <a:latin typeface="Consolas" panose="020B0609020204030204" pitchFamily="49" charset="0"/>
              </a:rPr>
              <a:t>--&gt;</a:t>
            </a:r>
            <a:br>
              <a:rPr lang="zh-CN" altLang="zh-CN" sz="1400" i="1" dirty="0">
                <a:solidFill>
                  <a:srgbClr val="8C8C8C"/>
                </a:solidFill>
                <a:latin typeface="Consolas" panose="020B0609020204030204" pitchFamily="49" charset="0"/>
              </a:rPr>
            </a:br>
            <a:r>
              <a:rPr lang="zh-CN" altLang="zh-CN" sz="1400" i="1" dirty="0">
                <a:solidFill>
                  <a:srgbClr val="8C8C8C"/>
                </a:solidFill>
                <a:latin typeface="Consolas" panose="020B0609020204030204" pitchFamily="49" charset="0"/>
              </a:rPr>
              <a:t>    &lt;!-- external</a:t>
            </a:r>
            <a:r>
              <a:rPr lang="zh-CN" altLang="zh-CN" sz="1400" i="1" dirty="0">
                <a:solidFill>
                  <a:srgbClr val="8C8C8C"/>
                </a:solidFill>
                <a:latin typeface="宋体" panose="02010600030101010101" pitchFamily="2" charset="-122"/>
                <a:ea typeface="宋体" panose="02010600030101010101" pitchFamily="2" charset="-122"/>
              </a:rPr>
              <a:t>：是否永久存在，设置为</a:t>
            </a:r>
            <a:r>
              <a:rPr lang="zh-CN" altLang="zh-CN" sz="1400" i="1" dirty="0">
                <a:solidFill>
                  <a:srgbClr val="8C8C8C"/>
                </a:solidFill>
                <a:latin typeface="Consolas" panose="020B0609020204030204" pitchFamily="49" charset="0"/>
              </a:rPr>
              <a:t>true</a:t>
            </a:r>
            <a:r>
              <a:rPr lang="zh-CN" altLang="zh-CN" sz="1400" i="1" dirty="0">
                <a:solidFill>
                  <a:srgbClr val="8C8C8C"/>
                </a:solidFill>
                <a:latin typeface="宋体" panose="02010600030101010101" pitchFamily="2" charset="-122"/>
                <a:ea typeface="宋体" panose="02010600030101010101" pitchFamily="2" charset="-122"/>
              </a:rPr>
              <a:t>则不会被清除，此时与</a:t>
            </a:r>
            <a:r>
              <a:rPr lang="zh-CN" altLang="zh-CN" sz="1400" i="1" dirty="0">
                <a:solidFill>
                  <a:srgbClr val="8C8C8C"/>
                </a:solidFill>
                <a:latin typeface="Consolas" panose="020B0609020204030204" pitchFamily="49" charset="0"/>
              </a:rPr>
              <a:t>timeout</a:t>
            </a:r>
            <a:r>
              <a:rPr lang="zh-CN" altLang="zh-CN" sz="1400" i="1" dirty="0">
                <a:solidFill>
                  <a:srgbClr val="8C8C8C"/>
                </a:solidFill>
                <a:latin typeface="宋体" panose="02010600030101010101" pitchFamily="2" charset="-122"/>
                <a:ea typeface="宋体" panose="02010600030101010101" pitchFamily="2" charset="-122"/>
              </a:rPr>
              <a:t>冲突，通常设置为</a:t>
            </a:r>
            <a:r>
              <a:rPr lang="zh-CN" altLang="zh-CN" sz="1400" i="1" dirty="0">
                <a:solidFill>
                  <a:srgbClr val="8C8C8C"/>
                </a:solidFill>
                <a:latin typeface="Consolas" panose="020B0609020204030204" pitchFamily="49" charset="0"/>
              </a:rPr>
              <a:t>false--&gt;</a:t>
            </a:r>
            <a:br>
              <a:rPr lang="zh-CN" altLang="zh-CN" sz="1400" i="1" dirty="0">
                <a:solidFill>
                  <a:srgbClr val="8C8C8C"/>
                </a:solidFill>
                <a:latin typeface="Consolas" panose="020B0609020204030204" pitchFamily="49" charset="0"/>
              </a:rPr>
            </a:br>
            <a:r>
              <a:rPr lang="zh-CN" altLang="zh-CN" sz="1400" i="1" dirty="0">
                <a:solidFill>
                  <a:srgbClr val="8C8C8C"/>
                </a:solidFill>
                <a:latin typeface="Consolas" panose="020B0609020204030204" pitchFamily="49" charset="0"/>
              </a:rPr>
              <a:t>    &lt;!-- diskPersistent</a:t>
            </a:r>
            <a:r>
              <a:rPr lang="zh-CN" altLang="zh-CN" sz="1400" i="1" dirty="0">
                <a:solidFill>
                  <a:srgbClr val="8C8C8C"/>
                </a:solidFill>
                <a:latin typeface="宋体" panose="02010600030101010101" pitchFamily="2" charset="-122"/>
                <a:ea typeface="宋体" panose="02010600030101010101" pitchFamily="2" charset="-122"/>
              </a:rPr>
              <a:t>：是否启用磁盘持久化</a:t>
            </a:r>
            <a:r>
              <a:rPr lang="zh-CN" altLang="zh-CN" sz="1400" i="1" dirty="0">
                <a:solidFill>
                  <a:srgbClr val="8C8C8C"/>
                </a:solidFill>
                <a:latin typeface="Consolas" panose="020B0609020204030204" pitchFamily="49" charset="0"/>
              </a:rPr>
              <a:t>--&gt;</a:t>
            </a:r>
            <a:br>
              <a:rPr lang="zh-CN" altLang="zh-CN" sz="1400" i="1" dirty="0">
                <a:solidFill>
                  <a:srgbClr val="8C8C8C"/>
                </a:solidFill>
                <a:latin typeface="Consolas" panose="020B0609020204030204" pitchFamily="49" charset="0"/>
              </a:rPr>
            </a:br>
            <a:r>
              <a:rPr lang="zh-CN" altLang="zh-CN" sz="1400" i="1" dirty="0">
                <a:solidFill>
                  <a:srgbClr val="8C8C8C"/>
                </a:solidFill>
                <a:latin typeface="Consolas" panose="020B0609020204030204" pitchFamily="49" charset="0"/>
              </a:rPr>
              <a:t>    &lt;!-- maxElementsInMemory</a:t>
            </a:r>
            <a:r>
              <a:rPr lang="zh-CN" altLang="zh-CN" sz="1400" i="1" dirty="0">
                <a:solidFill>
                  <a:srgbClr val="8C8C8C"/>
                </a:solidFill>
                <a:latin typeface="宋体" panose="02010600030101010101" pitchFamily="2" charset="-122"/>
                <a:ea typeface="宋体" panose="02010600030101010101" pitchFamily="2" charset="-122"/>
              </a:rPr>
              <a:t>：最大缓存数量</a:t>
            </a:r>
            <a:r>
              <a:rPr lang="zh-CN" altLang="zh-CN" sz="1400" i="1" dirty="0">
                <a:solidFill>
                  <a:srgbClr val="8C8C8C"/>
                </a:solidFill>
                <a:latin typeface="Consolas" panose="020B0609020204030204" pitchFamily="49" charset="0"/>
              </a:rPr>
              <a:t>--&gt;</a:t>
            </a:r>
            <a:br>
              <a:rPr lang="zh-CN" altLang="zh-CN" sz="1400" i="1" dirty="0">
                <a:solidFill>
                  <a:srgbClr val="8C8C8C"/>
                </a:solidFill>
                <a:latin typeface="Consolas" panose="020B0609020204030204" pitchFamily="49" charset="0"/>
              </a:rPr>
            </a:br>
            <a:r>
              <a:rPr lang="zh-CN" altLang="zh-CN" sz="1400" i="1" dirty="0">
                <a:solidFill>
                  <a:srgbClr val="8C8C8C"/>
                </a:solidFill>
                <a:latin typeface="Consolas" panose="020B0609020204030204" pitchFamily="49" charset="0"/>
              </a:rPr>
              <a:t>    &lt;!-- overflowToDisk</a:t>
            </a:r>
            <a:r>
              <a:rPr lang="zh-CN" altLang="zh-CN" sz="1400" i="1" dirty="0">
                <a:solidFill>
                  <a:srgbClr val="8C8C8C"/>
                </a:solidFill>
                <a:latin typeface="宋体" panose="02010600030101010101" pitchFamily="2" charset="-122"/>
                <a:ea typeface="宋体" panose="02010600030101010101" pitchFamily="2" charset="-122"/>
              </a:rPr>
              <a:t>：超过最大缓存数量是否持久化到磁盘</a:t>
            </a:r>
            <a:r>
              <a:rPr lang="zh-CN" altLang="zh-CN" sz="1400" i="1" dirty="0">
                <a:solidFill>
                  <a:srgbClr val="8C8C8C"/>
                </a:solidFill>
                <a:latin typeface="Consolas" panose="020B0609020204030204" pitchFamily="49" charset="0"/>
              </a:rPr>
              <a:t>--&gt;</a:t>
            </a:r>
            <a:br>
              <a:rPr lang="zh-CN" altLang="zh-CN" sz="1400" i="1" dirty="0">
                <a:solidFill>
                  <a:srgbClr val="8C8C8C"/>
                </a:solidFill>
                <a:latin typeface="Consolas" panose="020B0609020204030204" pitchFamily="49" charset="0"/>
              </a:rPr>
            </a:br>
            <a:r>
              <a:rPr lang="zh-CN" altLang="zh-CN" sz="1400" i="1" dirty="0">
                <a:solidFill>
                  <a:srgbClr val="8C8C8C"/>
                </a:solidFill>
                <a:latin typeface="Consolas" panose="020B0609020204030204" pitchFamily="49" charset="0"/>
              </a:rPr>
              <a:t>    &lt;!-- timeToIdleSeconds</a:t>
            </a:r>
            <a:r>
              <a:rPr lang="zh-CN" altLang="zh-CN" sz="1400" i="1" dirty="0">
                <a:solidFill>
                  <a:srgbClr val="8C8C8C"/>
                </a:solidFill>
                <a:latin typeface="宋体" panose="02010600030101010101" pitchFamily="2" charset="-122"/>
                <a:ea typeface="宋体" panose="02010600030101010101" pitchFamily="2" charset="-122"/>
              </a:rPr>
              <a:t>：最大不活动间隔，设置过长缓存容易溢出，设置过短无</a:t>
            </a:r>
            <a:r>
              <a:rPr lang="zh-CN" altLang="zh-CN" sz="1400" i="1" dirty="0" smtClean="0">
                <a:solidFill>
                  <a:srgbClr val="8C8C8C"/>
                </a:solidFill>
                <a:latin typeface="宋体" panose="02010600030101010101" pitchFamily="2" charset="-122"/>
                <a:ea typeface="宋体" panose="02010600030101010101" pitchFamily="2" charset="-122"/>
              </a:rPr>
              <a:t>效果</a:t>
            </a:r>
            <a:r>
              <a:rPr lang="zh-CN" altLang="zh-CN" sz="1400" i="1" dirty="0" smtClean="0">
                <a:solidFill>
                  <a:srgbClr val="8C8C8C"/>
                </a:solidFill>
                <a:latin typeface="Consolas" panose="020B0609020204030204" pitchFamily="49" charset="0"/>
              </a:rPr>
              <a:t>--&gt;</a:t>
            </a:r>
            <a:r>
              <a:rPr lang="zh-CN" altLang="zh-CN" sz="1400" i="1" dirty="0">
                <a:solidFill>
                  <a:srgbClr val="8C8C8C"/>
                </a:solidFill>
                <a:latin typeface="Consolas" panose="020B0609020204030204" pitchFamily="49" charset="0"/>
              </a:rPr>
              <a:t/>
            </a:r>
            <a:br>
              <a:rPr lang="zh-CN" altLang="zh-CN" sz="1400" i="1" dirty="0">
                <a:solidFill>
                  <a:srgbClr val="8C8C8C"/>
                </a:solidFill>
                <a:latin typeface="Consolas" panose="020B0609020204030204" pitchFamily="49" charset="0"/>
              </a:rPr>
            </a:br>
            <a:r>
              <a:rPr lang="zh-CN" altLang="zh-CN" sz="1400" i="1" dirty="0">
                <a:solidFill>
                  <a:srgbClr val="8C8C8C"/>
                </a:solidFill>
                <a:latin typeface="Consolas" panose="020B0609020204030204" pitchFamily="49" charset="0"/>
              </a:rPr>
              <a:t>    &lt;!-- timeToLiveSeconds</a:t>
            </a:r>
            <a:r>
              <a:rPr lang="zh-CN" altLang="zh-CN" sz="1400" i="1" dirty="0">
                <a:solidFill>
                  <a:srgbClr val="8C8C8C"/>
                </a:solidFill>
                <a:latin typeface="宋体" panose="02010600030101010101" pitchFamily="2" charset="-122"/>
                <a:ea typeface="宋体" panose="02010600030101010101" pitchFamily="2" charset="-122"/>
              </a:rPr>
              <a:t>：最大存活时间</a:t>
            </a:r>
            <a:r>
              <a:rPr lang="zh-CN" altLang="zh-CN" sz="1400" i="1" dirty="0">
                <a:solidFill>
                  <a:srgbClr val="8C8C8C"/>
                </a:solidFill>
                <a:latin typeface="Consolas" panose="020B0609020204030204" pitchFamily="49" charset="0"/>
              </a:rPr>
              <a:t>--&gt;</a:t>
            </a:r>
            <a:br>
              <a:rPr lang="zh-CN" altLang="zh-CN" sz="1400" i="1" dirty="0">
                <a:solidFill>
                  <a:srgbClr val="8C8C8C"/>
                </a:solidFill>
                <a:latin typeface="Consolas" panose="020B0609020204030204" pitchFamily="49" charset="0"/>
              </a:rPr>
            </a:br>
            <a:r>
              <a:rPr lang="zh-CN" altLang="zh-CN" sz="1400" i="1" dirty="0">
                <a:solidFill>
                  <a:srgbClr val="8C8C8C"/>
                </a:solidFill>
                <a:latin typeface="Consolas" panose="020B0609020204030204" pitchFamily="49" charset="0"/>
              </a:rPr>
              <a:t>    &lt;!-- memoryStoreEvictionPolicy</a:t>
            </a:r>
            <a:r>
              <a:rPr lang="zh-CN" altLang="zh-CN" sz="1400" i="1" dirty="0">
                <a:solidFill>
                  <a:srgbClr val="8C8C8C"/>
                </a:solidFill>
                <a:latin typeface="宋体" panose="02010600030101010101" pitchFamily="2" charset="-122"/>
                <a:ea typeface="宋体" panose="02010600030101010101" pitchFamily="2" charset="-122"/>
              </a:rPr>
              <a:t>：缓存清除策略</a:t>
            </a:r>
            <a:r>
              <a:rPr lang="zh-CN" altLang="zh-CN" sz="1400" i="1" dirty="0">
                <a:solidFill>
                  <a:srgbClr val="8C8C8C"/>
                </a:solidFill>
                <a:latin typeface="Consolas" panose="020B0609020204030204" pitchFamily="49" charset="0"/>
              </a:rPr>
              <a:t>--&gt;</a:t>
            </a:r>
            <a:br>
              <a:rPr lang="zh-CN" altLang="zh-CN" sz="1400" i="1" dirty="0">
                <a:solidFill>
                  <a:srgbClr val="8C8C8C"/>
                </a:solidFill>
                <a:latin typeface="Consolas" panose="020B0609020204030204" pitchFamily="49" charset="0"/>
              </a:rPr>
            </a:br>
            <a:r>
              <a:rPr lang="zh-CN" altLang="zh-CN" sz="1400" i="1" dirty="0">
                <a:solidFill>
                  <a:srgbClr val="8C8C8C"/>
                </a:solidFill>
                <a:latin typeface="Consolas" panose="020B0609020204030204" pitchFamily="49" charset="0"/>
              </a:rPr>
              <a:t>    </a:t>
            </a:r>
            <a:r>
              <a:rPr lang="zh-CN" altLang="zh-CN" sz="1400" dirty="0">
                <a:solidFill>
                  <a:srgbClr val="080808"/>
                </a:solidFill>
                <a:latin typeface="Consolas" panose="020B0609020204030204" pitchFamily="49" charset="0"/>
              </a:rPr>
              <a:t>&lt;</a:t>
            </a:r>
            <a:r>
              <a:rPr lang="zh-CN" altLang="zh-CN" sz="1400" dirty="0">
                <a:solidFill>
                  <a:srgbClr val="0033B3"/>
                </a:solidFill>
                <a:latin typeface="Consolas" panose="020B0609020204030204" pitchFamily="49" charset="0"/>
              </a:rPr>
              <a:t>defaultCache</a:t>
            </a:r>
            <a:br>
              <a:rPr lang="zh-CN" altLang="zh-CN" sz="1400" dirty="0">
                <a:solidFill>
                  <a:srgbClr val="0033B3"/>
                </a:solidFill>
                <a:latin typeface="Consolas" panose="020B0609020204030204" pitchFamily="49" charset="0"/>
              </a:rPr>
            </a:br>
            <a:r>
              <a:rPr lang="zh-CN" altLang="zh-CN" sz="1400" dirty="0">
                <a:solidFill>
                  <a:srgbClr val="0033B3"/>
                </a:solidFill>
                <a:latin typeface="Consolas" panose="020B0609020204030204" pitchFamily="49" charset="0"/>
              </a:rPr>
              <a:t>            </a:t>
            </a:r>
            <a:r>
              <a:rPr lang="zh-CN" altLang="zh-CN" sz="1400" dirty="0">
                <a:solidFill>
                  <a:srgbClr val="174AD4"/>
                </a:solidFill>
                <a:latin typeface="Consolas" panose="020B0609020204030204" pitchFamily="49" charset="0"/>
              </a:rPr>
              <a:t>eternal</a:t>
            </a:r>
            <a:r>
              <a:rPr lang="zh-CN" altLang="zh-CN" sz="1400" dirty="0">
                <a:solidFill>
                  <a:srgbClr val="067D17"/>
                </a:solidFill>
                <a:latin typeface="Consolas" panose="020B0609020204030204" pitchFamily="49" charset="0"/>
              </a:rPr>
              <a:t>="false"</a:t>
            </a:r>
            <a:br>
              <a:rPr lang="zh-CN" altLang="zh-CN" sz="1400" dirty="0">
                <a:solidFill>
                  <a:srgbClr val="067D17"/>
                </a:solidFill>
                <a:latin typeface="Consolas" panose="020B0609020204030204" pitchFamily="49" charset="0"/>
              </a:rPr>
            </a:br>
            <a:r>
              <a:rPr lang="zh-CN" altLang="zh-CN" sz="1400" dirty="0">
                <a:solidFill>
                  <a:srgbClr val="067D17"/>
                </a:solidFill>
                <a:latin typeface="Consolas" panose="020B0609020204030204" pitchFamily="49" charset="0"/>
              </a:rPr>
              <a:t>            </a:t>
            </a:r>
            <a:r>
              <a:rPr lang="zh-CN" altLang="zh-CN" sz="1400" dirty="0">
                <a:solidFill>
                  <a:srgbClr val="174AD4"/>
                </a:solidFill>
                <a:latin typeface="Consolas" panose="020B0609020204030204" pitchFamily="49" charset="0"/>
              </a:rPr>
              <a:t>diskPersistent</a:t>
            </a:r>
            <a:r>
              <a:rPr lang="zh-CN" altLang="zh-CN" sz="1400" dirty="0">
                <a:solidFill>
                  <a:srgbClr val="067D17"/>
                </a:solidFill>
                <a:latin typeface="Consolas" panose="020B0609020204030204" pitchFamily="49" charset="0"/>
              </a:rPr>
              <a:t>="false"</a:t>
            </a:r>
            <a:br>
              <a:rPr lang="zh-CN" altLang="zh-CN" sz="1400" dirty="0">
                <a:solidFill>
                  <a:srgbClr val="067D17"/>
                </a:solidFill>
                <a:latin typeface="Consolas" panose="020B0609020204030204" pitchFamily="49" charset="0"/>
              </a:rPr>
            </a:br>
            <a:r>
              <a:rPr lang="zh-CN" altLang="zh-CN" sz="1400" dirty="0">
                <a:solidFill>
                  <a:srgbClr val="067D17"/>
                </a:solidFill>
                <a:latin typeface="Consolas" panose="020B0609020204030204" pitchFamily="49" charset="0"/>
              </a:rPr>
              <a:t>            </a:t>
            </a:r>
            <a:r>
              <a:rPr lang="zh-CN" altLang="zh-CN" sz="1400" dirty="0">
                <a:solidFill>
                  <a:srgbClr val="174AD4"/>
                </a:solidFill>
                <a:latin typeface="Consolas" panose="020B0609020204030204" pitchFamily="49" charset="0"/>
              </a:rPr>
              <a:t>maxElementsInMemory</a:t>
            </a:r>
            <a:r>
              <a:rPr lang="zh-CN" altLang="zh-CN" sz="1400" dirty="0">
                <a:solidFill>
                  <a:srgbClr val="067D17"/>
                </a:solidFill>
                <a:latin typeface="Consolas" panose="020B0609020204030204" pitchFamily="49" charset="0"/>
              </a:rPr>
              <a:t>="1000"</a:t>
            </a:r>
            <a:br>
              <a:rPr lang="zh-CN" altLang="zh-CN" sz="1400" dirty="0">
                <a:solidFill>
                  <a:srgbClr val="067D17"/>
                </a:solidFill>
                <a:latin typeface="Consolas" panose="020B0609020204030204" pitchFamily="49" charset="0"/>
              </a:rPr>
            </a:br>
            <a:r>
              <a:rPr lang="zh-CN" altLang="zh-CN" sz="1400" dirty="0">
                <a:solidFill>
                  <a:srgbClr val="067D17"/>
                </a:solidFill>
                <a:latin typeface="Consolas" panose="020B0609020204030204" pitchFamily="49" charset="0"/>
              </a:rPr>
              <a:t>            </a:t>
            </a:r>
            <a:r>
              <a:rPr lang="zh-CN" altLang="zh-CN" sz="1400" dirty="0">
                <a:solidFill>
                  <a:srgbClr val="174AD4"/>
                </a:solidFill>
                <a:latin typeface="Consolas" panose="020B0609020204030204" pitchFamily="49" charset="0"/>
              </a:rPr>
              <a:t>overflowToDisk</a:t>
            </a:r>
            <a:r>
              <a:rPr lang="zh-CN" altLang="zh-CN" sz="1400" dirty="0">
                <a:solidFill>
                  <a:srgbClr val="067D17"/>
                </a:solidFill>
                <a:latin typeface="Consolas" panose="020B0609020204030204" pitchFamily="49" charset="0"/>
              </a:rPr>
              <a:t>="false"</a:t>
            </a:r>
            <a:br>
              <a:rPr lang="zh-CN" altLang="zh-CN" sz="1400" dirty="0">
                <a:solidFill>
                  <a:srgbClr val="067D17"/>
                </a:solidFill>
                <a:latin typeface="Consolas" panose="020B0609020204030204" pitchFamily="49" charset="0"/>
              </a:rPr>
            </a:br>
            <a:r>
              <a:rPr lang="zh-CN" altLang="zh-CN" sz="1400" dirty="0">
                <a:solidFill>
                  <a:srgbClr val="067D17"/>
                </a:solidFill>
                <a:latin typeface="Consolas" panose="020B0609020204030204" pitchFamily="49" charset="0"/>
              </a:rPr>
              <a:t>            </a:t>
            </a:r>
            <a:r>
              <a:rPr lang="zh-CN" altLang="zh-CN" sz="1400" dirty="0">
                <a:solidFill>
                  <a:srgbClr val="174AD4"/>
                </a:solidFill>
                <a:latin typeface="Consolas" panose="020B0609020204030204" pitchFamily="49" charset="0"/>
              </a:rPr>
              <a:t>timeToIdleSeconds</a:t>
            </a:r>
            <a:r>
              <a:rPr lang="zh-CN" altLang="zh-CN" sz="1400" dirty="0">
                <a:solidFill>
                  <a:srgbClr val="067D17"/>
                </a:solidFill>
                <a:latin typeface="Consolas" panose="020B0609020204030204" pitchFamily="49" charset="0"/>
              </a:rPr>
              <a:t>="60"</a:t>
            </a:r>
            <a:br>
              <a:rPr lang="zh-CN" altLang="zh-CN" sz="1400" dirty="0">
                <a:solidFill>
                  <a:srgbClr val="067D17"/>
                </a:solidFill>
                <a:latin typeface="Consolas" panose="020B0609020204030204" pitchFamily="49" charset="0"/>
              </a:rPr>
            </a:br>
            <a:r>
              <a:rPr lang="zh-CN" altLang="zh-CN" sz="1400" dirty="0">
                <a:solidFill>
                  <a:srgbClr val="067D17"/>
                </a:solidFill>
                <a:latin typeface="Consolas" panose="020B0609020204030204" pitchFamily="49" charset="0"/>
              </a:rPr>
              <a:t>            </a:t>
            </a:r>
            <a:r>
              <a:rPr lang="zh-CN" altLang="zh-CN" sz="1400" dirty="0">
                <a:solidFill>
                  <a:srgbClr val="174AD4"/>
                </a:solidFill>
                <a:latin typeface="Consolas" panose="020B0609020204030204" pitchFamily="49" charset="0"/>
              </a:rPr>
              <a:t>timeToLiveSeconds</a:t>
            </a:r>
            <a:r>
              <a:rPr lang="zh-CN" altLang="zh-CN" sz="1400" dirty="0">
                <a:solidFill>
                  <a:srgbClr val="067D17"/>
                </a:solidFill>
                <a:latin typeface="Consolas" panose="020B0609020204030204" pitchFamily="49" charset="0"/>
              </a:rPr>
              <a:t>="60"</a:t>
            </a:r>
            <a:br>
              <a:rPr lang="zh-CN" altLang="zh-CN" sz="1400" dirty="0">
                <a:solidFill>
                  <a:srgbClr val="067D17"/>
                </a:solidFill>
                <a:latin typeface="Consolas" panose="020B0609020204030204" pitchFamily="49" charset="0"/>
              </a:rPr>
            </a:br>
            <a:r>
              <a:rPr lang="zh-CN" altLang="zh-CN" sz="1400" dirty="0">
                <a:solidFill>
                  <a:srgbClr val="067D17"/>
                </a:solidFill>
                <a:latin typeface="Consolas" panose="020B0609020204030204" pitchFamily="49" charset="0"/>
              </a:rPr>
              <a:t>            </a:t>
            </a:r>
            <a:r>
              <a:rPr lang="zh-CN" altLang="zh-CN" sz="1400" dirty="0">
                <a:solidFill>
                  <a:srgbClr val="174AD4"/>
                </a:solidFill>
                <a:latin typeface="Consolas" panose="020B0609020204030204" pitchFamily="49" charset="0"/>
              </a:rPr>
              <a:t>memoryStoreEvictionPolicy</a:t>
            </a:r>
            <a:r>
              <a:rPr lang="zh-CN" altLang="zh-CN" sz="1400" dirty="0">
                <a:solidFill>
                  <a:srgbClr val="067D17"/>
                </a:solidFill>
                <a:latin typeface="Consolas" panose="020B0609020204030204" pitchFamily="49" charset="0"/>
              </a:rPr>
              <a:t>="LRU" </a:t>
            </a:r>
            <a:r>
              <a:rPr lang="zh-CN" altLang="zh-CN" sz="1400" dirty="0" smtClean="0">
                <a:solidFill>
                  <a:srgbClr val="080808"/>
                </a:solidFill>
                <a:latin typeface="Consolas" panose="020B0609020204030204" pitchFamily="49" charset="0"/>
              </a:rPr>
              <a:t>/&gt;</a:t>
            </a:r>
            <a:r>
              <a:rPr lang="zh-CN" altLang="zh-CN" sz="1400" dirty="0">
                <a:solidFill>
                  <a:srgbClr val="080808"/>
                </a:solidFill>
                <a:latin typeface="Consolas" panose="020B0609020204030204" pitchFamily="49" charset="0"/>
              </a:rPr>
              <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&lt;/</a:t>
            </a:r>
            <a:r>
              <a:rPr lang="zh-CN" altLang="zh-CN" sz="1400" dirty="0">
                <a:solidFill>
                  <a:srgbClr val="0033B3"/>
                </a:solidFill>
                <a:latin typeface="Consolas" panose="020B0609020204030204" pitchFamily="49" charset="0"/>
              </a:rPr>
              <a:t>ehcache</a:t>
            </a:r>
            <a:r>
              <a:rPr lang="zh-CN" altLang="zh-CN" sz="1400" dirty="0">
                <a:solidFill>
                  <a:srgbClr val="080808"/>
                </a:solidFill>
                <a:latin typeface="Consolas" panose="020B0609020204030204" pitchFamily="49" charset="0"/>
              </a:rPr>
              <a:t>&gt;</a:t>
            </a:r>
            <a:endParaRPr lang="zh-CN" altLang="zh-CN" sz="1600" dirty="0">
              <a:latin typeface="Arial" panose="020B0604020202020204" pitchFamily="34" charset="0"/>
            </a:endParaRPr>
          </a:p>
        </p:txBody>
      </p:sp>
    </p:spTree>
    <p:extLst>
      <p:ext uri="{BB962C8B-B14F-4D97-AF65-F5344CB8AC3E}">
        <p14:creationId xmlns:p14="http://schemas.microsoft.com/office/powerpoint/2010/main" val="2952102612"/>
      </p:ext>
    </p:extLst>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zh-CN" altLang="en-US" dirty="0"/>
              <a:t>缓存供应商变更：</a:t>
            </a:r>
            <a:r>
              <a:rPr lang="en-US" altLang="zh-CN" dirty="0" err="1"/>
              <a:t>Ehcache</a:t>
            </a:r>
            <a:endParaRPr lang="zh-CN" altLang="en-US" dirty="0"/>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a:t>提供</a:t>
            </a:r>
            <a:r>
              <a:rPr lang="en-US" altLang="zh-CN" dirty="0" err="1"/>
              <a:t>ehcache</a:t>
            </a:r>
            <a:r>
              <a:rPr lang="zh-CN" altLang="en-US" dirty="0"/>
              <a:t>配置文件</a:t>
            </a:r>
            <a:r>
              <a:rPr lang="en-US" altLang="zh-CN" dirty="0"/>
              <a:t>ehcache.xml</a:t>
            </a:r>
          </a:p>
        </p:txBody>
      </p:sp>
      <p:sp>
        <p:nvSpPr>
          <p:cNvPr id="14" name="TextBox 3">
            <a:extLst>
              <a:ext uri="{FF2B5EF4-FFF2-40B4-BE49-F238E27FC236}">
                <a16:creationId xmlns:a16="http://schemas.microsoft.com/office/drawing/2014/main" id="{0C998B78-AB18-3C47-A1C7-25AE9A3A40B0}"/>
              </a:ext>
            </a:extLst>
          </p:cNvPr>
          <p:cNvSpPr txBox="1"/>
          <p:nvPr/>
        </p:nvSpPr>
        <p:spPr>
          <a:xfrm>
            <a:off x="1159842" y="2149748"/>
            <a:ext cx="9860586" cy="3108543"/>
          </a:xfrm>
          <a:prstGeom prst="rect">
            <a:avLst/>
          </a:prstGeom>
          <a:solidFill>
            <a:srgbClr val="FFFFE4"/>
          </a:solidFill>
          <a:ln w="3175">
            <a:solidFill>
              <a:srgbClr val="919191"/>
            </a:solidFill>
          </a:ln>
        </p:spPr>
        <p:txBody>
          <a:bodyPr wrap="square">
            <a:spAutoFit/>
          </a:bodyPr>
          <a:lstStyle/>
          <a:p>
            <a:pPr lvl="0" eaLnBrk="0" fontAlgn="base" hangingPunct="0">
              <a:spcBef>
                <a:spcPct val="0"/>
              </a:spcBef>
              <a:spcAft>
                <a:spcPct val="0"/>
              </a:spcAft>
            </a:pPr>
            <a:r>
              <a:rPr lang="zh-CN" altLang="zh-CN" sz="1400" i="1" dirty="0">
                <a:solidFill>
                  <a:srgbClr val="080808"/>
                </a:solidFill>
                <a:latin typeface="Consolas" panose="020B0609020204030204" pitchFamily="49" charset="0"/>
              </a:rPr>
              <a:t>&lt;?</a:t>
            </a:r>
            <a:r>
              <a:rPr lang="zh-CN" altLang="zh-CN" sz="1400" dirty="0">
                <a:solidFill>
                  <a:srgbClr val="174AD4"/>
                </a:solidFill>
                <a:latin typeface="Consolas" panose="020B0609020204030204" pitchFamily="49" charset="0"/>
              </a:rPr>
              <a:t>xml version</a:t>
            </a:r>
            <a:r>
              <a:rPr lang="zh-CN" altLang="zh-CN" sz="1400" dirty="0">
                <a:solidFill>
                  <a:srgbClr val="067D17"/>
                </a:solidFill>
                <a:latin typeface="Consolas" panose="020B0609020204030204" pitchFamily="49" charset="0"/>
              </a:rPr>
              <a:t>="1.0" </a:t>
            </a:r>
            <a:r>
              <a:rPr lang="zh-CN" altLang="zh-CN" sz="1400" dirty="0">
                <a:solidFill>
                  <a:srgbClr val="174AD4"/>
                </a:solidFill>
                <a:latin typeface="Consolas" panose="020B0609020204030204" pitchFamily="49" charset="0"/>
              </a:rPr>
              <a:t>encoding</a:t>
            </a:r>
            <a:r>
              <a:rPr lang="zh-CN" altLang="zh-CN" sz="1400" dirty="0">
                <a:solidFill>
                  <a:srgbClr val="067D17"/>
                </a:solidFill>
                <a:latin typeface="Consolas" panose="020B0609020204030204" pitchFamily="49" charset="0"/>
              </a:rPr>
              <a:t>="UTF-8"</a:t>
            </a:r>
            <a:r>
              <a:rPr lang="zh-CN" altLang="zh-CN" sz="1400" i="1" dirty="0">
                <a:solidFill>
                  <a:srgbClr val="080808"/>
                </a:solidFill>
                <a:latin typeface="Consolas" panose="020B0609020204030204" pitchFamily="49" charset="0"/>
              </a:rPr>
              <a:t>?&gt;</a:t>
            </a:r>
            <a:br>
              <a:rPr lang="zh-CN" altLang="zh-CN" sz="1400" i="1"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&lt;</a:t>
            </a:r>
            <a:r>
              <a:rPr lang="zh-CN" altLang="zh-CN" sz="1400" dirty="0">
                <a:solidFill>
                  <a:srgbClr val="0033B3"/>
                </a:solidFill>
                <a:latin typeface="Consolas" panose="020B0609020204030204" pitchFamily="49" charset="0"/>
              </a:rPr>
              <a:t>ehcache </a:t>
            </a:r>
            <a:r>
              <a:rPr lang="zh-CN" altLang="zh-CN" sz="1400" dirty="0">
                <a:solidFill>
                  <a:srgbClr val="174AD4"/>
                </a:solidFill>
                <a:latin typeface="Consolas" panose="020B0609020204030204" pitchFamily="49" charset="0"/>
              </a:rPr>
              <a:t>xmlns:</a:t>
            </a:r>
            <a:r>
              <a:rPr lang="zh-CN" altLang="zh-CN" sz="1400" dirty="0">
                <a:solidFill>
                  <a:srgbClr val="871094"/>
                </a:solidFill>
                <a:latin typeface="Consolas" panose="020B0609020204030204" pitchFamily="49" charset="0"/>
              </a:rPr>
              <a:t>xsi</a:t>
            </a:r>
            <a:r>
              <a:rPr lang="zh-CN" altLang="zh-CN" sz="1400" dirty="0">
                <a:solidFill>
                  <a:srgbClr val="067D17"/>
                </a:solidFill>
                <a:latin typeface="Consolas" panose="020B0609020204030204" pitchFamily="49" charset="0"/>
              </a:rPr>
              <a:t>="http://www.w3.org/2001/XMLSchema-instance"</a:t>
            </a:r>
            <a:br>
              <a:rPr lang="zh-CN" altLang="zh-CN" sz="1400" dirty="0">
                <a:solidFill>
                  <a:srgbClr val="067D17"/>
                </a:solidFill>
                <a:latin typeface="Consolas" panose="020B0609020204030204" pitchFamily="49" charset="0"/>
              </a:rPr>
            </a:br>
            <a:r>
              <a:rPr lang="zh-CN" altLang="zh-CN" sz="1400" dirty="0">
                <a:solidFill>
                  <a:srgbClr val="067D17"/>
                </a:solidFill>
                <a:latin typeface="Consolas" panose="020B0609020204030204" pitchFamily="49" charset="0"/>
              </a:rPr>
              <a:t>         </a:t>
            </a:r>
            <a:r>
              <a:rPr lang="zh-CN" altLang="zh-CN" sz="1400" dirty="0">
                <a:solidFill>
                  <a:srgbClr val="871094"/>
                </a:solidFill>
                <a:latin typeface="Consolas" panose="020B0609020204030204" pitchFamily="49" charset="0"/>
              </a:rPr>
              <a:t>xsi</a:t>
            </a:r>
            <a:r>
              <a:rPr lang="zh-CN" altLang="zh-CN" sz="1400" dirty="0">
                <a:solidFill>
                  <a:srgbClr val="174AD4"/>
                </a:solidFill>
                <a:latin typeface="Consolas" panose="020B0609020204030204" pitchFamily="49" charset="0"/>
              </a:rPr>
              <a:t>:noNamespaceSchemaLocation</a:t>
            </a:r>
            <a:r>
              <a:rPr lang="zh-CN" altLang="zh-CN" sz="1400" dirty="0">
                <a:solidFill>
                  <a:srgbClr val="067D17"/>
                </a:solidFill>
                <a:latin typeface="Consolas" panose="020B0609020204030204" pitchFamily="49" charset="0"/>
              </a:rPr>
              <a:t>="http://ehcache.org/ehcache.xsd"</a:t>
            </a:r>
            <a:br>
              <a:rPr lang="zh-CN" altLang="zh-CN" sz="1400" dirty="0">
                <a:solidFill>
                  <a:srgbClr val="067D17"/>
                </a:solidFill>
                <a:latin typeface="Consolas" panose="020B0609020204030204" pitchFamily="49" charset="0"/>
              </a:rPr>
            </a:br>
            <a:r>
              <a:rPr lang="zh-CN" altLang="zh-CN" sz="1400" dirty="0">
                <a:solidFill>
                  <a:srgbClr val="067D17"/>
                </a:solidFill>
                <a:latin typeface="Consolas" panose="020B0609020204030204" pitchFamily="49" charset="0"/>
              </a:rPr>
              <a:t>         </a:t>
            </a:r>
            <a:r>
              <a:rPr lang="zh-CN" altLang="zh-CN" sz="1400" dirty="0">
                <a:solidFill>
                  <a:srgbClr val="174AD4"/>
                </a:solidFill>
                <a:latin typeface="Consolas" panose="020B0609020204030204" pitchFamily="49" charset="0"/>
              </a:rPr>
              <a:t>updateCheck</a:t>
            </a:r>
            <a:r>
              <a:rPr lang="zh-CN" altLang="zh-CN" sz="1400" dirty="0">
                <a:solidFill>
                  <a:srgbClr val="067D17"/>
                </a:solidFill>
                <a:latin typeface="Consolas" panose="020B0609020204030204" pitchFamily="49" charset="0"/>
              </a:rPr>
              <a:t>="false"</a:t>
            </a:r>
            <a:r>
              <a:rPr lang="zh-CN" altLang="zh-CN" sz="1400" dirty="0">
                <a:solidFill>
                  <a:srgbClr val="080808"/>
                </a:solidFill>
                <a:latin typeface="Consolas" panose="020B0609020204030204" pitchFamily="49" charset="0"/>
              </a:rPr>
              <a:t>&gt;</a:t>
            </a:r>
            <a:br>
              <a:rPr lang="zh-CN" altLang="zh-CN" sz="1400" dirty="0">
                <a:solidFill>
                  <a:srgbClr val="080808"/>
                </a:solidFill>
                <a:latin typeface="Consolas" panose="020B0609020204030204" pitchFamily="49" charset="0"/>
              </a:rPr>
            </a:br>
            <a:r>
              <a:rPr lang="zh-CN" altLang="zh-CN" sz="1400" dirty="0" smtClean="0">
                <a:solidFill>
                  <a:srgbClr val="080808"/>
                </a:solidFill>
                <a:latin typeface="Consolas" panose="020B0609020204030204" pitchFamily="49" charset="0"/>
              </a:rPr>
              <a:t>    &lt;</a:t>
            </a:r>
            <a:r>
              <a:rPr lang="zh-CN" altLang="zh-CN" sz="1400" dirty="0">
                <a:solidFill>
                  <a:srgbClr val="0033B3"/>
                </a:solidFill>
                <a:latin typeface="Consolas" panose="020B0609020204030204" pitchFamily="49" charset="0"/>
              </a:rPr>
              <a:t>cache</a:t>
            </a:r>
            <a:br>
              <a:rPr lang="zh-CN" altLang="zh-CN" sz="1400" dirty="0">
                <a:solidFill>
                  <a:srgbClr val="0033B3"/>
                </a:solidFill>
                <a:latin typeface="Consolas" panose="020B0609020204030204" pitchFamily="49" charset="0"/>
              </a:rPr>
            </a:br>
            <a:r>
              <a:rPr lang="zh-CN" altLang="zh-CN" sz="1400" dirty="0">
                <a:solidFill>
                  <a:srgbClr val="0033B3"/>
                </a:solidFill>
                <a:latin typeface="Consolas" panose="020B0609020204030204" pitchFamily="49" charset="0"/>
              </a:rPr>
              <a:t>            </a:t>
            </a:r>
            <a:r>
              <a:rPr lang="zh-CN" altLang="zh-CN" sz="1400" b="1" dirty="0">
                <a:solidFill>
                  <a:srgbClr val="AD2A26"/>
                </a:solidFill>
                <a:latin typeface="Consolas" panose="020B0609020204030204" pitchFamily="49" charset="0"/>
              </a:rPr>
              <a:t>name</a:t>
            </a:r>
            <a:r>
              <a:rPr lang="zh-CN" altLang="zh-CN" sz="1400" dirty="0">
                <a:solidFill>
                  <a:srgbClr val="067D17"/>
                </a:solidFill>
                <a:latin typeface="Consolas" panose="020B0609020204030204" pitchFamily="49" charset="0"/>
              </a:rPr>
              <a:t>="smsCode"</a:t>
            </a:r>
            <a:br>
              <a:rPr lang="zh-CN" altLang="zh-CN" sz="1400" dirty="0">
                <a:solidFill>
                  <a:srgbClr val="067D17"/>
                </a:solidFill>
                <a:latin typeface="Consolas" panose="020B0609020204030204" pitchFamily="49" charset="0"/>
              </a:rPr>
            </a:br>
            <a:r>
              <a:rPr lang="zh-CN" altLang="zh-CN" sz="1400" dirty="0">
                <a:solidFill>
                  <a:srgbClr val="067D17"/>
                </a:solidFill>
                <a:latin typeface="Consolas" panose="020B0609020204030204" pitchFamily="49" charset="0"/>
              </a:rPr>
              <a:t>            </a:t>
            </a:r>
            <a:r>
              <a:rPr lang="zh-CN" altLang="zh-CN" sz="1400" dirty="0">
                <a:solidFill>
                  <a:srgbClr val="174AD4"/>
                </a:solidFill>
                <a:latin typeface="Consolas" panose="020B0609020204030204" pitchFamily="49" charset="0"/>
              </a:rPr>
              <a:t>eternal</a:t>
            </a:r>
            <a:r>
              <a:rPr lang="zh-CN" altLang="zh-CN" sz="1400" dirty="0">
                <a:solidFill>
                  <a:srgbClr val="067D17"/>
                </a:solidFill>
                <a:latin typeface="Consolas" panose="020B0609020204030204" pitchFamily="49" charset="0"/>
              </a:rPr>
              <a:t>="false"</a:t>
            </a:r>
            <a:br>
              <a:rPr lang="zh-CN" altLang="zh-CN" sz="1400" dirty="0">
                <a:solidFill>
                  <a:srgbClr val="067D17"/>
                </a:solidFill>
                <a:latin typeface="Consolas" panose="020B0609020204030204" pitchFamily="49" charset="0"/>
              </a:rPr>
            </a:br>
            <a:r>
              <a:rPr lang="zh-CN" altLang="zh-CN" sz="1400" dirty="0">
                <a:solidFill>
                  <a:srgbClr val="067D17"/>
                </a:solidFill>
                <a:latin typeface="Consolas" panose="020B0609020204030204" pitchFamily="49" charset="0"/>
              </a:rPr>
              <a:t>            </a:t>
            </a:r>
            <a:r>
              <a:rPr lang="zh-CN" altLang="zh-CN" sz="1400" dirty="0">
                <a:solidFill>
                  <a:srgbClr val="174AD4"/>
                </a:solidFill>
                <a:latin typeface="Consolas" panose="020B0609020204030204" pitchFamily="49" charset="0"/>
              </a:rPr>
              <a:t>diskPersistent</a:t>
            </a:r>
            <a:r>
              <a:rPr lang="zh-CN" altLang="zh-CN" sz="1400" dirty="0">
                <a:solidFill>
                  <a:srgbClr val="067D17"/>
                </a:solidFill>
                <a:latin typeface="Consolas" panose="020B0609020204030204" pitchFamily="49" charset="0"/>
              </a:rPr>
              <a:t>="false"</a:t>
            </a:r>
            <a:br>
              <a:rPr lang="zh-CN" altLang="zh-CN" sz="1400" dirty="0">
                <a:solidFill>
                  <a:srgbClr val="067D17"/>
                </a:solidFill>
                <a:latin typeface="Consolas" panose="020B0609020204030204" pitchFamily="49" charset="0"/>
              </a:rPr>
            </a:br>
            <a:r>
              <a:rPr lang="zh-CN" altLang="zh-CN" sz="1400" dirty="0">
                <a:solidFill>
                  <a:srgbClr val="067D17"/>
                </a:solidFill>
                <a:latin typeface="Consolas" panose="020B0609020204030204" pitchFamily="49" charset="0"/>
              </a:rPr>
              <a:t>            </a:t>
            </a:r>
            <a:r>
              <a:rPr lang="zh-CN" altLang="zh-CN" sz="1400" dirty="0">
                <a:solidFill>
                  <a:srgbClr val="174AD4"/>
                </a:solidFill>
                <a:latin typeface="Consolas" panose="020B0609020204030204" pitchFamily="49" charset="0"/>
              </a:rPr>
              <a:t>maxElementsInMemory</a:t>
            </a:r>
            <a:r>
              <a:rPr lang="zh-CN" altLang="zh-CN" sz="1400" dirty="0">
                <a:solidFill>
                  <a:srgbClr val="067D17"/>
                </a:solidFill>
                <a:latin typeface="Consolas" panose="020B0609020204030204" pitchFamily="49" charset="0"/>
              </a:rPr>
              <a:t>="1000"</a:t>
            </a:r>
            <a:br>
              <a:rPr lang="zh-CN" altLang="zh-CN" sz="1400" dirty="0">
                <a:solidFill>
                  <a:srgbClr val="067D17"/>
                </a:solidFill>
                <a:latin typeface="Consolas" panose="020B0609020204030204" pitchFamily="49" charset="0"/>
              </a:rPr>
            </a:br>
            <a:r>
              <a:rPr lang="zh-CN" altLang="zh-CN" sz="1400" dirty="0">
                <a:solidFill>
                  <a:srgbClr val="067D17"/>
                </a:solidFill>
                <a:latin typeface="Consolas" panose="020B0609020204030204" pitchFamily="49" charset="0"/>
              </a:rPr>
              <a:t>            </a:t>
            </a:r>
            <a:r>
              <a:rPr lang="zh-CN" altLang="zh-CN" sz="1400" dirty="0">
                <a:solidFill>
                  <a:srgbClr val="174AD4"/>
                </a:solidFill>
                <a:latin typeface="Consolas" panose="020B0609020204030204" pitchFamily="49" charset="0"/>
              </a:rPr>
              <a:t>overflowToDisk</a:t>
            </a:r>
            <a:r>
              <a:rPr lang="zh-CN" altLang="zh-CN" sz="1400" dirty="0">
                <a:solidFill>
                  <a:srgbClr val="067D17"/>
                </a:solidFill>
                <a:latin typeface="Consolas" panose="020B0609020204030204" pitchFamily="49" charset="0"/>
              </a:rPr>
              <a:t>="false"</a:t>
            </a:r>
            <a:br>
              <a:rPr lang="zh-CN" altLang="zh-CN" sz="1400" dirty="0">
                <a:solidFill>
                  <a:srgbClr val="067D17"/>
                </a:solidFill>
                <a:latin typeface="Consolas" panose="020B0609020204030204" pitchFamily="49" charset="0"/>
              </a:rPr>
            </a:br>
            <a:r>
              <a:rPr lang="zh-CN" altLang="zh-CN" sz="1400" dirty="0">
                <a:solidFill>
                  <a:srgbClr val="067D17"/>
                </a:solidFill>
                <a:latin typeface="Consolas" panose="020B0609020204030204" pitchFamily="49" charset="0"/>
              </a:rPr>
              <a:t>            </a:t>
            </a:r>
            <a:r>
              <a:rPr lang="zh-CN" altLang="zh-CN" sz="1400" dirty="0">
                <a:solidFill>
                  <a:srgbClr val="174AD4"/>
                </a:solidFill>
                <a:latin typeface="Consolas" panose="020B0609020204030204" pitchFamily="49" charset="0"/>
              </a:rPr>
              <a:t>timeToIdleSeconds</a:t>
            </a:r>
            <a:r>
              <a:rPr lang="zh-CN" altLang="zh-CN" sz="1400" dirty="0">
                <a:solidFill>
                  <a:srgbClr val="067D17"/>
                </a:solidFill>
                <a:latin typeface="Consolas" panose="020B0609020204030204" pitchFamily="49" charset="0"/>
              </a:rPr>
              <a:t>="10"</a:t>
            </a:r>
            <a:br>
              <a:rPr lang="zh-CN" altLang="zh-CN" sz="1400" dirty="0">
                <a:solidFill>
                  <a:srgbClr val="067D17"/>
                </a:solidFill>
                <a:latin typeface="Consolas" panose="020B0609020204030204" pitchFamily="49" charset="0"/>
              </a:rPr>
            </a:br>
            <a:r>
              <a:rPr lang="zh-CN" altLang="zh-CN" sz="1400" dirty="0">
                <a:solidFill>
                  <a:srgbClr val="067D17"/>
                </a:solidFill>
                <a:latin typeface="Consolas" panose="020B0609020204030204" pitchFamily="49" charset="0"/>
              </a:rPr>
              <a:t>            </a:t>
            </a:r>
            <a:r>
              <a:rPr lang="zh-CN" altLang="zh-CN" sz="1400" dirty="0">
                <a:solidFill>
                  <a:srgbClr val="174AD4"/>
                </a:solidFill>
                <a:latin typeface="Consolas" panose="020B0609020204030204" pitchFamily="49" charset="0"/>
              </a:rPr>
              <a:t>timeToLiveSeconds</a:t>
            </a:r>
            <a:r>
              <a:rPr lang="zh-CN" altLang="zh-CN" sz="1400" dirty="0">
                <a:solidFill>
                  <a:srgbClr val="067D17"/>
                </a:solidFill>
                <a:latin typeface="Consolas" panose="020B0609020204030204" pitchFamily="49" charset="0"/>
              </a:rPr>
              <a:t>="10"</a:t>
            </a:r>
            <a:br>
              <a:rPr lang="zh-CN" altLang="zh-CN" sz="1400" dirty="0">
                <a:solidFill>
                  <a:srgbClr val="067D17"/>
                </a:solidFill>
                <a:latin typeface="Consolas" panose="020B0609020204030204" pitchFamily="49" charset="0"/>
              </a:rPr>
            </a:br>
            <a:r>
              <a:rPr lang="zh-CN" altLang="zh-CN" sz="1400" dirty="0">
                <a:solidFill>
                  <a:srgbClr val="067D17"/>
                </a:solidFill>
                <a:latin typeface="Consolas" panose="020B0609020204030204" pitchFamily="49" charset="0"/>
              </a:rPr>
              <a:t>            </a:t>
            </a:r>
            <a:r>
              <a:rPr lang="zh-CN" altLang="zh-CN" sz="1400" dirty="0">
                <a:solidFill>
                  <a:srgbClr val="174AD4"/>
                </a:solidFill>
                <a:latin typeface="Consolas" panose="020B0609020204030204" pitchFamily="49" charset="0"/>
              </a:rPr>
              <a:t>memoryStoreEvictionPolicy</a:t>
            </a:r>
            <a:r>
              <a:rPr lang="zh-CN" altLang="zh-CN" sz="1400" dirty="0">
                <a:solidFill>
                  <a:srgbClr val="067D17"/>
                </a:solidFill>
                <a:latin typeface="Consolas" panose="020B0609020204030204" pitchFamily="49" charset="0"/>
              </a:rPr>
              <a:t>="LRU" </a:t>
            </a:r>
            <a:r>
              <a:rPr lang="zh-CN" altLang="zh-CN" sz="1400" dirty="0">
                <a:solidFill>
                  <a:srgbClr val="080808"/>
                </a:solidFill>
                <a:latin typeface="Consolas" panose="020B0609020204030204" pitchFamily="49" charset="0"/>
              </a:rPr>
              <a:t>/&gt;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&lt;/</a:t>
            </a:r>
            <a:r>
              <a:rPr lang="zh-CN" altLang="zh-CN" sz="1400" dirty="0">
                <a:solidFill>
                  <a:srgbClr val="0033B3"/>
                </a:solidFill>
                <a:latin typeface="Consolas" panose="020B0609020204030204" pitchFamily="49" charset="0"/>
              </a:rPr>
              <a:t>ehcache</a:t>
            </a:r>
            <a:r>
              <a:rPr lang="zh-CN" altLang="zh-CN" sz="1400" dirty="0">
                <a:solidFill>
                  <a:srgbClr val="080808"/>
                </a:solidFill>
                <a:latin typeface="Consolas" panose="020B0609020204030204" pitchFamily="49" charset="0"/>
              </a:rPr>
              <a:t>&gt;</a:t>
            </a:r>
            <a:endParaRPr lang="zh-CN" altLang="zh-CN" sz="1600" dirty="0">
              <a:latin typeface="Arial" panose="020B0604020202020204" pitchFamily="34" charset="0"/>
            </a:endParaRPr>
          </a:p>
        </p:txBody>
      </p:sp>
    </p:spTree>
    <p:extLst>
      <p:ext uri="{BB962C8B-B14F-4D97-AF65-F5344CB8AC3E}">
        <p14:creationId xmlns:p14="http://schemas.microsoft.com/office/powerpoint/2010/main" val="2504753463"/>
      </p:ext>
    </p:extLst>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4A7A685B-F94D-194F-BA07-9413F6ABF747}"/>
              </a:ext>
            </a:extLst>
          </p:cNvPr>
          <p:cNvSpPr>
            <a:spLocks noGrp="1"/>
          </p:cNvSpPr>
          <p:nvPr>
            <p:ph type="body" sz="quarter" idx="10"/>
          </p:nvPr>
        </p:nvSpPr>
        <p:spPr>
          <a:xfrm>
            <a:off x="5126583" y="1463040"/>
            <a:ext cx="6573803" cy="4511040"/>
          </a:xfrm>
        </p:spPr>
        <p:txBody>
          <a:bodyPr/>
          <a:lstStyle/>
          <a:p>
            <a:r>
              <a:rPr lang="zh-CN" altLang="en-US" sz="1600" dirty="0" smtClean="0">
                <a:solidFill>
                  <a:srgbClr val="080808"/>
                </a:solidFill>
                <a:latin typeface="Consolas" panose="020B0609020204030204" pitchFamily="49" charset="0"/>
                <a:sym typeface="Consolas" panose="020B0609020204030204" pitchFamily="49" charset="0"/>
              </a:rPr>
              <a:t>变更缓存供应商为</a:t>
            </a:r>
            <a:r>
              <a:rPr lang="en-US" altLang="zh-CN" sz="1600" dirty="0" err="1" smtClean="0">
                <a:solidFill>
                  <a:srgbClr val="080808"/>
                </a:solidFill>
                <a:latin typeface="Consolas" panose="020B0609020204030204" pitchFamily="49" charset="0"/>
                <a:sym typeface="Consolas" panose="020B0609020204030204" pitchFamily="49" charset="0"/>
              </a:rPr>
              <a:t>Ehcache</a:t>
            </a:r>
            <a:endParaRPr lang="en-US" altLang="zh-CN" sz="1600" dirty="0" smtClean="0">
              <a:latin typeface="Consolas" panose="020B0609020204030204" pitchFamily="49" charset="0"/>
              <a:sym typeface="Consolas" panose="020B0609020204030204" pitchFamily="49" charset="0"/>
            </a:endParaRPr>
          </a:p>
        </p:txBody>
      </p:sp>
    </p:spTree>
    <p:extLst>
      <p:ext uri="{BB962C8B-B14F-4D97-AF65-F5344CB8AC3E}">
        <p14:creationId xmlns:p14="http://schemas.microsoft.com/office/powerpoint/2010/main" val="720495776"/>
      </p:ext>
    </p:extLst>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zh-CN" altLang="en-US" dirty="0" smtClean="0"/>
              <a:t>缓存</a:t>
            </a:r>
            <a:endParaRPr lang="zh-CN" altLang="en-US" dirty="0"/>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en-US" altLang="zh-CN" dirty="0" err="1"/>
              <a:t>SpringBoot</a:t>
            </a:r>
            <a:r>
              <a:rPr lang="zh-CN" altLang="en-US" dirty="0" smtClean="0"/>
              <a:t>提供了缓存</a:t>
            </a:r>
            <a:r>
              <a:rPr lang="zh-CN" altLang="en-US" dirty="0"/>
              <a:t>的统一整合接口，方便缓存技术的开发与</a:t>
            </a:r>
            <a:r>
              <a:rPr lang="zh-CN" altLang="en-US" dirty="0" smtClean="0"/>
              <a:t>管理</a:t>
            </a:r>
            <a:endParaRPr lang="en-US" altLang="zh-CN" dirty="0" smtClean="0"/>
          </a:p>
          <a:p>
            <a:pPr lvl="1">
              <a:buFont typeface="Wingdings" panose="05000000000000000000" pitchFamily="2" charset="2"/>
              <a:buChar char="u"/>
            </a:pPr>
            <a:r>
              <a:rPr lang="en-US" altLang="zh-CN" dirty="0"/>
              <a:t>Generic</a:t>
            </a:r>
          </a:p>
          <a:p>
            <a:pPr lvl="1">
              <a:buFont typeface="Wingdings" panose="05000000000000000000" pitchFamily="2" charset="2"/>
              <a:buChar char="u"/>
            </a:pPr>
            <a:r>
              <a:rPr lang="en-US" altLang="zh-CN" dirty="0" err="1"/>
              <a:t>JCache</a:t>
            </a:r>
            <a:endParaRPr lang="en-US" altLang="zh-CN" dirty="0"/>
          </a:p>
          <a:p>
            <a:pPr lvl="1">
              <a:buFont typeface="Wingdings" panose="05000000000000000000" pitchFamily="2" charset="2"/>
              <a:buChar char="u"/>
            </a:pPr>
            <a:r>
              <a:rPr lang="en-US" altLang="zh-CN" dirty="0" err="1">
                <a:solidFill>
                  <a:srgbClr val="AD2A26"/>
                </a:solidFill>
              </a:rPr>
              <a:t>Ehcache</a:t>
            </a:r>
            <a:endParaRPr lang="en-US" altLang="zh-CN" dirty="0">
              <a:solidFill>
                <a:srgbClr val="AD2A26"/>
              </a:solidFill>
            </a:endParaRPr>
          </a:p>
          <a:p>
            <a:pPr lvl="1">
              <a:buFont typeface="Wingdings" panose="05000000000000000000" pitchFamily="2" charset="2"/>
              <a:buChar char="u"/>
            </a:pPr>
            <a:r>
              <a:rPr lang="en-US" altLang="zh-CN" dirty="0" err="1"/>
              <a:t>Hazelcast</a:t>
            </a:r>
            <a:endParaRPr lang="en-US" altLang="zh-CN" dirty="0"/>
          </a:p>
          <a:p>
            <a:pPr lvl="1">
              <a:buFont typeface="Wingdings" panose="05000000000000000000" pitchFamily="2" charset="2"/>
              <a:buChar char="u"/>
            </a:pPr>
            <a:r>
              <a:rPr lang="en-US" altLang="zh-CN" dirty="0" err="1"/>
              <a:t>Infinispan</a:t>
            </a:r>
            <a:endParaRPr lang="en-US" altLang="zh-CN" dirty="0"/>
          </a:p>
          <a:p>
            <a:pPr lvl="1">
              <a:buFont typeface="Wingdings" panose="05000000000000000000" pitchFamily="2" charset="2"/>
              <a:buChar char="u"/>
            </a:pPr>
            <a:r>
              <a:rPr lang="en-US" altLang="zh-CN" dirty="0" err="1"/>
              <a:t>Couchbase</a:t>
            </a:r>
            <a:endParaRPr lang="en-US" altLang="zh-CN" dirty="0"/>
          </a:p>
          <a:p>
            <a:pPr lvl="1">
              <a:buFont typeface="Wingdings" panose="05000000000000000000" pitchFamily="2" charset="2"/>
              <a:buChar char="u"/>
            </a:pPr>
            <a:r>
              <a:rPr lang="en-US" altLang="zh-CN" dirty="0" err="1">
                <a:solidFill>
                  <a:srgbClr val="AD2A26"/>
                </a:solidFill>
              </a:rPr>
              <a:t>Redis</a:t>
            </a:r>
            <a:endParaRPr lang="en-US" altLang="zh-CN" dirty="0">
              <a:solidFill>
                <a:srgbClr val="AD2A26"/>
              </a:solidFill>
            </a:endParaRPr>
          </a:p>
          <a:p>
            <a:pPr lvl="1">
              <a:buFont typeface="Wingdings" panose="05000000000000000000" pitchFamily="2" charset="2"/>
              <a:buChar char="u"/>
            </a:pPr>
            <a:r>
              <a:rPr lang="en-US" altLang="zh-CN" dirty="0" smtClean="0"/>
              <a:t>Caffeine</a:t>
            </a:r>
            <a:endParaRPr lang="en-US" altLang="zh-CN" dirty="0"/>
          </a:p>
          <a:p>
            <a:pPr lvl="1">
              <a:buFont typeface="Wingdings" panose="05000000000000000000" pitchFamily="2" charset="2"/>
              <a:buChar char="u"/>
            </a:pPr>
            <a:r>
              <a:rPr lang="en-US" altLang="zh-CN" dirty="0"/>
              <a:t>Simple</a:t>
            </a:r>
            <a:r>
              <a:rPr lang="zh-CN" altLang="en-US" dirty="0"/>
              <a:t>（默认</a:t>
            </a:r>
            <a:r>
              <a:rPr lang="zh-CN" altLang="en-US" dirty="0" smtClean="0"/>
              <a:t>）</a:t>
            </a:r>
            <a:endParaRPr lang="en-US" altLang="zh-CN" dirty="0" smtClean="0"/>
          </a:p>
          <a:p>
            <a:pPr lvl="1">
              <a:buFont typeface="Wingdings" panose="05000000000000000000" pitchFamily="2" charset="2"/>
              <a:buChar char="u"/>
            </a:pPr>
            <a:r>
              <a:rPr lang="en-US" altLang="zh-CN" dirty="0" err="1">
                <a:solidFill>
                  <a:srgbClr val="AD2A26"/>
                </a:solidFill>
              </a:rPr>
              <a:t>memcached</a:t>
            </a:r>
            <a:endParaRPr lang="en-US" altLang="zh-CN" dirty="0">
              <a:solidFill>
                <a:srgbClr val="AD2A26"/>
              </a:solidFill>
            </a:endParaRPr>
          </a:p>
          <a:p>
            <a:pPr lvl="1">
              <a:buFont typeface="Wingdings" panose="05000000000000000000" pitchFamily="2" charset="2"/>
              <a:buChar char="u"/>
            </a:pPr>
            <a:endParaRPr lang="en-US" altLang="zh-CN" dirty="0"/>
          </a:p>
          <a:p>
            <a:pPr>
              <a:buFont typeface="Wingdings" panose="05000000000000000000" pitchFamily="2" charset="2"/>
              <a:buChar char="l"/>
            </a:pPr>
            <a:endParaRPr lang="en-US" altLang="zh-CN" dirty="0"/>
          </a:p>
        </p:txBody>
      </p:sp>
    </p:spTree>
    <p:extLst>
      <p:ext uri="{BB962C8B-B14F-4D97-AF65-F5344CB8AC3E}">
        <p14:creationId xmlns:p14="http://schemas.microsoft.com/office/powerpoint/2010/main" val="1087229184"/>
      </p:ext>
    </p:extLst>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zh-CN" altLang="en-US" dirty="0"/>
              <a:t>缓存供应商</a:t>
            </a:r>
            <a:r>
              <a:rPr lang="zh-CN" altLang="en-US" dirty="0" smtClean="0"/>
              <a:t>变更：</a:t>
            </a:r>
            <a:r>
              <a:rPr lang="en-US" altLang="zh-CN" dirty="0" err="1" smtClean="0"/>
              <a:t>Redis</a:t>
            </a:r>
            <a:endParaRPr lang="zh-CN" altLang="en-US" dirty="0"/>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smtClean="0"/>
              <a:t>加入</a:t>
            </a:r>
            <a:r>
              <a:rPr lang="en-US" altLang="zh-CN" dirty="0" err="1" smtClean="0"/>
              <a:t>Redis</a:t>
            </a:r>
            <a:r>
              <a:rPr lang="zh-CN" altLang="en-US" dirty="0" smtClean="0"/>
              <a:t>坐标（缓存供应商实现）</a:t>
            </a:r>
            <a:endParaRPr lang="en-US" altLang="zh-CN" dirty="0">
              <a:solidFill>
                <a:schemeClr val="tx1">
                  <a:lumMod val="85000"/>
                  <a:lumOff val="15000"/>
                </a:schemeClr>
              </a:solidFill>
            </a:endParaRPr>
          </a:p>
        </p:txBody>
      </p:sp>
      <p:sp>
        <p:nvSpPr>
          <p:cNvPr id="14" name="TextBox 3">
            <a:extLst>
              <a:ext uri="{FF2B5EF4-FFF2-40B4-BE49-F238E27FC236}">
                <a16:creationId xmlns:a16="http://schemas.microsoft.com/office/drawing/2014/main" id="{0C998B78-AB18-3C47-A1C7-25AE9A3A40B0}"/>
              </a:ext>
            </a:extLst>
          </p:cNvPr>
          <p:cNvSpPr txBox="1"/>
          <p:nvPr/>
        </p:nvSpPr>
        <p:spPr>
          <a:xfrm>
            <a:off x="1159842" y="2149748"/>
            <a:ext cx="9860586" cy="1349280"/>
          </a:xfrm>
          <a:prstGeom prst="rect">
            <a:avLst/>
          </a:prstGeom>
          <a:solidFill>
            <a:srgbClr val="FFFFE4"/>
          </a:solidFill>
          <a:ln w="3175">
            <a:solidFill>
              <a:srgbClr val="919191"/>
            </a:solidFill>
          </a:ln>
        </p:spPr>
        <p:txBody>
          <a:bodyPr wrap="square">
            <a:spAutoFit/>
          </a:bodyPr>
          <a:lstStyle/>
          <a:p>
            <a:pPr lvl="0" eaLnBrk="0" fontAlgn="base" hangingPunct="0">
              <a:lnSpc>
                <a:spcPct val="150000"/>
              </a:lnSpc>
              <a:spcBef>
                <a:spcPct val="0"/>
              </a:spcBef>
              <a:spcAft>
                <a:spcPct val="0"/>
              </a:spcAft>
            </a:pPr>
            <a:r>
              <a:rPr lang="zh-CN" altLang="zh-CN" sz="1400" dirty="0">
                <a:solidFill>
                  <a:srgbClr val="080808"/>
                </a:solidFill>
                <a:latin typeface="Consolas" panose="020B0609020204030204" pitchFamily="49" charset="0"/>
              </a:rPr>
              <a:t>&lt;</a:t>
            </a:r>
            <a:r>
              <a:rPr lang="zh-CN" altLang="zh-CN" sz="1400" dirty="0">
                <a:solidFill>
                  <a:srgbClr val="0033B3"/>
                </a:solidFill>
                <a:latin typeface="Consolas" panose="020B0609020204030204" pitchFamily="49" charset="0"/>
              </a:rPr>
              <a:t>dependency</a:t>
            </a:r>
            <a:r>
              <a:rPr lang="zh-CN" altLang="zh-CN" sz="1400" dirty="0">
                <a:solidFill>
                  <a:srgbClr val="080808"/>
                </a:solidFill>
                <a:latin typeface="Consolas" panose="020B0609020204030204" pitchFamily="49" charset="0"/>
              </a:rPr>
              <a:t>&gt;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&lt;</a:t>
            </a:r>
            <a:r>
              <a:rPr lang="zh-CN" altLang="zh-CN" sz="1400" dirty="0">
                <a:solidFill>
                  <a:srgbClr val="0033B3"/>
                </a:solidFill>
                <a:latin typeface="Consolas" panose="020B0609020204030204" pitchFamily="49" charset="0"/>
              </a:rPr>
              <a:t>groupId</a:t>
            </a:r>
            <a:r>
              <a:rPr lang="zh-CN" altLang="zh-CN" sz="1400" dirty="0">
                <a:solidFill>
                  <a:srgbClr val="080808"/>
                </a:solidFill>
                <a:latin typeface="Consolas" panose="020B0609020204030204" pitchFamily="49" charset="0"/>
              </a:rPr>
              <a:t>&gt;org.springframework.boot&lt;/</a:t>
            </a:r>
            <a:r>
              <a:rPr lang="zh-CN" altLang="zh-CN" sz="1400" dirty="0">
                <a:solidFill>
                  <a:srgbClr val="0033B3"/>
                </a:solidFill>
                <a:latin typeface="Consolas" panose="020B0609020204030204" pitchFamily="49" charset="0"/>
              </a:rPr>
              <a:t>groupId</a:t>
            </a:r>
            <a:r>
              <a:rPr lang="zh-CN" altLang="zh-CN" sz="1400" dirty="0">
                <a:solidFill>
                  <a:srgbClr val="080808"/>
                </a:solidFill>
                <a:latin typeface="Consolas" panose="020B0609020204030204" pitchFamily="49" charset="0"/>
              </a:rPr>
              <a:t>&gt;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&lt;</a:t>
            </a:r>
            <a:r>
              <a:rPr lang="zh-CN" altLang="zh-CN" sz="1400" dirty="0">
                <a:solidFill>
                  <a:srgbClr val="0033B3"/>
                </a:solidFill>
                <a:latin typeface="Consolas" panose="020B0609020204030204" pitchFamily="49" charset="0"/>
              </a:rPr>
              <a:t>artifactId</a:t>
            </a:r>
            <a:r>
              <a:rPr lang="zh-CN" altLang="zh-CN" sz="1400" dirty="0">
                <a:solidFill>
                  <a:srgbClr val="080808"/>
                </a:solidFill>
                <a:latin typeface="Consolas" panose="020B0609020204030204" pitchFamily="49" charset="0"/>
              </a:rPr>
              <a:t>&gt;spring-boot-starter-data-redis&lt;/</a:t>
            </a:r>
            <a:r>
              <a:rPr lang="zh-CN" altLang="zh-CN" sz="1400" dirty="0">
                <a:solidFill>
                  <a:srgbClr val="0033B3"/>
                </a:solidFill>
                <a:latin typeface="Consolas" panose="020B0609020204030204" pitchFamily="49" charset="0"/>
              </a:rPr>
              <a:t>artifactId</a:t>
            </a:r>
            <a:r>
              <a:rPr lang="zh-CN" altLang="zh-CN" sz="1400" dirty="0">
                <a:solidFill>
                  <a:srgbClr val="080808"/>
                </a:solidFill>
                <a:latin typeface="Consolas" panose="020B0609020204030204" pitchFamily="49" charset="0"/>
              </a:rPr>
              <a:t>&gt;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&lt;/</a:t>
            </a:r>
            <a:r>
              <a:rPr lang="zh-CN" altLang="zh-CN" sz="1400" dirty="0">
                <a:solidFill>
                  <a:srgbClr val="0033B3"/>
                </a:solidFill>
                <a:latin typeface="Consolas" panose="020B0609020204030204" pitchFamily="49" charset="0"/>
              </a:rPr>
              <a:t>dependency</a:t>
            </a:r>
            <a:r>
              <a:rPr lang="zh-CN" altLang="zh-CN" sz="1400" dirty="0">
                <a:solidFill>
                  <a:srgbClr val="080808"/>
                </a:solidFill>
                <a:latin typeface="Consolas" panose="020B0609020204030204" pitchFamily="49" charset="0"/>
              </a:rPr>
              <a:t>&gt;</a:t>
            </a:r>
            <a:endParaRPr lang="zh-CN" altLang="zh-CN" sz="1600" dirty="0">
              <a:latin typeface="Arial" panose="020B0604020202020204" pitchFamily="34" charset="0"/>
            </a:endParaRPr>
          </a:p>
        </p:txBody>
      </p:sp>
    </p:spTree>
    <p:extLst>
      <p:ext uri="{BB962C8B-B14F-4D97-AF65-F5344CB8AC3E}">
        <p14:creationId xmlns:p14="http://schemas.microsoft.com/office/powerpoint/2010/main" val="4237258906"/>
      </p:ext>
    </p:extLst>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zh-CN" altLang="en-US" dirty="0"/>
              <a:t>缓存供应商变更：</a:t>
            </a:r>
            <a:r>
              <a:rPr lang="en-US" altLang="zh-CN" dirty="0" err="1"/>
              <a:t>Redis</a:t>
            </a:r>
            <a:endParaRPr lang="zh-CN" altLang="en-US" dirty="0"/>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smtClean="0"/>
              <a:t>配置</a:t>
            </a:r>
            <a:r>
              <a:rPr lang="en-US" altLang="zh-CN" dirty="0" err="1" smtClean="0"/>
              <a:t>Redis</a:t>
            </a:r>
            <a:r>
              <a:rPr lang="zh-CN" altLang="en-US" dirty="0" smtClean="0"/>
              <a:t>服务器，缓存设定为使用</a:t>
            </a:r>
            <a:r>
              <a:rPr lang="en-US" altLang="zh-CN" dirty="0" err="1" smtClean="0"/>
              <a:t>Redis</a:t>
            </a:r>
            <a:endParaRPr lang="en-US" altLang="zh-CN" dirty="0">
              <a:solidFill>
                <a:schemeClr val="tx1">
                  <a:lumMod val="85000"/>
                  <a:lumOff val="15000"/>
                </a:schemeClr>
              </a:solidFill>
            </a:endParaRPr>
          </a:p>
        </p:txBody>
      </p:sp>
      <p:sp>
        <p:nvSpPr>
          <p:cNvPr id="14" name="TextBox 3">
            <a:extLst>
              <a:ext uri="{FF2B5EF4-FFF2-40B4-BE49-F238E27FC236}">
                <a16:creationId xmlns:a16="http://schemas.microsoft.com/office/drawing/2014/main" id="{0C998B78-AB18-3C47-A1C7-25AE9A3A40B0}"/>
              </a:ext>
            </a:extLst>
          </p:cNvPr>
          <p:cNvSpPr txBox="1"/>
          <p:nvPr/>
        </p:nvSpPr>
        <p:spPr>
          <a:xfrm>
            <a:off x="1159842" y="2149748"/>
            <a:ext cx="9860586" cy="1995611"/>
          </a:xfrm>
          <a:prstGeom prst="rect">
            <a:avLst/>
          </a:prstGeom>
          <a:solidFill>
            <a:srgbClr val="FFFFE4"/>
          </a:solidFill>
          <a:ln w="3175">
            <a:solidFill>
              <a:srgbClr val="919191"/>
            </a:solidFill>
          </a:ln>
        </p:spPr>
        <p:txBody>
          <a:bodyPr wrap="square">
            <a:spAutoFit/>
          </a:bodyPr>
          <a:lstStyle/>
          <a:p>
            <a:pPr lvl="0" eaLnBrk="0" fontAlgn="base" hangingPunct="0">
              <a:lnSpc>
                <a:spcPct val="150000"/>
              </a:lnSpc>
              <a:spcBef>
                <a:spcPct val="0"/>
              </a:spcBef>
              <a:spcAft>
                <a:spcPct val="0"/>
              </a:spcAft>
            </a:pPr>
            <a:r>
              <a:rPr lang="zh-CN" altLang="zh-CN" sz="1400" dirty="0">
                <a:solidFill>
                  <a:srgbClr val="0033B3"/>
                </a:solidFill>
                <a:latin typeface="Consolas" panose="020B0609020204030204" pitchFamily="49" charset="0"/>
              </a:rPr>
              <a:t>spring</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redis</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host</a:t>
            </a:r>
            <a:r>
              <a:rPr lang="zh-CN" altLang="zh-CN" sz="1400" dirty="0">
                <a:solidFill>
                  <a:srgbClr val="080808"/>
                </a:solidFill>
                <a:latin typeface="Consolas" panose="020B0609020204030204" pitchFamily="49" charset="0"/>
              </a:rPr>
              <a:t>: localhost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port</a:t>
            </a:r>
            <a:r>
              <a:rPr lang="zh-CN" altLang="zh-CN" sz="1400" dirty="0">
                <a:solidFill>
                  <a:srgbClr val="080808"/>
                </a:solidFill>
                <a:latin typeface="Consolas" panose="020B0609020204030204" pitchFamily="49" charset="0"/>
              </a:rPr>
              <a:t>: </a:t>
            </a:r>
            <a:r>
              <a:rPr lang="zh-CN" altLang="zh-CN" sz="1400" dirty="0">
                <a:solidFill>
                  <a:srgbClr val="1750EB"/>
                </a:solidFill>
                <a:latin typeface="Consolas" panose="020B0609020204030204" pitchFamily="49" charset="0"/>
              </a:rPr>
              <a:t>6379</a:t>
            </a:r>
            <a:br>
              <a:rPr lang="zh-CN" altLang="zh-CN" sz="1400" dirty="0">
                <a:solidFill>
                  <a:srgbClr val="1750EB"/>
                </a:solidFill>
                <a:latin typeface="Consolas" panose="020B0609020204030204" pitchFamily="49" charset="0"/>
              </a:rPr>
            </a:br>
            <a:r>
              <a:rPr lang="zh-CN" altLang="zh-CN" sz="1400" dirty="0">
                <a:solidFill>
                  <a:srgbClr val="1750EB"/>
                </a:solidFill>
                <a:latin typeface="Consolas" panose="020B0609020204030204" pitchFamily="49" charset="0"/>
              </a:rPr>
              <a:t>  </a:t>
            </a:r>
            <a:r>
              <a:rPr lang="zh-CN" altLang="zh-CN" sz="1400" dirty="0">
                <a:solidFill>
                  <a:srgbClr val="0033B3"/>
                </a:solidFill>
                <a:latin typeface="Consolas" panose="020B0609020204030204" pitchFamily="49" charset="0"/>
              </a:rPr>
              <a:t>cache</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type</a:t>
            </a:r>
            <a:r>
              <a:rPr lang="zh-CN" altLang="zh-CN" sz="1400" dirty="0">
                <a:solidFill>
                  <a:srgbClr val="080808"/>
                </a:solidFill>
                <a:latin typeface="Consolas" panose="020B0609020204030204" pitchFamily="49" charset="0"/>
              </a:rPr>
              <a:t>: </a:t>
            </a:r>
            <a:r>
              <a:rPr lang="zh-CN" altLang="zh-CN" sz="1400" i="1" dirty="0">
                <a:solidFill>
                  <a:srgbClr val="871094"/>
                </a:solidFill>
                <a:latin typeface="Consolas" panose="020B0609020204030204" pitchFamily="49" charset="0"/>
              </a:rPr>
              <a:t>redis</a:t>
            </a:r>
            <a:endParaRPr lang="zh-CN" altLang="zh-CN" sz="1600" dirty="0">
              <a:latin typeface="Arial" panose="020B0604020202020204" pitchFamily="34" charset="0"/>
            </a:endParaRPr>
          </a:p>
        </p:txBody>
      </p:sp>
    </p:spTree>
    <p:extLst>
      <p:ext uri="{BB962C8B-B14F-4D97-AF65-F5344CB8AC3E}">
        <p14:creationId xmlns:p14="http://schemas.microsoft.com/office/powerpoint/2010/main" val="2462947661"/>
      </p:ext>
    </p:extLst>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zh-CN" altLang="en-US" dirty="0"/>
              <a:t>缓存供应商变更：</a:t>
            </a:r>
            <a:r>
              <a:rPr lang="en-US" altLang="zh-CN" dirty="0" err="1"/>
              <a:t>Redis</a:t>
            </a:r>
            <a:endParaRPr lang="zh-CN" altLang="en-US" dirty="0"/>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smtClean="0"/>
              <a:t>设置</a:t>
            </a:r>
            <a:r>
              <a:rPr lang="en-US" altLang="zh-CN" dirty="0" err="1" smtClean="0"/>
              <a:t>Redis</a:t>
            </a:r>
            <a:r>
              <a:rPr lang="zh-CN" altLang="en-US" dirty="0" smtClean="0"/>
              <a:t>相关配置</a:t>
            </a:r>
            <a:endParaRPr lang="en-US" altLang="zh-CN" dirty="0">
              <a:solidFill>
                <a:schemeClr val="tx1">
                  <a:lumMod val="85000"/>
                  <a:lumOff val="15000"/>
                </a:schemeClr>
              </a:solidFill>
            </a:endParaRPr>
          </a:p>
        </p:txBody>
      </p:sp>
      <p:sp>
        <p:nvSpPr>
          <p:cNvPr id="14" name="TextBox 3">
            <a:extLst>
              <a:ext uri="{FF2B5EF4-FFF2-40B4-BE49-F238E27FC236}">
                <a16:creationId xmlns:a16="http://schemas.microsoft.com/office/drawing/2014/main" id="{0C998B78-AB18-3C47-A1C7-25AE9A3A40B0}"/>
              </a:ext>
            </a:extLst>
          </p:cNvPr>
          <p:cNvSpPr txBox="1"/>
          <p:nvPr/>
        </p:nvSpPr>
        <p:spPr>
          <a:xfrm>
            <a:off x="1159842" y="2149748"/>
            <a:ext cx="9860586" cy="3647152"/>
          </a:xfrm>
          <a:prstGeom prst="rect">
            <a:avLst/>
          </a:prstGeom>
          <a:solidFill>
            <a:srgbClr val="FFFFE4"/>
          </a:solidFill>
          <a:ln w="3175">
            <a:solidFill>
              <a:srgbClr val="919191"/>
            </a:solidFill>
          </a:ln>
        </p:spPr>
        <p:txBody>
          <a:bodyPr wrap="square">
            <a:spAutoFit/>
          </a:bodyPr>
          <a:lstStyle/>
          <a:p>
            <a:pPr lvl="0" eaLnBrk="0" fontAlgn="base" hangingPunct="0">
              <a:lnSpc>
                <a:spcPct val="150000"/>
              </a:lnSpc>
              <a:spcBef>
                <a:spcPct val="0"/>
              </a:spcBef>
              <a:spcAft>
                <a:spcPct val="0"/>
              </a:spcAft>
            </a:pPr>
            <a:r>
              <a:rPr lang="zh-CN" altLang="zh-CN" sz="1400" dirty="0">
                <a:solidFill>
                  <a:srgbClr val="0033B3"/>
                </a:solidFill>
                <a:latin typeface="Consolas" panose="020B0609020204030204" pitchFamily="49" charset="0"/>
              </a:rPr>
              <a:t>spring</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redis</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host</a:t>
            </a:r>
            <a:r>
              <a:rPr lang="zh-CN" altLang="zh-CN" sz="1400" dirty="0">
                <a:solidFill>
                  <a:srgbClr val="080808"/>
                </a:solidFill>
                <a:latin typeface="Consolas" panose="020B0609020204030204" pitchFamily="49" charset="0"/>
              </a:rPr>
              <a:t>: localhost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port</a:t>
            </a:r>
            <a:r>
              <a:rPr lang="zh-CN" altLang="zh-CN" sz="1400" dirty="0">
                <a:solidFill>
                  <a:srgbClr val="080808"/>
                </a:solidFill>
                <a:latin typeface="Consolas" panose="020B0609020204030204" pitchFamily="49" charset="0"/>
              </a:rPr>
              <a:t>: </a:t>
            </a:r>
            <a:r>
              <a:rPr lang="zh-CN" altLang="zh-CN" sz="1400" dirty="0">
                <a:solidFill>
                  <a:srgbClr val="1750EB"/>
                </a:solidFill>
                <a:latin typeface="Consolas" panose="020B0609020204030204" pitchFamily="49" charset="0"/>
              </a:rPr>
              <a:t>6379</a:t>
            </a:r>
            <a:br>
              <a:rPr lang="zh-CN" altLang="zh-CN" sz="1400" dirty="0">
                <a:solidFill>
                  <a:srgbClr val="1750EB"/>
                </a:solidFill>
                <a:latin typeface="Consolas" panose="020B0609020204030204" pitchFamily="49" charset="0"/>
              </a:rPr>
            </a:br>
            <a:r>
              <a:rPr lang="zh-CN" altLang="zh-CN" sz="1400" dirty="0">
                <a:solidFill>
                  <a:srgbClr val="1750EB"/>
                </a:solidFill>
                <a:latin typeface="Consolas" panose="020B0609020204030204" pitchFamily="49" charset="0"/>
              </a:rPr>
              <a:t>  </a:t>
            </a:r>
            <a:r>
              <a:rPr lang="zh-CN" altLang="zh-CN" sz="1400" dirty="0">
                <a:solidFill>
                  <a:srgbClr val="0033B3"/>
                </a:solidFill>
                <a:latin typeface="Consolas" panose="020B0609020204030204" pitchFamily="49" charset="0"/>
              </a:rPr>
              <a:t>cache</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type</a:t>
            </a:r>
            <a:r>
              <a:rPr lang="zh-CN" altLang="zh-CN" sz="1400" dirty="0">
                <a:solidFill>
                  <a:srgbClr val="080808"/>
                </a:solidFill>
                <a:latin typeface="Consolas" panose="020B0609020204030204" pitchFamily="49" charset="0"/>
              </a:rPr>
              <a:t>: </a:t>
            </a:r>
            <a:r>
              <a:rPr lang="zh-CN" altLang="zh-CN" sz="1400" i="1" dirty="0">
                <a:solidFill>
                  <a:srgbClr val="871094"/>
                </a:solidFill>
                <a:latin typeface="Consolas" panose="020B0609020204030204" pitchFamily="49" charset="0"/>
              </a:rPr>
              <a:t>redis</a:t>
            </a:r>
            <a:br>
              <a:rPr lang="zh-CN" altLang="zh-CN" sz="1400" i="1" dirty="0">
                <a:solidFill>
                  <a:srgbClr val="871094"/>
                </a:solidFill>
                <a:latin typeface="Consolas" panose="020B0609020204030204" pitchFamily="49" charset="0"/>
              </a:rPr>
            </a:br>
            <a:r>
              <a:rPr lang="zh-CN" altLang="zh-CN" sz="1400" i="1" dirty="0">
                <a:solidFill>
                  <a:srgbClr val="871094"/>
                </a:solidFill>
                <a:latin typeface="Consolas" panose="020B0609020204030204" pitchFamily="49" charset="0"/>
              </a:rPr>
              <a:t>    </a:t>
            </a:r>
            <a:r>
              <a:rPr lang="zh-CN" altLang="zh-CN" sz="1400" dirty="0">
                <a:solidFill>
                  <a:srgbClr val="0033B3"/>
                </a:solidFill>
                <a:latin typeface="Consolas" panose="020B0609020204030204" pitchFamily="49" charset="0"/>
              </a:rPr>
              <a:t>redis</a:t>
            </a:r>
            <a:r>
              <a:rPr lang="zh-CN" altLang="zh-CN" sz="1400" dirty="0" smtClean="0">
                <a:solidFill>
                  <a:srgbClr val="080808"/>
                </a:solidFill>
                <a:latin typeface="Consolas" panose="020B0609020204030204" pitchFamily="49" charset="0"/>
              </a:rPr>
              <a:t>:</a:t>
            </a:r>
            <a:endParaRPr lang="en-US" altLang="zh-CN" sz="1400" dirty="0" smtClean="0">
              <a:solidFill>
                <a:srgbClr val="080808"/>
              </a:solidFill>
              <a:latin typeface="Consolas" panose="020B0609020204030204" pitchFamily="49" charset="0"/>
            </a:endParaRPr>
          </a:p>
          <a:p>
            <a:pPr lvl="0" eaLnBrk="0" fontAlgn="base" hangingPunct="0">
              <a:lnSpc>
                <a:spcPct val="150000"/>
              </a:lnSpc>
              <a:spcBef>
                <a:spcPct val="0"/>
              </a:spcBef>
              <a:spcAft>
                <a:spcPct val="0"/>
              </a:spcAft>
            </a:pPr>
            <a:r>
              <a:rPr lang="en-US" altLang="zh-CN" sz="1400" dirty="0">
                <a:solidFill>
                  <a:srgbClr val="080808"/>
                </a:solidFill>
                <a:latin typeface="Consolas" panose="020B0609020204030204" pitchFamily="49" charset="0"/>
              </a:rPr>
              <a:t> </a:t>
            </a:r>
            <a:r>
              <a:rPr lang="en-US" altLang="zh-CN" sz="1400" dirty="0" smtClean="0">
                <a:solidFill>
                  <a:srgbClr val="080808"/>
                </a:solidFill>
                <a:latin typeface="Consolas" panose="020B0609020204030204" pitchFamily="49" charset="0"/>
              </a:rPr>
              <a:t>     </a:t>
            </a:r>
            <a:r>
              <a:rPr lang="zh-CN" altLang="zh-CN" sz="1400" dirty="0" smtClean="0">
                <a:solidFill>
                  <a:srgbClr val="0033B3"/>
                </a:solidFill>
                <a:latin typeface="Consolas" panose="020B0609020204030204" pitchFamily="49" charset="0"/>
              </a:rPr>
              <a:t>use</a:t>
            </a:r>
            <a:r>
              <a:rPr lang="zh-CN" altLang="zh-CN" sz="1400" dirty="0">
                <a:solidFill>
                  <a:srgbClr val="0033B3"/>
                </a:solidFill>
                <a:latin typeface="Consolas" panose="020B0609020204030204" pitchFamily="49" charset="0"/>
              </a:rPr>
              <a:t>-key-prefix</a:t>
            </a: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true      </a:t>
            </a:r>
            <a:r>
              <a:rPr lang="zh-CN" altLang="zh-CN" sz="1400" i="1" dirty="0">
                <a:solidFill>
                  <a:srgbClr val="8C8C8C"/>
                </a:solidFill>
                <a:latin typeface="Consolas" panose="020B0609020204030204" pitchFamily="49" charset="0"/>
              </a:rPr>
              <a:t># </a:t>
            </a:r>
            <a:r>
              <a:rPr lang="zh-CN" altLang="zh-CN" sz="1400" i="1" dirty="0">
                <a:solidFill>
                  <a:srgbClr val="8C8C8C"/>
                </a:solidFill>
                <a:latin typeface="宋体" panose="02010600030101010101" pitchFamily="2" charset="-122"/>
                <a:ea typeface="宋体" panose="02010600030101010101" pitchFamily="2" charset="-122"/>
              </a:rPr>
              <a:t>是否使用前缀名（系统定义前缀名</a:t>
            </a:r>
            <a:r>
              <a:rPr lang="zh-CN" altLang="zh-CN" sz="1400" i="1" dirty="0" smtClean="0">
                <a:solidFill>
                  <a:srgbClr val="8C8C8C"/>
                </a:solidFill>
                <a:latin typeface="宋体" panose="02010600030101010101" pitchFamily="2" charset="-122"/>
                <a:ea typeface="宋体" panose="02010600030101010101" pitchFamily="2" charset="-122"/>
              </a:rPr>
              <a:t>）</a:t>
            </a:r>
            <a:endParaRPr lang="en-US" altLang="zh-CN" sz="1400" i="1" dirty="0" smtClean="0">
              <a:solidFill>
                <a:srgbClr val="8C8C8C"/>
              </a:solidFill>
              <a:latin typeface="宋体" panose="02010600030101010101" pitchFamily="2" charset="-122"/>
              <a:ea typeface="宋体" panose="02010600030101010101" pitchFamily="2" charset="-122"/>
            </a:endParaRPr>
          </a:p>
          <a:p>
            <a:pPr lvl="0" eaLnBrk="0" fontAlgn="base" hangingPunct="0">
              <a:lnSpc>
                <a:spcPct val="150000"/>
              </a:lnSpc>
              <a:spcBef>
                <a:spcPct val="0"/>
              </a:spcBef>
              <a:spcAft>
                <a:spcPct val="0"/>
              </a:spcAft>
            </a:pPr>
            <a:r>
              <a:rPr lang="en-US" altLang="zh-CN" sz="1400" i="1" dirty="0" smtClean="0">
                <a:solidFill>
                  <a:srgbClr val="8C8C8C"/>
                </a:solidFill>
                <a:latin typeface="宋体" panose="02010600030101010101" pitchFamily="2" charset="-122"/>
                <a:ea typeface="宋体" panose="02010600030101010101" pitchFamily="2" charset="-122"/>
              </a:rPr>
              <a:t>      </a:t>
            </a:r>
            <a:r>
              <a:rPr lang="zh-CN" altLang="zh-CN" sz="1400" dirty="0" smtClean="0">
                <a:solidFill>
                  <a:srgbClr val="0033B3"/>
                </a:solidFill>
                <a:latin typeface="Consolas" panose="020B0609020204030204" pitchFamily="49" charset="0"/>
              </a:rPr>
              <a:t>key</a:t>
            </a:r>
            <a:r>
              <a:rPr lang="zh-CN" altLang="zh-CN" sz="1400" dirty="0">
                <a:solidFill>
                  <a:srgbClr val="0033B3"/>
                </a:solidFill>
                <a:latin typeface="Consolas" panose="020B0609020204030204" pitchFamily="49" charset="0"/>
              </a:rPr>
              <a:t>-prefix</a:t>
            </a:r>
            <a:r>
              <a:rPr lang="zh-CN" altLang="zh-CN" sz="1400" dirty="0">
                <a:solidFill>
                  <a:srgbClr val="080808"/>
                </a:solidFill>
                <a:latin typeface="Consolas" panose="020B0609020204030204" pitchFamily="49" charset="0"/>
              </a:rPr>
              <a:t>: sms_          </a:t>
            </a:r>
            <a:r>
              <a:rPr lang="zh-CN" altLang="zh-CN" sz="1400" i="1" dirty="0">
                <a:solidFill>
                  <a:srgbClr val="8C8C8C"/>
                </a:solidFill>
                <a:latin typeface="Consolas" panose="020B0609020204030204" pitchFamily="49" charset="0"/>
              </a:rPr>
              <a:t># </a:t>
            </a:r>
            <a:r>
              <a:rPr lang="zh-CN" altLang="zh-CN" sz="1400" i="1" dirty="0">
                <a:solidFill>
                  <a:srgbClr val="8C8C8C"/>
                </a:solidFill>
                <a:latin typeface="宋体" panose="02010600030101010101" pitchFamily="2" charset="-122"/>
                <a:ea typeface="宋体" panose="02010600030101010101" pitchFamily="2" charset="-122"/>
              </a:rPr>
              <a:t>追加自定义前缀名</a:t>
            </a:r>
            <a:br>
              <a:rPr lang="zh-CN" altLang="zh-CN" sz="1400" i="1" dirty="0">
                <a:solidFill>
                  <a:srgbClr val="8C8C8C"/>
                </a:solidFill>
                <a:latin typeface="宋体" panose="02010600030101010101" pitchFamily="2" charset="-122"/>
                <a:ea typeface="宋体" panose="02010600030101010101" pitchFamily="2" charset="-122"/>
              </a:rPr>
            </a:br>
            <a:r>
              <a:rPr lang="zh-CN" altLang="zh-CN" sz="1400" i="1" dirty="0">
                <a:solidFill>
                  <a:srgbClr val="8C8C8C"/>
                </a:solidFill>
                <a:latin typeface="宋体" panose="02010600030101010101" pitchFamily="2" charset="-122"/>
                <a:ea typeface="宋体" panose="02010600030101010101" pitchFamily="2" charset="-122"/>
              </a:rPr>
              <a:t>      </a:t>
            </a:r>
            <a:r>
              <a:rPr lang="zh-CN" altLang="zh-CN" sz="1400" dirty="0">
                <a:solidFill>
                  <a:srgbClr val="0033B3"/>
                </a:solidFill>
                <a:latin typeface="Consolas" panose="020B0609020204030204" pitchFamily="49" charset="0"/>
              </a:rPr>
              <a:t>time-to-live</a:t>
            </a:r>
            <a:r>
              <a:rPr lang="zh-CN" altLang="zh-CN" sz="1400" dirty="0">
                <a:solidFill>
                  <a:srgbClr val="080808"/>
                </a:solidFill>
                <a:latin typeface="Consolas" panose="020B0609020204030204" pitchFamily="49" charset="0"/>
              </a:rPr>
              <a:t>: 10s         </a:t>
            </a:r>
            <a:r>
              <a:rPr lang="zh-CN" altLang="zh-CN" sz="1400" i="1" dirty="0">
                <a:solidFill>
                  <a:srgbClr val="8C8C8C"/>
                </a:solidFill>
                <a:latin typeface="Consolas" panose="020B0609020204030204" pitchFamily="49" charset="0"/>
              </a:rPr>
              <a:t># </a:t>
            </a:r>
            <a:r>
              <a:rPr lang="zh-CN" altLang="zh-CN" sz="1400" i="1" dirty="0">
                <a:solidFill>
                  <a:srgbClr val="8C8C8C"/>
                </a:solidFill>
                <a:latin typeface="宋体" panose="02010600030101010101" pitchFamily="2" charset="-122"/>
                <a:ea typeface="宋体" panose="02010600030101010101" pitchFamily="2" charset="-122"/>
              </a:rPr>
              <a:t>有效时长</a:t>
            </a:r>
            <a:br>
              <a:rPr lang="zh-CN" altLang="zh-CN" sz="1400" i="1" dirty="0">
                <a:solidFill>
                  <a:srgbClr val="8C8C8C"/>
                </a:solidFill>
                <a:latin typeface="宋体" panose="02010600030101010101" pitchFamily="2" charset="-122"/>
                <a:ea typeface="宋体" panose="02010600030101010101" pitchFamily="2" charset="-122"/>
              </a:rPr>
            </a:br>
            <a:r>
              <a:rPr lang="zh-CN" altLang="zh-CN" sz="1400" i="1" dirty="0">
                <a:solidFill>
                  <a:srgbClr val="8C8C8C"/>
                </a:solidFill>
                <a:latin typeface="宋体" panose="02010600030101010101" pitchFamily="2" charset="-122"/>
                <a:ea typeface="宋体" panose="02010600030101010101" pitchFamily="2" charset="-122"/>
              </a:rPr>
              <a:t>      </a:t>
            </a:r>
            <a:r>
              <a:rPr lang="zh-CN" altLang="zh-CN" sz="1400" dirty="0">
                <a:solidFill>
                  <a:srgbClr val="0033B3"/>
                </a:solidFill>
                <a:latin typeface="Consolas" panose="020B0609020204030204" pitchFamily="49" charset="0"/>
              </a:rPr>
              <a:t>cache-null-values</a:t>
            </a: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false  </a:t>
            </a:r>
            <a:r>
              <a:rPr lang="zh-CN" altLang="zh-CN" sz="1400" i="1" dirty="0">
                <a:solidFill>
                  <a:srgbClr val="8C8C8C"/>
                </a:solidFill>
                <a:latin typeface="Consolas" panose="020B0609020204030204" pitchFamily="49" charset="0"/>
              </a:rPr>
              <a:t># </a:t>
            </a:r>
            <a:r>
              <a:rPr lang="zh-CN" altLang="zh-CN" sz="1400" i="1" dirty="0">
                <a:solidFill>
                  <a:srgbClr val="8C8C8C"/>
                </a:solidFill>
                <a:latin typeface="宋体" panose="02010600030101010101" pitchFamily="2" charset="-122"/>
                <a:ea typeface="宋体" panose="02010600030101010101" pitchFamily="2" charset="-122"/>
              </a:rPr>
              <a:t>是否允许存储空值</a:t>
            </a:r>
            <a:endParaRPr lang="zh-CN" altLang="zh-CN" sz="1600" dirty="0">
              <a:latin typeface="Arial" panose="020B0604020202020204" pitchFamily="34" charset="0"/>
            </a:endParaRPr>
          </a:p>
        </p:txBody>
      </p:sp>
    </p:spTree>
    <p:extLst>
      <p:ext uri="{BB962C8B-B14F-4D97-AF65-F5344CB8AC3E}">
        <p14:creationId xmlns:p14="http://schemas.microsoft.com/office/powerpoint/2010/main" val="370894332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4A7A685B-F94D-194F-BA07-9413F6ABF747}"/>
              </a:ext>
            </a:extLst>
          </p:cNvPr>
          <p:cNvSpPr>
            <a:spLocks noGrp="1"/>
          </p:cNvSpPr>
          <p:nvPr>
            <p:ph type="body" sz="quarter" idx="10"/>
          </p:nvPr>
        </p:nvSpPr>
        <p:spPr>
          <a:xfrm>
            <a:off x="5126583" y="1463040"/>
            <a:ext cx="6573803" cy="4511040"/>
          </a:xfrm>
        </p:spPr>
        <p:txBody>
          <a:bodyPr/>
          <a:lstStyle/>
          <a:p>
            <a:r>
              <a:rPr lang="zh-CN" altLang="en-US" sz="1600" dirty="0" smtClean="0">
                <a:solidFill>
                  <a:srgbClr val="080808"/>
                </a:solidFill>
                <a:latin typeface="Consolas" panose="020B0609020204030204" pitchFamily="49" charset="0"/>
                <a:sym typeface="Consolas" panose="020B0609020204030204" pitchFamily="49" charset="0"/>
              </a:rPr>
              <a:t>禁用热部署功能</a:t>
            </a:r>
            <a:endParaRPr lang="en-US" altLang="zh-CN" sz="1600" dirty="0" smtClean="0">
              <a:latin typeface="Consolas" panose="020B0609020204030204" pitchFamily="49" charset="0"/>
              <a:sym typeface="Consolas" panose="020B0609020204030204" pitchFamily="49" charset="0"/>
            </a:endParaRPr>
          </a:p>
        </p:txBody>
      </p:sp>
    </p:spTree>
    <p:extLst>
      <p:ext uri="{BB962C8B-B14F-4D97-AF65-F5344CB8AC3E}">
        <p14:creationId xmlns:p14="http://schemas.microsoft.com/office/powerpoint/2010/main" val="463269454"/>
      </p:ext>
    </p:extLst>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4A7A685B-F94D-194F-BA07-9413F6ABF747}"/>
              </a:ext>
            </a:extLst>
          </p:cNvPr>
          <p:cNvSpPr>
            <a:spLocks noGrp="1"/>
          </p:cNvSpPr>
          <p:nvPr>
            <p:ph type="body" sz="quarter" idx="10"/>
          </p:nvPr>
        </p:nvSpPr>
        <p:spPr>
          <a:xfrm>
            <a:off x="5126583" y="1463040"/>
            <a:ext cx="6573803" cy="4511040"/>
          </a:xfrm>
        </p:spPr>
        <p:txBody>
          <a:bodyPr/>
          <a:lstStyle/>
          <a:p>
            <a:r>
              <a:rPr lang="zh-CN" altLang="en-US" sz="1600" dirty="0">
                <a:solidFill>
                  <a:srgbClr val="080808"/>
                </a:solidFill>
                <a:latin typeface="Consolas" panose="020B0609020204030204" pitchFamily="49" charset="0"/>
                <a:sym typeface="Consolas" panose="020B0609020204030204" pitchFamily="49" charset="0"/>
              </a:rPr>
              <a:t>变更缓存供应商</a:t>
            </a:r>
            <a:r>
              <a:rPr lang="zh-CN" altLang="en-US" sz="1600" dirty="0" smtClean="0">
                <a:solidFill>
                  <a:srgbClr val="080808"/>
                </a:solidFill>
                <a:latin typeface="Consolas" panose="020B0609020204030204" pitchFamily="49" charset="0"/>
                <a:sym typeface="Consolas" panose="020B0609020204030204" pitchFamily="49" charset="0"/>
              </a:rPr>
              <a:t>为</a:t>
            </a:r>
            <a:r>
              <a:rPr lang="en-US" altLang="zh-CN" sz="1600" dirty="0" err="1" smtClean="0">
                <a:solidFill>
                  <a:srgbClr val="080808"/>
                </a:solidFill>
                <a:latin typeface="Consolas" panose="020B0609020204030204" pitchFamily="49" charset="0"/>
                <a:sym typeface="Consolas" panose="020B0609020204030204" pitchFamily="49" charset="0"/>
              </a:rPr>
              <a:t>Redis</a:t>
            </a:r>
            <a:endParaRPr lang="en-US" altLang="zh-CN" sz="1600" dirty="0">
              <a:latin typeface="Consolas" panose="020B0609020204030204" pitchFamily="49" charset="0"/>
              <a:sym typeface="Consolas" panose="020B0609020204030204" pitchFamily="49" charset="0"/>
            </a:endParaRPr>
          </a:p>
        </p:txBody>
      </p:sp>
    </p:spTree>
    <p:extLst>
      <p:ext uri="{BB962C8B-B14F-4D97-AF65-F5344CB8AC3E}">
        <p14:creationId xmlns:p14="http://schemas.microsoft.com/office/powerpoint/2010/main" val="1970960639"/>
      </p:ext>
    </p:extLst>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zh-CN" altLang="en-US" dirty="0" smtClean="0"/>
              <a:t>缓存</a:t>
            </a:r>
            <a:endParaRPr lang="zh-CN" altLang="en-US" dirty="0"/>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en-US" altLang="zh-CN" dirty="0" err="1"/>
              <a:t>SpringBoot</a:t>
            </a:r>
            <a:r>
              <a:rPr lang="zh-CN" altLang="en-US" dirty="0" smtClean="0"/>
              <a:t>提供了缓存</a:t>
            </a:r>
            <a:r>
              <a:rPr lang="zh-CN" altLang="en-US" dirty="0"/>
              <a:t>的统一整合接口，方便缓存技术的开发与</a:t>
            </a:r>
            <a:r>
              <a:rPr lang="zh-CN" altLang="en-US" dirty="0" smtClean="0"/>
              <a:t>管理</a:t>
            </a:r>
            <a:endParaRPr lang="en-US" altLang="zh-CN" dirty="0" smtClean="0"/>
          </a:p>
          <a:p>
            <a:pPr lvl="1">
              <a:buFont typeface="Wingdings" panose="05000000000000000000" pitchFamily="2" charset="2"/>
              <a:buChar char="u"/>
            </a:pPr>
            <a:r>
              <a:rPr lang="en-US" altLang="zh-CN" dirty="0"/>
              <a:t>Generic</a:t>
            </a:r>
          </a:p>
          <a:p>
            <a:pPr lvl="1">
              <a:buFont typeface="Wingdings" panose="05000000000000000000" pitchFamily="2" charset="2"/>
              <a:buChar char="u"/>
            </a:pPr>
            <a:r>
              <a:rPr lang="en-US" altLang="zh-CN" dirty="0" err="1"/>
              <a:t>JCache</a:t>
            </a:r>
            <a:endParaRPr lang="en-US" altLang="zh-CN" dirty="0"/>
          </a:p>
          <a:p>
            <a:pPr lvl="1">
              <a:buFont typeface="Wingdings" panose="05000000000000000000" pitchFamily="2" charset="2"/>
              <a:buChar char="u"/>
            </a:pPr>
            <a:r>
              <a:rPr lang="en-US" altLang="zh-CN" dirty="0" err="1">
                <a:solidFill>
                  <a:srgbClr val="AD2A26"/>
                </a:solidFill>
              </a:rPr>
              <a:t>Ehcache</a:t>
            </a:r>
            <a:endParaRPr lang="en-US" altLang="zh-CN" dirty="0">
              <a:solidFill>
                <a:srgbClr val="AD2A26"/>
              </a:solidFill>
            </a:endParaRPr>
          </a:p>
          <a:p>
            <a:pPr lvl="1">
              <a:buFont typeface="Wingdings" panose="05000000000000000000" pitchFamily="2" charset="2"/>
              <a:buChar char="u"/>
            </a:pPr>
            <a:r>
              <a:rPr lang="en-US" altLang="zh-CN" dirty="0" err="1"/>
              <a:t>Hazelcast</a:t>
            </a:r>
            <a:endParaRPr lang="en-US" altLang="zh-CN" dirty="0"/>
          </a:p>
          <a:p>
            <a:pPr lvl="1">
              <a:buFont typeface="Wingdings" panose="05000000000000000000" pitchFamily="2" charset="2"/>
              <a:buChar char="u"/>
            </a:pPr>
            <a:r>
              <a:rPr lang="en-US" altLang="zh-CN" dirty="0" err="1"/>
              <a:t>Infinispan</a:t>
            </a:r>
            <a:endParaRPr lang="en-US" altLang="zh-CN" dirty="0"/>
          </a:p>
          <a:p>
            <a:pPr lvl="1">
              <a:buFont typeface="Wingdings" panose="05000000000000000000" pitchFamily="2" charset="2"/>
              <a:buChar char="u"/>
            </a:pPr>
            <a:r>
              <a:rPr lang="en-US" altLang="zh-CN" dirty="0" err="1"/>
              <a:t>Couchbase</a:t>
            </a:r>
            <a:endParaRPr lang="en-US" altLang="zh-CN" dirty="0"/>
          </a:p>
          <a:p>
            <a:pPr lvl="1">
              <a:buFont typeface="Wingdings" panose="05000000000000000000" pitchFamily="2" charset="2"/>
              <a:buChar char="u"/>
            </a:pPr>
            <a:r>
              <a:rPr lang="en-US" altLang="zh-CN" dirty="0" err="1">
                <a:solidFill>
                  <a:srgbClr val="AD2A26"/>
                </a:solidFill>
              </a:rPr>
              <a:t>Redis</a:t>
            </a:r>
            <a:endParaRPr lang="en-US" altLang="zh-CN" dirty="0">
              <a:solidFill>
                <a:srgbClr val="AD2A26"/>
              </a:solidFill>
            </a:endParaRPr>
          </a:p>
          <a:p>
            <a:pPr lvl="1">
              <a:buFont typeface="Wingdings" panose="05000000000000000000" pitchFamily="2" charset="2"/>
              <a:buChar char="u"/>
            </a:pPr>
            <a:r>
              <a:rPr lang="en-US" altLang="zh-CN" dirty="0" smtClean="0"/>
              <a:t>Caffeine</a:t>
            </a:r>
            <a:endParaRPr lang="en-US" altLang="zh-CN" dirty="0"/>
          </a:p>
          <a:p>
            <a:pPr lvl="1">
              <a:buFont typeface="Wingdings" panose="05000000000000000000" pitchFamily="2" charset="2"/>
              <a:buChar char="u"/>
            </a:pPr>
            <a:r>
              <a:rPr lang="en-US" altLang="zh-CN" dirty="0"/>
              <a:t>Simple</a:t>
            </a:r>
            <a:r>
              <a:rPr lang="zh-CN" altLang="en-US" dirty="0"/>
              <a:t>（默认</a:t>
            </a:r>
            <a:r>
              <a:rPr lang="zh-CN" altLang="en-US" dirty="0" smtClean="0"/>
              <a:t>）</a:t>
            </a:r>
            <a:endParaRPr lang="en-US" altLang="zh-CN" dirty="0" smtClean="0"/>
          </a:p>
          <a:p>
            <a:pPr lvl="1">
              <a:buFont typeface="Wingdings" panose="05000000000000000000" pitchFamily="2" charset="2"/>
              <a:buChar char="u"/>
            </a:pPr>
            <a:r>
              <a:rPr lang="en-US" altLang="zh-CN" dirty="0" err="1">
                <a:solidFill>
                  <a:srgbClr val="AD2A26"/>
                </a:solidFill>
              </a:rPr>
              <a:t>memcached</a:t>
            </a:r>
            <a:endParaRPr lang="en-US" altLang="zh-CN" dirty="0">
              <a:solidFill>
                <a:srgbClr val="AD2A26"/>
              </a:solidFill>
            </a:endParaRPr>
          </a:p>
          <a:p>
            <a:pPr lvl="1">
              <a:buFont typeface="Wingdings" panose="05000000000000000000" pitchFamily="2" charset="2"/>
              <a:buChar char="u"/>
            </a:pPr>
            <a:endParaRPr lang="en-US" altLang="zh-CN" dirty="0"/>
          </a:p>
          <a:p>
            <a:pPr>
              <a:buFont typeface="Wingdings" panose="05000000000000000000" pitchFamily="2" charset="2"/>
              <a:buChar char="l"/>
            </a:pPr>
            <a:endParaRPr lang="en-US" altLang="zh-CN" dirty="0"/>
          </a:p>
        </p:txBody>
      </p:sp>
    </p:spTree>
    <p:extLst>
      <p:ext uri="{BB962C8B-B14F-4D97-AF65-F5344CB8AC3E}">
        <p14:creationId xmlns:p14="http://schemas.microsoft.com/office/powerpoint/2010/main" val="3682154789"/>
      </p:ext>
    </p:extLst>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zh-CN" altLang="en-US" dirty="0"/>
              <a:t>缓存供应商</a:t>
            </a:r>
            <a:r>
              <a:rPr lang="zh-CN" altLang="en-US" dirty="0" smtClean="0"/>
              <a:t>变更</a:t>
            </a:r>
            <a:r>
              <a:rPr lang="en-US" altLang="zh-CN" dirty="0" smtClean="0"/>
              <a:t>:</a:t>
            </a:r>
            <a:r>
              <a:rPr lang="en-US" altLang="zh-CN" dirty="0" err="1" smtClean="0"/>
              <a:t>memcached</a:t>
            </a:r>
            <a:endParaRPr lang="zh-CN" altLang="en-US" dirty="0"/>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a:t>下载</a:t>
            </a:r>
            <a:r>
              <a:rPr lang="en-US" altLang="zh-CN" dirty="0" err="1"/>
              <a:t>memcached</a:t>
            </a:r>
            <a:endParaRPr lang="en-US" altLang="zh-CN" dirty="0"/>
          </a:p>
          <a:p>
            <a:pPr lvl="1">
              <a:buFont typeface="Wingdings" panose="05000000000000000000" pitchFamily="2" charset="2"/>
              <a:buChar char="u"/>
            </a:pPr>
            <a:r>
              <a:rPr lang="zh-CN" altLang="en-US" dirty="0">
                <a:solidFill>
                  <a:schemeClr val="tx1">
                    <a:lumMod val="85000"/>
                    <a:lumOff val="15000"/>
                  </a:schemeClr>
                </a:solidFill>
              </a:rPr>
              <a:t>地址：</a:t>
            </a:r>
            <a:r>
              <a:rPr lang="en-US" altLang="zh-CN" dirty="0">
                <a:solidFill>
                  <a:schemeClr val="tx1">
                    <a:lumMod val="85000"/>
                    <a:lumOff val="15000"/>
                  </a:schemeClr>
                </a:solidFill>
              </a:rPr>
              <a:t>https://</a:t>
            </a:r>
            <a:r>
              <a:rPr lang="en-US" altLang="zh-CN" dirty="0" smtClean="0">
                <a:solidFill>
                  <a:schemeClr val="tx1">
                    <a:lumMod val="85000"/>
                    <a:lumOff val="15000"/>
                  </a:schemeClr>
                </a:solidFill>
              </a:rPr>
              <a:t>www.runoob.com/memcached/window-install-memcached.html</a:t>
            </a:r>
            <a:endParaRPr lang="en-US" altLang="zh-CN" dirty="0">
              <a:solidFill>
                <a:schemeClr val="tx1">
                  <a:lumMod val="85000"/>
                  <a:lumOff val="15000"/>
                </a:schemeClr>
              </a:solidFill>
            </a:endParaRPr>
          </a:p>
        </p:txBody>
      </p:sp>
    </p:spTree>
    <p:extLst>
      <p:ext uri="{BB962C8B-B14F-4D97-AF65-F5344CB8AC3E}">
        <p14:creationId xmlns:p14="http://schemas.microsoft.com/office/powerpoint/2010/main" val="592767124"/>
      </p:ext>
    </p:extLst>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zh-CN" altLang="en-US" dirty="0"/>
              <a:t>缓存供应商</a:t>
            </a:r>
            <a:r>
              <a:rPr lang="zh-CN" altLang="en-US" dirty="0" smtClean="0"/>
              <a:t>变更</a:t>
            </a:r>
            <a:r>
              <a:rPr lang="en-US" altLang="zh-CN" dirty="0" smtClean="0"/>
              <a:t>:</a:t>
            </a:r>
            <a:r>
              <a:rPr lang="en-US" altLang="zh-CN" dirty="0" err="1" smtClean="0"/>
              <a:t>memcached</a:t>
            </a:r>
            <a:endParaRPr lang="zh-CN" altLang="en-US" dirty="0"/>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smtClean="0"/>
              <a:t>安装</a:t>
            </a:r>
            <a:r>
              <a:rPr lang="en-US" altLang="zh-CN" dirty="0" err="1" smtClean="0"/>
              <a:t>memcached</a:t>
            </a:r>
            <a:endParaRPr lang="en-US" altLang="zh-CN" dirty="0"/>
          </a:p>
          <a:p>
            <a:pPr lvl="1">
              <a:buFont typeface="Wingdings" panose="05000000000000000000" pitchFamily="2" charset="2"/>
              <a:buChar char="u"/>
            </a:pPr>
            <a:r>
              <a:rPr lang="zh-CN" altLang="en-US" dirty="0">
                <a:solidFill>
                  <a:schemeClr val="tx1">
                    <a:lumMod val="85000"/>
                    <a:lumOff val="15000"/>
                  </a:schemeClr>
                </a:solidFill>
              </a:rPr>
              <a:t>使用管理员身份运行</a:t>
            </a:r>
            <a:r>
              <a:rPr lang="en-US" altLang="zh-CN" dirty="0" err="1">
                <a:solidFill>
                  <a:schemeClr val="tx1">
                    <a:lumMod val="85000"/>
                    <a:lumOff val="15000"/>
                  </a:schemeClr>
                </a:solidFill>
              </a:rPr>
              <a:t>cmd</a:t>
            </a:r>
            <a:r>
              <a:rPr lang="zh-CN" altLang="en-US" dirty="0">
                <a:solidFill>
                  <a:schemeClr val="tx1">
                    <a:lumMod val="85000"/>
                    <a:lumOff val="15000"/>
                  </a:schemeClr>
                </a:solidFill>
              </a:rPr>
              <a:t>指令</a:t>
            </a:r>
            <a:endParaRPr lang="en-US" altLang="zh-CN" dirty="0">
              <a:solidFill>
                <a:schemeClr val="tx1">
                  <a:lumMod val="85000"/>
                  <a:lumOff val="15000"/>
                </a:schemeClr>
              </a:solidFill>
            </a:endParaRPr>
          </a:p>
          <a:p>
            <a:pPr lvl="1">
              <a:buFont typeface="Wingdings" panose="05000000000000000000" pitchFamily="2" charset="2"/>
              <a:buChar char="u"/>
            </a:pPr>
            <a:endParaRPr lang="en-US" altLang="zh-CN" dirty="0" smtClean="0">
              <a:solidFill>
                <a:schemeClr val="tx1">
                  <a:lumMod val="85000"/>
                  <a:lumOff val="15000"/>
                </a:schemeClr>
              </a:solidFill>
            </a:endParaRPr>
          </a:p>
          <a:p>
            <a:pPr lvl="1">
              <a:buFont typeface="Wingdings" panose="05000000000000000000" pitchFamily="2" charset="2"/>
              <a:buChar char="u"/>
            </a:pPr>
            <a:endParaRPr lang="en-US" altLang="zh-CN" dirty="0">
              <a:solidFill>
                <a:schemeClr val="tx1">
                  <a:lumMod val="85000"/>
                  <a:lumOff val="15000"/>
                </a:schemeClr>
              </a:solidFill>
            </a:endParaRPr>
          </a:p>
          <a:p>
            <a:pPr lvl="1">
              <a:buFont typeface="Wingdings" panose="05000000000000000000" pitchFamily="2" charset="2"/>
              <a:buChar char="u"/>
            </a:pPr>
            <a:endParaRPr lang="en-US" altLang="zh-CN" dirty="0" smtClean="0">
              <a:solidFill>
                <a:schemeClr val="tx1">
                  <a:lumMod val="85000"/>
                  <a:lumOff val="15000"/>
                </a:schemeClr>
              </a:solidFill>
            </a:endParaRPr>
          </a:p>
          <a:p>
            <a:pPr lvl="1">
              <a:buFont typeface="Wingdings" panose="05000000000000000000" pitchFamily="2" charset="2"/>
              <a:buChar char="u"/>
            </a:pPr>
            <a:endParaRPr lang="en-US" altLang="zh-CN" dirty="0">
              <a:solidFill>
                <a:schemeClr val="tx1">
                  <a:lumMod val="85000"/>
                  <a:lumOff val="15000"/>
                </a:schemeClr>
              </a:solidFill>
            </a:endParaRPr>
          </a:p>
          <a:p>
            <a:pPr lvl="1">
              <a:buFont typeface="Wingdings" panose="05000000000000000000" pitchFamily="2" charset="2"/>
              <a:buChar char="u"/>
            </a:pPr>
            <a:endParaRPr lang="en-US" altLang="zh-CN" dirty="0" smtClean="0">
              <a:solidFill>
                <a:schemeClr val="tx1">
                  <a:lumMod val="85000"/>
                  <a:lumOff val="15000"/>
                </a:schemeClr>
              </a:solidFill>
            </a:endParaRPr>
          </a:p>
          <a:p>
            <a:pPr lvl="1">
              <a:buFont typeface="Wingdings" panose="05000000000000000000" pitchFamily="2" charset="2"/>
              <a:buChar char="u"/>
            </a:pPr>
            <a:endParaRPr lang="en-US" altLang="zh-CN" dirty="0">
              <a:solidFill>
                <a:schemeClr val="tx1">
                  <a:lumMod val="85000"/>
                  <a:lumOff val="15000"/>
                </a:schemeClr>
              </a:solidFill>
            </a:endParaRPr>
          </a:p>
          <a:p>
            <a:pPr lvl="1">
              <a:buFont typeface="Wingdings" panose="05000000000000000000" pitchFamily="2" charset="2"/>
              <a:buChar char="u"/>
            </a:pPr>
            <a:endParaRPr lang="en-US" altLang="zh-CN" sz="1800" dirty="0" smtClean="0">
              <a:solidFill>
                <a:schemeClr val="tx1">
                  <a:lumMod val="85000"/>
                  <a:lumOff val="15000"/>
                </a:schemeClr>
              </a:solidFill>
            </a:endParaRPr>
          </a:p>
          <a:p>
            <a:pPr lvl="1">
              <a:buFont typeface="Wingdings" panose="05000000000000000000" pitchFamily="2" charset="2"/>
              <a:buChar char="u"/>
            </a:pPr>
            <a:r>
              <a:rPr lang="zh-CN" altLang="en-US" dirty="0" smtClean="0">
                <a:solidFill>
                  <a:schemeClr val="tx1">
                    <a:lumMod val="85000"/>
                    <a:lumOff val="15000"/>
                  </a:schemeClr>
                </a:solidFill>
              </a:rPr>
              <a:t>安装</a:t>
            </a:r>
            <a:endParaRPr lang="en-US" altLang="zh-CN" dirty="0">
              <a:solidFill>
                <a:schemeClr val="tx1">
                  <a:lumMod val="85000"/>
                  <a:lumOff val="15000"/>
                </a:schemeClr>
              </a:solidFill>
            </a:endParaRPr>
          </a:p>
        </p:txBody>
      </p:sp>
      <p:pic>
        <p:nvPicPr>
          <p:cNvPr id="6" name="图片 5"/>
          <p:cNvPicPr>
            <a:picLocks noChangeAspect="1"/>
          </p:cNvPicPr>
          <p:nvPr/>
        </p:nvPicPr>
        <p:blipFill>
          <a:blip r:embed="rId3"/>
          <a:stretch>
            <a:fillRect/>
          </a:stretch>
        </p:blipFill>
        <p:spPr>
          <a:xfrm>
            <a:off x="1184174" y="2518048"/>
            <a:ext cx="3800475" cy="2562225"/>
          </a:xfrm>
          <a:prstGeom prst="rect">
            <a:avLst/>
          </a:prstGeom>
        </p:spPr>
      </p:pic>
      <p:sp>
        <p:nvSpPr>
          <p:cNvPr id="2" name="矩形 1"/>
          <p:cNvSpPr/>
          <p:nvPr/>
        </p:nvSpPr>
        <p:spPr>
          <a:xfrm>
            <a:off x="3089173" y="3735783"/>
            <a:ext cx="1882800" cy="396000"/>
          </a:xfrm>
          <a:prstGeom prst="rect">
            <a:avLst/>
          </a:prstGeom>
          <a:solidFill>
            <a:srgbClr val="AD2A26">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extBox 3">
            <a:extLst>
              <a:ext uri="{FF2B5EF4-FFF2-40B4-BE49-F238E27FC236}">
                <a16:creationId xmlns:a16="http://schemas.microsoft.com/office/drawing/2014/main" id="{0C998B78-AB18-3C47-A1C7-25AE9A3A40B0}"/>
              </a:ext>
            </a:extLst>
          </p:cNvPr>
          <p:cNvSpPr txBox="1"/>
          <p:nvPr/>
        </p:nvSpPr>
        <p:spPr>
          <a:xfrm>
            <a:off x="1159842" y="5445398"/>
            <a:ext cx="9860586" cy="422103"/>
          </a:xfrm>
          <a:prstGeom prst="rect">
            <a:avLst/>
          </a:prstGeom>
          <a:solidFill>
            <a:srgbClr val="FFFFE4"/>
          </a:solidFill>
          <a:ln w="3175">
            <a:solidFill>
              <a:srgbClr val="919191"/>
            </a:solidFill>
          </a:ln>
        </p:spPr>
        <p:txBody>
          <a:bodyPr wrap="square">
            <a:spAutoFit/>
          </a:bodyPr>
          <a:lstStyle/>
          <a:p>
            <a:pPr lvl="0" eaLnBrk="0" fontAlgn="base" hangingPunct="0">
              <a:lnSpc>
                <a:spcPct val="150000"/>
              </a:lnSpc>
              <a:spcBef>
                <a:spcPct val="0"/>
              </a:spcBef>
              <a:spcAft>
                <a:spcPct val="0"/>
              </a:spcAft>
            </a:pPr>
            <a:r>
              <a:rPr lang="en-US" altLang="zh-CN" sz="1600" dirty="0">
                <a:latin typeface="Consolas" panose="020B0609020204030204" pitchFamily="49" charset="0"/>
              </a:rPr>
              <a:t>memcached.exe -d install</a:t>
            </a:r>
            <a:endParaRPr lang="zh-CN" altLang="zh-CN" sz="1600" dirty="0">
              <a:latin typeface="Consolas" panose="020B0609020204030204" pitchFamily="49" charset="0"/>
            </a:endParaRPr>
          </a:p>
        </p:txBody>
      </p:sp>
    </p:spTree>
    <p:extLst>
      <p:ext uri="{BB962C8B-B14F-4D97-AF65-F5344CB8AC3E}">
        <p14:creationId xmlns:p14="http://schemas.microsoft.com/office/powerpoint/2010/main" val="3667655487"/>
      </p:ext>
    </p:extLst>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stretch>
            <a:fillRect/>
          </a:stretch>
        </p:blipFill>
        <p:spPr>
          <a:xfrm>
            <a:off x="5891840" y="1519423"/>
            <a:ext cx="5627059" cy="5017813"/>
          </a:xfrm>
          <a:prstGeom prst="rect">
            <a:avLst/>
          </a:prstGeom>
        </p:spPr>
      </p:pic>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zh-CN" altLang="en-US" dirty="0"/>
              <a:t>缓存供应商</a:t>
            </a:r>
            <a:r>
              <a:rPr lang="zh-CN" altLang="en-US" dirty="0" smtClean="0"/>
              <a:t>变更</a:t>
            </a:r>
            <a:r>
              <a:rPr lang="en-US" altLang="zh-CN" dirty="0" smtClean="0"/>
              <a:t>:</a:t>
            </a:r>
            <a:r>
              <a:rPr lang="en-US" altLang="zh-CN" dirty="0" err="1" smtClean="0"/>
              <a:t>memcached</a:t>
            </a:r>
            <a:endParaRPr lang="zh-CN" altLang="en-US" dirty="0"/>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smtClean="0"/>
              <a:t>运行</a:t>
            </a:r>
            <a:r>
              <a:rPr lang="en-US" altLang="zh-CN" dirty="0" err="1" smtClean="0"/>
              <a:t>memcached</a:t>
            </a:r>
            <a:endParaRPr lang="en-US" altLang="zh-CN" dirty="0" smtClean="0">
              <a:solidFill>
                <a:schemeClr val="tx1">
                  <a:lumMod val="85000"/>
                  <a:lumOff val="15000"/>
                </a:schemeClr>
              </a:solidFill>
            </a:endParaRPr>
          </a:p>
          <a:p>
            <a:pPr lvl="1">
              <a:buFont typeface="Wingdings" panose="05000000000000000000" pitchFamily="2" charset="2"/>
              <a:buChar char="u"/>
            </a:pPr>
            <a:r>
              <a:rPr lang="zh-CN" altLang="en-US" dirty="0" smtClean="0">
                <a:solidFill>
                  <a:schemeClr val="tx1">
                    <a:lumMod val="85000"/>
                    <a:lumOff val="15000"/>
                  </a:schemeClr>
                </a:solidFill>
              </a:rPr>
              <a:t>启动服务</a:t>
            </a:r>
            <a:endParaRPr lang="en-US" altLang="zh-CN" dirty="0" smtClean="0">
              <a:solidFill>
                <a:schemeClr val="tx1">
                  <a:lumMod val="85000"/>
                  <a:lumOff val="15000"/>
                </a:schemeClr>
              </a:solidFill>
            </a:endParaRPr>
          </a:p>
          <a:p>
            <a:pPr lvl="1">
              <a:buFont typeface="Wingdings" panose="05000000000000000000" pitchFamily="2" charset="2"/>
              <a:buChar char="u"/>
            </a:pPr>
            <a:endParaRPr lang="en-US" altLang="zh-CN" sz="1800" dirty="0">
              <a:solidFill>
                <a:schemeClr val="tx1">
                  <a:lumMod val="85000"/>
                  <a:lumOff val="15000"/>
                </a:schemeClr>
              </a:solidFill>
            </a:endParaRPr>
          </a:p>
          <a:p>
            <a:pPr lvl="1">
              <a:buFont typeface="Wingdings" panose="05000000000000000000" pitchFamily="2" charset="2"/>
              <a:buChar char="u"/>
            </a:pPr>
            <a:r>
              <a:rPr lang="zh-CN" altLang="en-US" dirty="0" smtClean="0">
                <a:solidFill>
                  <a:schemeClr val="tx1">
                    <a:lumMod val="85000"/>
                    <a:lumOff val="15000"/>
                  </a:schemeClr>
                </a:solidFill>
              </a:rPr>
              <a:t>停止服务</a:t>
            </a:r>
            <a:endParaRPr lang="en-US" altLang="zh-CN" dirty="0">
              <a:solidFill>
                <a:schemeClr val="tx1">
                  <a:lumMod val="85000"/>
                  <a:lumOff val="15000"/>
                </a:schemeClr>
              </a:solidFill>
            </a:endParaRPr>
          </a:p>
          <a:p>
            <a:pPr lvl="1">
              <a:buFont typeface="Wingdings" panose="05000000000000000000" pitchFamily="2" charset="2"/>
              <a:buChar char="u"/>
            </a:pPr>
            <a:endParaRPr lang="en-US" altLang="zh-CN" dirty="0">
              <a:solidFill>
                <a:schemeClr val="tx1">
                  <a:lumMod val="85000"/>
                  <a:lumOff val="15000"/>
                </a:schemeClr>
              </a:solidFill>
            </a:endParaRPr>
          </a:p>
        </p:txBody>
      </p:sp>
      <p:sp>
        <p:nvSpPr>
          <p:cNvPr id="8" name="TextBox 3">
            <a:extLst>
              <a:ext uri="{FF2B5EF4-FFF2-40B4-BE49-F238E27FC236}">
                <a16:creationId xmlns:a16="http://schemas.microsoft.com/office/drawing/2014/main" id="{0C998B78-AB18-3C47-A1C7-25AE9A3A40B0}"/>
              </a:ext>
            </a:extLst>
          </p:cNvPr>
          <p:cNvSpPr txBox="1"/>
          <p:nvPr/>
        </p:nvSpPr>
        <p:spPr>
          <a:xfrm>
            <a:off x="1159842" y="2435498"/>
            <a:ext cx="4542458" cy="461665"/>
          </a:xfrm>
          <a:prstGeom prst="rect">
            <a:avLst/>
          </a:prstGeom>
          <a:solidFill>
            <a:srgbClr val="FFFFE4"/>
          </a:solidFill>
          <a:ln w="3175">
            <a:solidFill>
              <a:srgbClr val="919191"/>
            </a:solidFill>
          </a:ln>
        </p:spPr>
        <p:txBody>
          <a:bodyPr wrap="square">
            <a:spAutoFit/>
          </a:bodyPr>
          <a:lstStyle/>
          <a:p>
            <a:pPr lvl="0" eaLnBrk="0" fontAlgn="base" hangingPunct="0">
              <a:lnSpc>
                <a:spcPct val="150000"/>
              </a:lnSpc>
              <a:spcBef>
                <a:spcPct val="0"/>
              </a:spcBef>
              <a:spcAft>
                <a:spcPct val="0"/>
              </a:spcAft>
            </a:pPr>
            <a:r>
              <a:rPr lang="en-US" altLang="zh-CN" sz="1600" dirty="0">
                <a:latin typeface="Consolas" panose="020B0609020204030204" pitchFamily="49" charset="0"/>
              </a:rPr>
              <a:t>memcached.exe -d </a:t>
            </a:r>
            <a:r>
              <a:rPr lang="en-US" altLang="zh-CN" sz="1600" dirty="0" smtClean="0">
                <a:latin typeface="Consolas" panose="020B0609020204030204" pitchFamily="49" charset="0"/>
              </a:rPr>
              <a:t>start</a:t>
            </a:r>
            <a:endParaRPr lang="zh-CN" altLang="zh-CN" sz="1600" dirty="0">
              <a:latin typeface="Consolas" panose="020B0609020204030204" pitchFamily="49" charset="0"/>
            </a:endParaRPr>
          </a:p>
        </p:txBody>
      </p:sp>
      <p:sp>
        <p:nvSpPr>
          <p:cNvPr id="9" name="TextBox 3">
            <a:extLst>
              <a:ext uri="{FF2B5EF4-FFF2-40B4-BE49-F238E27FC236}">
                <a16:creationId xmlns:a16="http://schemas.microsoft.com/office/drawing/2014/main" id="{0C998B78-AB18-3C47-A1C7-25AE9A3A40B0}"/>
              </a:ext>
            </a:extLst>
          </p:cNvPr>
          <p:cNvSpPr txBox="1"/>
          <p:nvPr/>
        </p:nvSpPr>
        <p:spPr>
          <a:xfrm>
            <a:off x="1159842" y="3333455"/>
            <a:ext cx="4542458" cy="461665"/>
          </a:xfrm>
          <a:prstGeom prst="rect">
            <a:avLst/>
          </a:prstGeom>
          <a:solidFill>
            <a:srgbClr val="FFFFE4"/>
          </a:solidFill>
          <a:ln w="3175">
            <a:solidFill>
              <a:srgbClr val="919191"/>
            </a:solidFill>
          </a:ln>
        </p:spPr>
        <p:txBody>
          <a:bodyPr wrap="square">
            <a:spAutoFit/>
          </a:bodyPr>
          <a:lstStyle/>
          <a:p>
            <a:pPr lvl="0" eaLnBrk="0" fontAlgn="base" hangingPunct="0">
              <a:lnSpc>
                <a:spcPct val="150000"/>
              </a:lnSpc>
              <a:spcBef>
                <a:spcPct val="0"/>
              </a:spcBef>
              <a:spcAft>
                <a:spcPct val="0"/>
              </a:spcAft>
            </a:pPr>
            <a:r>
              <a:rPr lang="en-US" altLang="zh-CN" sz="1600" dirty="0">
                <a:latin typeface="Consolas" panose="020B0609020204030204" pitchFamily="49" charset="0"/>
              </a:rPr>
              <a:t>memcached.exe -d </a:t>
            </a:r>
            <a:r>
              <a:rPr lang="en-US" altLang="zh-CN" sz="1600" dirty="0" smtClean="0">
                <a:latin typeface="Consolas" panose="020B0609020204030204" pitchFamily="49" charset="0"/>
              </a:rPr>
              <a:t>stop</a:t>
            </a:r>
            <a:endParaRPr lang="zh-CN" altLang="zh-CN" sz="1600" dirty="0">
              <a:latin typeface="Consolas" panose="020B0609020204030204" pitchFamily="49" charset="0"/>
            </a:endParaRPr>
          </a:p>
        </p:txBody>
      </p:sp>
      <p:pic>
        <p:nvPicPr>
          <p:cNvPr id="10" name="图片 9"/>
          <p:cNvPicPr>
            <a:picLocks noChangeAspect="1"/>
          </p:cNvPicPr>
          <p:nvPr/>
        </p:nvPicPr>
        <p:blipFill>
          <a:blip r:embed="rId4"/>
          <a:stretch>
            <a:fillRect/>
          </a:stretch>
        </p:blipFill>
        <p:spPr>
          <a:xfrm>
            <a:off x="5891840" y="1519423"/>
            <a:ext cx="5627059" cy="5017813"/>
          </a:xfrm>
          <a:prstGeom prst="rect">
            <a:avLst/>
          </a:prstGeom>
        </p:spPr>
      </p:pic>
    </p:spTree>
    <p:extLst>
      <p:ext uri="{BB962C8B-B14F-4D97-AF65-F5344CB8AC3E}">
        <p14:creationId xmlns:p14="http://schemas.microsoft.com/office/powerpoint/2010/main" val="3032406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4A7A685B-F94D-194F-BA07-9413F6ABF747}"/>
              </a:ext>
            </a:extLst>
          </p:cNvPr>
          <p:cNvSpPr>
            <a:spLocks noGrp="1"/>
          </p:cNvSpPr>
          <p:nvPr>
            <p:ph type="body" sz="quarter" idx="10"/>
          </p:nvPr>
        </p:nvSpPr>
        <p:spPr>
          <a:xfrm>
            <a:off x="5126583" y="1463040"/>
            <a:ext cx="6573803" cy="4511040"/>
          </a:xfrm>
        </p:spPr>
        <p:txBody>
          <a:bodyPr/>
          <a:lstStyle/>
          <a:p>
            <a:r>
              <a:rPr lang="en-US" altLang="zh-CN" sz="1600" dirty="0" err="1" smtClean="0">
                <a:solidFill>
                  <a:srgbClr val="080808"/>
                </a:solidFill>
                <a:latin typeface="Consolas" panose="020B0609020204030204" pitchFamily="49" charset="0"/>
              </a:rPr>
              <a:t>memcached</a:t>
            </a:r>
            <a:r>
              <a:rPr lang="zh-CN" altLang="en-US" sz="1600" dirty="0" smtClean="0">
                <a:solidFill>
                  <a:srgbClr val="080808"/>
                </a:solidFill>
                <a:latin typeface="Consolas" panose="020B0609020204030204" pitchFamily="49" charset="0"/>
              </a:rPr>
              <a:t>下载与安装</a:t>
            </a:r>
            <a:endParaRPr lang="en-US" altLang="zh-CN" sz="1600" dirty="0" smtClean="0">
              <a:solidFill>
                <a:srgbClr val="080808"/>
              </a:solidFill>
              <a:latin typeface="Consolas" panose="020B0609020204030204" pitchFamily="49" charset="0"/>
            </a:endParaRPr>
          </a:p>
          <a:p>
            <a:r>
              <a:rPr lang="en-US" altLang="zh-CN" sz="1600" dirty="0" err="1" smtClean="0">
                <a:solidFill>
                  <a:srgbClr val="080808"/>
                </a:solidFill>
                <a:latin typeface="Consolas" panose="020B0609020204030204" pitchFamily="49" charset="0"/>
                <a:sym typeface="Consolas" panose="020B0609020204030204" pitchFamily="49" charset="0"/>
              </a:rPr>
              <a:t>memcached</a:t>
            </a:r>
            <a:r>
              <a:rPr lang="zh-CN" altLang="en-US" sz="1600" dirty="0" smtClean="0">
                <a:solidFill>
                  <a:srgbClr val="080808"/>
                </a:solidFill>
                <a:latin typeface="Consolas" panose="020B0609020204030204" pitchFamily="49" charset="0"/>
                <a:sym typeface="Consolas" panose="020B0609020204030204" pitchFamily="49" charset="0"/>
              </a:rPr>
              <a:t>启动与退出</a:t>
            </a:r>
            <a:endParaRPr lang="en-US" altLang="zh-CN" sz="1600" dirty="0" smtClean="0">
              <a:latin typeface="Consolas" panose="020B0609020204030204" pitchFamily="49" charset="0"/>
              <a:sym typeface="Consolas" panose="020B0609020204030204" pitchFamily="49" charset="0"/>
            </a:endParaRPr>
          </a:p>
        </p:txBody>
      </p:sp>
    </p:spTree>
    <p:extLst>
      <p:ext uri="{BB962C8B-B14F-4D97-AF65-F5344CB8AC3E}">
        <p14:creationId xmlns:p14="http://schemas.microsoft.com/office/powerpoint/2010/main" val="2970212619"/>
      </p:ext>
    </p:extLst>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zh-CN" altLang="en-US" dirty="0"/>
              <a:t>缓存供应商</a:t>
            </a:r>
            <a:r>
              <a:rPr lang="zh-CN" altLang="en-US" dirty="0" smtClean="0"/>
              <a:t>变更</a:t>
            </a:r>
            <a:r>
              <a:rPr lang="en-US" altLang="zh-CN" dirty="0" smtClean="0"/>
              <a:t>:</a:t>
            </a:r>
            <a:r>
              <a:rPr lang="en-US" altLang="zh-CN" dirty="0" err="1" smtClean="0"/>
              <a:t>memcached</a:t>
            </a:r>
            <a:endParaRPr lang="zh-CN" altLang="en-US" dirty="0"/>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en-US" altLang="zh-CN" dirty="0" err="1">
                <a:latin typeface="Consolas" panose="020B0609020204030204" pitchFamily="49" charset="0"/>
              </a:rPr>
              <a:t>memcached</a:t>
            </a:r>
            <a:r>
              <a:rPr lang="zh-CN" altLang="en-US" dirty="0">
                <a:latin typeface="Consolas" panose="020B0609020204030204" pitchFamily="49" charset="0"/>
              </a:rPr>
              <a:t>客户端选择</a:t>
            </a:r>
            <a:endParaRPr lang="en-US" altLang="zh-CN" dirty="0">
              <a:latin typeface="Consolas" panose="020B0609020204030204" pitchFamily="49" charset="0"/>
            </a:endParaRPr>
          </a:p>
          <a:p>
            <a:pPr lvl="1">
              <a:buFont typeface="Wingdings" panose="05000000000000000000" pitchFamily="2" charset="2"/>
              <a:buChar char="u"/>
            </a:pPr>
            <a:r>
              <a:rPr lang="en-US" altLang="zh-CN" dirty="0" err="1">
                <a:solidFill>
                  <a:schemeClr val="tx1">
                    <a:lumMod val="85000"/>
                    <a:lumOff val="15000"/>
                  </a:schemeClr>
                </a:solidFill>
                <a:latin typeface="Consolas" panose="020B0609020204030204" pitchFamily="49" charset="0"/>
              </a:rPr>
              <a:t>Memcached</a:t>
            </a:r>
            <a:r>
              <a:rPr lang="en-US" altLang="zh-CN" dirty="0">
                <a:solidFill>
                  <a:schemeClr val="tx1">
                    <a:lumMod val="85000"/>
                    <a:lumOff val="15000"/>
                  </a:schemeClr>
                </a:solidFill>
                <a:latin typeface="Consolas" panose="020B0609020204030204" pitchFamily="49" charset="0"/>
              </a:rPr>
              <a:t> Client for Java</a:t>
            </a:r>
            <a:r>
              <a:rPr lang="zh-CN" altLang="en-US" dirty="0">
                <a:solidFill>
                  <a:schemeClr val="tx1">
                    <a:lumMod val="85000"/>
                    <a:lumOff val="15000"/>
                  </a:schemeClr>
                </a:solidFill>
                <a:latin typeface="Consolas" panose="020B0609020204030204" pitchFamily="49" charset="0"/>
              </a:rPr>
              <a:t>：最早期客户端，稳定可靠，用户群广</a:t>
            </a:r>
            <a:endParaRPr lang="en-US" altLang="zh-CN" dirty="0">
              <a:solidFill>
                <a:schemeClr val="tx1">
                  <a:lumMod val="85000"/>
                  <a:lumOff val="15000"/>
                </a:schemeClr>
              </a:solidFill>
              <a:latin typeface="Consolas" panose="020B0609020204030204" pitchFamily="49" charset="0"/>
            </a:endParaRPr>
          </a:p>
          <a:p>
            <a:pPr lvl="1">
              <a:buFont typeface="Wingdings" panose="05000000000000000000" pitchFamily="2" charset="2"/>
              <a:buChar char="u"/>
            </a:pPr>
            <a:r>
              <a:rPr lang="en-US" altLang="zh-CN" dirty="0" err="1">
                <a:solidFill>
                  <a:schemeClr val="tx1">
                    <a:lumMod val="85000"/>
                    <a:lumOff val="15000"/>
                  </a:schemeClr>
                </a:solidFill>
                <a:latin typeface="Consolas" panose="020B0609020204030204" pitchFamily="49" charset="0"/>
              </a:rPr>
              <a:t>SpyMemcached</a:t>
            </a:r>
            <a:r>
              <a:rPr lang="zh-CN" altLang="en-US" dirty="0">
                <a:solidFill>
                  <a:schemeClr val="tx1">
                    <a:lumMod val="85000"/>
                    <a:lumOff val="15000"/>
                  </a:schemeClr>
                </a:solidFill>
                <a:latin typeface="Consolas" panose="020B0609020204030204" pitchFamily="49" charset="0"/>
              </a:rPr>
              <a:t>：效率更高</a:t>
            </a:r>
            <a:endParaRPr lang="en-US" altLang="zh-CN" dirty="0">
              <a:solidFill>
                <a:schemeClr val="tx1">
                  <a:lumMod val="85000"/>
                  <a:lumOff val="15000"/>
                </a:schemeClr>
              </a:solidFill>
              <a:latin typeface="Consolas" panose="020B0609020204030204" pitchFamily="49" charset="0"/>
            </a:endParaRPr>
          </a:p>
          <a:p>
            <a:pPr lvl="1">
              <a:buFont typeface="Wingdings" panose="05000000000000000000" pitchFamily="2" charset="2"/>
              <a:buChar char="u"/>
            </a:pPr>
            <a:r>
              <a:rPr lang="en-US" altLang="zh-CN" dirty="0" err="1">
                <a:solidFill>
                  <a:schemeClr val="tx1">
                    <a:lumMod val="85000"/>
                    <a:lumOff val="15000"/>
                  </a:schemeClr>
                </a:solidFill>
                <a:latin typeface="Consolas" panose="020B0609020204030204" pitchFamily="49" charset="0"/>
              </a:rPr>
              <a:t>Xmemcached</a:t>
            </a:r>
            <a:r>
              <a:rPr lang="zh-CN" altLang="en-US" dirty="0">
                <a:solidFill>
                  <a:schemeClr val="tx1">
                    <a:lumMod val="85000"/>
                    <a:lumOff val="15000"/>
                  </a:schemeClr>
                </a:solidFill>
                <a:latin typeface="Consolas" panose="020B0609020204030204" pitchFamily="49" charset="0"/>
              </a:rPr>
              <a:t>：并发处理更好</a:t>
            </a:r>
            <a:endParaRPr lang="en-US" altLang="zh-CN" dirty="0">
              <a:solidFill>
                <a:schemeClr val="tx1">
                  <a:lumMod val="85000"/>
                  <a:lumOff val="15000"/>
                </a:schemeClr>
              </a:solidFill>
              <a:latin typeface="Consolas" panose="020B0609020204030204" pitchFamily="49" charset="0"/>
            </a:endParaRPr>
          </a:p>
          <a:p>
            <a:pPr>
              <a:buFont typeface="Wingdings" panose="05000000000000000000" pitchFamily="2" charset="2"/>
              <a:buChar char="l"/>
            </a:pPr>
            <a:r>
              <a:rPr lang="en-US" altLang="zh-CN" dirty="0" err="1" smtClean="0">
                <a:latin typeface="Consolas" panose="020B0609020204030204" pitchFamily="49" charset="0"/>
              </a:rPr>
              <a:t>SpringBoot</a:t>
            </a:r>
            <a:r>
              <a:rPr lang="zh-CN" altLang="en-US" dirty="0" smtClean="0">
                <a:latin typeface="Consolas" panose="020B0609020204030204" pitchFamily="49" charset="0"/>
              </a:rPr>
              <a:t>未提供对</a:t>
            </a:r>
            <a:r>
              <a:rPr lang="en-US" altLang="zh-CN" dirty="0" err="1" smtClean="0">
                <a:latin typeface="Consolas" panose="020B0609020204030204" pitchFamily="49" charset="0"/>
              </a:rPr>
              <a:t>memcached</a:t>
            </a:r>
            <a:r>
              <a:rPr lang="zh-CN" altLang="en-US" dirty="0" smtClean="0">
                <a:latin typeface="Consolas" panose="020B0609020204030204" pitchFamily="49" charset="0"/>
              </a:rPr>
              <a:t>的整合，需要使用硬编码方式实现客户端初始化管理</a:t>
            </a:r>
            <a:endParaRPr lang="en-US" altLang="zh-CN" dirty="0" smtClean="0">
              <a:latin typeface="Consolas" panose="020B0609020204030204" pitchFamily="49" charset="0"/>
            </a:endParaRPr>
          </a:p>
          <a:p>
            <a:pPr>
              <a:buFont typeface="Wingdings" panose="05000000000000000000" pitchFamily="2" charset="2"/>
              <a:buChar char="u"/>
            </a:pPr>
            <a:endParaRPr lang="en-US" altLang="zh-CN" dirty="0">
              <a:latin typeface="Consolas" panose="020B0609020204030204" pitchFamily="49" charset="0"/>
            </a:endParaRPr>
          </a:p>
          <a:p>
            <a:pPr lvl="1">
              <a:buFont typeface="Wingdings" panose="05000000000000000000" pitchFamily="2" charset="2"/>
              <a:buChar char="u"/>
            </a:pPr>
            <a:endParaRPr lang="en-US" altLang="zh-CN" dirty="0">
              <a:solidFill>
                <a:schemeClr val="tx1">
                  <a:lumMod val="85000"/>
                  <a:lumOff val="15000"/>
                </a:schemeClr>
              </a:solidFill>
              <a:latin typeface="Consolas" panose="020B0609020204030204" pitchFamily="49" charset="0"/>
            </a:endParaRPr>
          </a:p>
          <a:p>
            <a:pPr lvl="1">
              <a:buFont typeface="Wingdings" panose="05000000000000000000" pitchFamily="2" charset="2"/>
              <a:buChar char="u"/>
            </a:pPr>
            <a:endParaRPr lang="en-US" altLang="zh-CN" dirty="0">
              <a:solidFill>
                <a:schemeClr val="tx1">
                  <a:lumMod val="85000"/>
                  <a:lumOff val="15000"/>
                </a:schemeClr>
              </a:solidFill>
              <a:latin typeface="Consolas" panose="020B0609020204030204" pitchFamily="49" charset="0"/>
            </a:endParaRPr>
          </a:p>
        </p:txBody>
      </p:sp>
    </p:spTree>
    <p:extLst>
      <p:ext uri="{BB962C8B-B14F-4D97-AF65-F5344CB8AC3E}">
        <p14:creationId xmlns:p14="http://schemas.microsoft.com/office/powerpoint/2010/main" val="1384157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zh-CN" altLang="en-US" dirty="0"/>
              <a:t>缓存供应商</a:t>
            </a:r>
            <a:r>
              <a:rPr lang="zh-CN" altLang="en-US" dirty="0" smtClean="0"/>
              <a:t>变更</a:t>
            </a:r>
            <a:r>
              <a:rPr lang="en-US" altLang="zh-CN" dirty="0" smtClean="0"/>
              <a:t>:</a:t>
            </a:r>
            <a:r>
              <a:rPr lang="en-US" altLang="zh-CN" dirty="0" err="1" smtClean="0"/>
              <a:t>memcached</a:t>
            </a:r>
            <a:endParaRPr lang="zh-CN" altLang="en-US" dirty="0"/>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smtClean="0"/>
              <a:t>加入</a:t>
            </a:r>
            <a:r>
              <a:rPr lang="en-US" altLang="zh-CN" dirty="0" err="1" smtClean="0"/>
              <a:t>Xmemcache</a:t>
            </a:r>
            <a:r>
              <a:rPr lang="zh-CN" altLang="en-US" dirty="0" smtClean="0"/>
              <a:t>坐标</a:t>
            </a:r>
            <a:r>
              <a:rPr lang="zh-CN" altLang="en-US" dirty="0"/>
              <a:t>（缓存供应商实现）</a:t>
            </a:r>
            <a:endParaRPr lang="en-US" altLang="zh-CN" dirty="0"/>
          </a:p>
        </p:txBody>
      </p:sp>
      <p:sp>
        <p:nvSpPr>
          <p:cNvPr id="4" name="TextBox 3">
            <a:extLst>
              <a:ext uri="{FF2B5EF4-FFF2-40B4-BE49-F238E27FC236}">
                <a16:creationId xmlns:a16="http://schemas.microsoft.com/office/drawing/2014/main" id="{0C998B78-AB18-3C47-A1C7-25AE9A3A40B0}"/>
              </a:ext>
            </a:extLst>
          </p:cNvPr>
          <p:cNvSpPr txBox="1"/>
          <p:nvPr/>
        </p:nvSpPr>
        <p:spPr>
          <a:xfrm>
            <a:off x="1159842" y="2149748"/>
            <a:ext cx="9860586" cy="1672446"/>
          </a:xfrm>
          <a:prstGeom prst="rect">
            <a:avLst/>
          </a:prstGeom>
          <a:solidFill>
            <a:srgbClr val="FFFFE4"/>
          </a:solidFill>
          <a:ln w="3175">
            <a:solidFill>
              <a:srgbClr val="919191"/>
            </a:solidFill>
          </a:ln>
        </p:spPr>
        <p:txBody>
          <a:bodyPr wrap="square">
            <a:spAutoFit/>
          </a:bodyPr>
          <a:lstStyle/>
          <a:p>
            <a:pPr lvl="0" eaLnBrk="0" fontAlgn="base" hangingPunct="0">
              <a:lnSpc>
                <a:spcPct val="150000"/>
              </a:lnSpc>
              <a:spcBef>
                <a:spcPct val="0"/>
              </a:spcBef>
              <a:spcAft>
                <a:spcPct val="0"/>
              </a:spcAft>
            </a:pPr>
            <a:r>
              <a:rPr lang="zh-CN" altLang="zh-CN" sz="1400" dirty="0">
                <a:solidFill>
                  <a:srgbClr val="080808"/>
                </a:solidFill>
                <a:latin typeface="Consolas" panose="020B0609020204030204" pitchFamily="49" charset="0"/>
              </a:rPr>
              <a:t>&lt;</a:t>
            </a:r>
            <a:r>
              <a:rPr lang="zh-CN" altLang="zh-CN" sz="1400" dirty="0">
                <a:solidFill>
                  <a:srgbClr val="0033B3"/>
                </a:solidFill>
                <a:latin typeface="Consolas" panose="020B0609020204030204" pitchFamily="49" charset="0"/>
              </a:rPr>
              <a:t>dependency</a:t>
            </a:r>
            <a:r>
              <a:rPr lang="zh-CN" altLang="zh-CN" sz="1400" dirty="0">
                <a:solidFill>
                  <a:srgbClr val="080808"/>
                </a:solidFill>
                <a:latin typeface="Consolas" panose="020B0609020204030204" pitchFamily="49" charset="0"/>
              </a:rPr>
              <a:t>&gt;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&lt;</a:t>
            </a:r>
            <a:r>
              <a:rPr lang="zh-CN" altLang="zh-CN" sz="1400" dirty="0">
                <a:solidFill>
                  <a:srgbClr val="0033B3"/>
                </a:solidFill>
                <a:latin typeface="Consolas" panose="020B0609020204030204" pitchFamily="49" charset="0"/>
              </a:rPr>
              <a:t>groupId</a:t>
            </a:r>
            <a:r>
              <a:rPr lang="zh-CN" altLang="zh-CN" sz="1400" dirty="0">
                <a:solidFill>
                  <a:srgbClr val="080808"/>
                </a:solidFill>
                <a:latin typeface="Consolas" panose="020B0609020204030204" pitchFamily="49" charset="0"/>
              </a:rPr>
              <a:t>&gt;com.googlecode.xmemcached&lt;/</a:t>
            </a:r>
            <a:r>
              <a:rPr lang="zh-CN" altLang="zh-CN" sz="1400" dirty="0">
                <a:solidFill>
                  <a:srgbClr val="0033B3"/>
                </a:solidFill>
                <a:latin typeface="Consolas" panose="020B0609020204030204" pitchFamily="49" charset="0"/>
              </a:rPr>
              <a:t>groupId</a:t>
            </a:r>
            <a:r>
              <a:rPr lang="zh-CN" altLang="zh-CN" sz="1400" dirty="0">
                <a:solidFill>
                  <a:srgbClr val="080808"/>
                </a:solidFill>
                <a:latin typeface="Consolas" panose="020B0609020204030204" pitchFamily="49" charset="0"/>
              </a:rPr>
              <a:t>&gt;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&lt;</a:t>
            </a:r>
            <a:r>
              <a:rPr lang="zh-CN" altLang="zh-CN" sz="1400" dirty="0">
                <a:solidFill>
                  <a:srgbClr val="0033B3"/>
                </a:solidFill>
                <a:latin typeface="Consolas" panose="020B0609020204030204" pitchFamily="49" charset="0"/>
              </a:rPr>
              <a:t>artifactId</a:t>
            </a:r>
            <a:r>
              <a:rPr lang="zh-CN" altLang="zh-CN" sz="1400" dirty="0">
                <a:solidFill>
                  <a:srgbClr val="080808"/>
                </a:solidFill>
                <a:latin typeface="Consolas" panose="020B0609020204030204" pitchFamily="49" charset="0"/>
              </a:rPr>
              <a:t>&gt;xmemcached&lt;/</a:t>
            </a:r>
            <a:r>
              <a:rPr lang="zh-CN" altLang="zh-CN" sz="1400" dirty="0">
                <a:solidFill>
                  <a:srgbClr val="0033B3"/>
                </a:solidFill>
                <a:latin typeface="Consolas" panose="020B0609020204030204" pitchFamily="49" charset="0"/>
              </a:rPr>
              <a:t>artifactId</a:t>
            </a:r>
            <a:r>
              <a:rPr lang="zh-CN" altLang="zh-CN" sz="1400" dirty="0">
                <a:solidFill>
                  <a:srgbClr val="080808"/>
                </a:solidFill>
                <a:latin typeface="Consolas" panose="020B0609020204030204" pitchFamily="49" charset="0"/>
              </a:rPr>
              <a:t>&gt;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&lt;</a:t>
            </a:r>
            <a:r>
              <a:rPr lang="zh-CN" altLang="zh-CN" sz="1400" dirty="0">
                <a:solidFill>
                  <a:srgbClr val="0033B3"/>
                </a:solidFill>
                <a:latin typeface="Consolas" panose="020B0609020204030204" pitchFamily="49" charset="0"/>
              </a:rPr>
              <a:t>version</a:t>
            </a:r>
            <a:r>
              <a:rPr lang="zh-CN" altLang="zh-CN" sz="1400" dirty="0">
                <a:solidFill>
                  <a:srgbClr val="080808"/>
                </a:solidFill>
                <a:latin typeface="Consolas" panose="020B0609020204030204" pitchFamily="49" charset="0"/>
              </a:rPr>
              <a:t>&gt;2.4.7&lt;/</a:t>
            </a:r>
            <a:r>
              <a:rPr lang="zh-CN" altLang="zh-CN" sz="1400" dirty="0">
                <a:solidFill>
                  <a:srgbClr val="0033B3"/>
                </a:solidFill>
                <a:latin typeface="Consolas" panose="020B0609020204030204" pitchFamily="49" charset="0"/>
              </a:rPr>
              <a:t>version</a:t>
            </a:r>
            <a:r>
              <a:rPr lang="zh-CN" altLang="zh-CN" sz="1400" dirty="0">
                <a:solidFill>
                  <a:srgbClr val="080808"/>
                </a:solidFill>
                <a:latin typeface="Consolas" panose="020B0609020204030204" pitchFamily="49" charset="0"/>
              </a:rPr>
              <a:t>&gt;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&lt;/</a:t>
            </a:r>
            <a:r>
              <a:rPr lang="zh-CN" altLang="zh-CN" sz="1400" dirty="0">
                <a:solidFill>
                  <a:srgbClr val="0033B3"/>
                </a:solidFill>
                <a:latin typeface="Consolas" panose="020B0609020204030204" pitchFamily="49" charset="0"/>
              </a:rPr>
              <a:t>dependency</a:t>
            </a:r>
            <a:r>
              <a:rPr lang="zh-CN" altLang="zh-CN" sz="1400" dirty="0">
                <a:solidFill>
                  <a:srgbClr val="080808"/>
                </a:solidFill>
                <a:latin typeface="Consolas" panose="020B0609020204030204" pitchFamily="49" charset="0"/>
              </a:rPr>
              <a:t>&gt;</a:t>
            </a:r>
            <a:endParaRPr lang="zh-CN" altLang="zh-CN" sz="1600" dirty="0">
              <a:latin typeface="Arial" panose="020B0604020202020204" pitchFamily="34" charset="0"/>
            </a:endParaRPr>
          </a:p>
        </p:txBody>
      </p:sp>
    </p:spTree>
    <p:extLst>
      <p:ext uri="{BB962C8B-B14F-4D97-AF65-F5344CB8AC3E}">
        <p14:creationId xmlns:p14="http://schemas.microsoft.com/office/powerpoint/2010/main" val="3836001622"/>
      </p:ext>
    </p:extLst>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zh-CN" altLang="en-US" dirty="0"/>
              <a:t>缓存供应商</a:t>
            </a:r>
            <a:r>
              <a:rPr lang="zh-CN" altLang="en-US" dirty="0" smtClean="0"/>
              <a:t>变更</a:t>
            </a:r>
            <a:r>
              <a:rPr lang="en-US" altLang="zh-CN" dirty="0" smtClean="0"/>
              <a:t>:</a:t>
            </a:r>
            <a:r>
              <a:rPr lang="en-US" altLang="zh-CN" dirty="0" err="1" smtClean="0"/>
              <a:t>memcached</a:t>
            </a:r>
            <a:endParaRPr lang="zh-CN" altLang="en-US" dirty="0"/>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smtClean="0"/>
              <a:t>配置</a:t>
            </a:r>
            <a:r>
              <a:rPr lang="en-US" altLang="zh-CN" dirty="0" err="1" smtClean="0"/>
              <a:t>memcached</a:t>
            </a:r>
            <a:r>
              <a:rPr lang="zh-CN" altLang="en-US" dirty="0" smtClean="0"/>
              <a:t>服务器必要属性</a:t>
            </a:r>
            <a:endParaRPr lang="en-US" altLang="zh-CN" dirty="0">
              <a:solidFill>
                <a:schemeClr val="tx1">
                  <a:lumMod val="85000"/>
                  <a:lumOff val="15000"/>
                </a:schemeClr>
              </a:solidFill>
            </a:endParaRPr>
          </a:p>
        </p:txBody>
      </p:sp>
      <p:sp>
        <p:nvSpPr>
          <p:cNvPr id="4" name="TextBox 3">
            <a:extLst>
              <a:ext uri="{FF2B5EF4-FFF2-40B4-BE49-F238E27FC236}">
                <a16:creationId xmlns:a16="http://schemas.microsoft.com/office/drawing/2014/main" id="{0C998B78-AB18-3C47-A1C7-25AE9A3A40B0}"/>
              </a:ext>
            </a:extLst>
          </p:cNvPr>
          <p:cNvSpPr txBox="1"/>
          <p:nvPr/>
        </p:nvSpPr>
        <p:spPr>
          <a:xfrm>
            <a:off x="1159842" y="2149748"/>
            <a:ext cx="9860586" cy="2354491"/>
          </a:xfrm>
          <a:prstGeom prst="rect">
            <a:avLst/>
          </a:prstGeom>
          <a:solidFill>
            <a:srgbClr val="FFFFE4"/>
          </a:solidFill>
          <a:ln w="3175">
            <a:solidFill>
              <a:srgbClr val="919191"/>
            </a:solidFill>
          </a:ln>
        </p:spPr>
        <p:txBody>
          <a:bodyPr wrap="square">
            <a:spAutoFit/>
          </a:bodyPr>
          <a:lstStyle/>
          <a:p>
            <a:pPr lvl="0" eaLnBrk="0" fontAlgn="base" hangingPunct="0">
              <a:lnSpc>
                <a:spcPct val="150000"/>
              </a:lnSpc>
              <a:spcBef>
                <a:spcPct val="0"/>
              </a:spcBef>
              <a:spcAft>
                <a:spcPct val="0"/>
              </a:spcAft>
            </a:pPr>
            <a:r>
              <a:rPr lang="zh-CN" altLang="zh-CN" sz="1400" dirty="0">
                <a:solidFill>
                  <a:srgbClr val="0033B3"/>
                </a:solidFill>
                <a:latin typeface="Consolas" panose="020B0609020204030204" pitchFamily="49" charset="0"/>
              </a:rPr>
              <a:t>memcached</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i="1" dirty="0">
                <a:solidFill>
                  <a:srgbClr val="8C8C8C"/>
                </a:solidFill>
                <a:latin typeface="Consolas" panose="020B0609020204030204" pitchFamily="49" charset="0"/>
              </a:rPr>
              <a:t># memcached</a:t>
            </a:r>
            <a:r>
              <a:rPr lang="zh-CN" altLang="zh-CN" sz="1400" i="1" dirty="0">
                <a:solidFill>
                  <a:srgbClr val="8C8C8C"/>
                </a:solidFill>
                <a:latin typeface="宋体" panose="02010600030101010101" pitchFamily="2" charset="-122"/>
                <a:ea typeface="宋体" panose="02010600030101010101" pitchFamily="2" charset="-122"/>
              </a:rPr>
              <a:t>服务器地址</a:t>
            </a:r>
            <a:br>
              <a:rPr lang="zh-CN" altLang="zh-CN" sz="1400" i="1" dirty="0">
                <a:solidFill>
                  <a:srgbClr val="8C8C8C"/>
                </a:solidFill>
                <a:latin typeface="宋体" panose="02010600030101010101" pitchFamily="2" charset="-122"/>
                <a:ea typeface="宋体" panose="02010600030101010101" pitchFamily="2" charset="-122"/>
              </a:rPr>
            </a:br>
            <a:r>
              <a:rPr lang="zh-CN" altLang="zh-CN" sz="1400" i="1" dirty="0">
                <a:solidFill>
                  <a:srgbClr val="8C8C8C"/>
                </a:solidFill>
                <a:latin typeface="宋体" panose="02010600030101010101" pitchFamily="2" charset="-122"/>
                <a:ea typeface="宋体" panose="02010600030101010101" pitchFamily="2" charset="-122"/>
              </a:rPr>
              <a:t>    </a:t>
            </a:r>
            <a:r>
              <a:rPr lang="zh-CN" altLang="zh-CN" sz="1400" dirty="0">
                <a:solidFill>
                  <a:srgbClr val="0033B3"/>
                </a:solidFill>
                <a:latin typeface="Consolas" panose="020B0609020204030204" pitchFamily="49" charset="0"/>
              </a:rPr>
              <a:t>servers</a:t>
            </a:r>
            <a:r>
              <a:rPr lang="zh-CN" altLang="zh-CN" sz="1400" dirty="0">
                <a:solidFill>
                  <a:srgbClr val="080808"/>
                </a:solidFill>
                <a:latin typeface="Consolas" panose="020B0609020204030204" pitchFamily="49" charset="0"/>
              </a:rPr>
              <a:t>: localhost:11211</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i="1" dirty="0">
                <a:solidFill>
                  <a:srgbClr val="8C8C8C"/>
                </a:solidFill>
                <a:latin typeface="Consolas" panose="020B0609020204030204" pitchFamily="49" charset="0"/>
              </a:rPr>
              <a:t># </a:t>
            </a:r>
            <a:r>
              <a:rPr lang="zh-CN" altLang="zh-CN" sz="1400" i="1" dirty="0">
                <a:solidFill>
                  <a:srgbClr val="8C8C8C"/>
                </a:solidFill>
                <a:latin typeface="宋体" panose="02010600030101010101" pitchFamily="2" charset="-122"/>
                <a:ea typeface="宋体" panose="02010600030101010101" pitchFamily="2" charset="-122"/>
              </a:rPr>
              <a:t>连接池的数量</a:t>
            </a:r>
            <a:br>
              <a:rPr lang="zh-CN" altLang="zh-CN" sz="1400" i="1" dirty="0">
                <a:solidFill>
                  <a:srgbClr val="8C8C8C"/>
                </a:solidFill>
                <a:latin typeface="宋体" panose="02010600030101010101" pitchFamily="2" charset="-122"/>
                <a:ea typeface="宋体" panose="02010600030101010101" pitchFamily="2" charset="-122"/>
              </a:rPr>
            </a:br>
            <a:r>
              <a:rPr lang="zh-CN" altLang="zh-CN" sz="1400" i="1" dirty="0">
                <a:solidFill>
                  <a:srgbClr val="8C8C8C"/>
                </a:solidFill>
                <a:latin typeface="宋体" panose="02010600030101010101" pitchFamily="2" charset="-122"/>
                <a:ea typeface="宋体" panose="02010600030101010101" pitchFamily="2" charset="-122"/>
              </a:rPr>
              <a:t>    </a:t>
            </a:r>
            <a:r>
              <a:rPr lang="zh-CN" altLang="zh-CN" sz="1400" dirty="0">
                <a:solidFill>
                  <a:srgbClr val="0033B3"/>
                </a:solidFill>
                <a:latin typeface="Consolas" panose="020B0609020204030204" pitchFamily="49" charset="0"/>
              </a:rPr>
              <a:t>poolSize</a:t>
            </a:r>
            <a:r>
              <a:rPr lang="zh-CN" altLang="zh-CN" sz="1400" dirty="0">
                <a:solidFill>
                  <a:srgbClr val="080808"/>
                </a:solidFill>
                <a:latin typeface="Consolas" panose="020B0609020204030204" pitchFamily="49" charset="0"/>
              </a:rPr>
              <a:t>: 10</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i="1" dirty="0">
                <a:solidFill>
                  <a:srgbClr val="8C8C8C"/>
                </a:solidFill>
                <a:latin typeface="Consolas" panose="020B0609020204030204" pitchFamily="49" charset="0"/>
              </a:rPr>
              <a:t># </a:t>
            </a:r>
            <a:r>
              <a:rPr lang="zh-CN" altLang="zh-CN" sz="1400" i="1" dirty="0">
                <a:solidFill>
                  <a:srgbClr val="8C8C8C"/>
                </a:solidFill>
                <a:latin typeface="宋体" panose="02010600030101010101" pitchFamily="2" charset="-122"/>
                <a:ea typeface="宋体" panose="02010600030101010101" pitchFamily="2" charset="-122"/>
              </a:rPr>
              <a:t>设置默认操作超时</a:t>
            </a:r>
            <a:br>
              <a:rPr lang="zh-CN" altLang="zh-CN" sz="1400" i="1" dirty="0">
                <a:solidFill>
                  <a:srgbClr val="8C8C8C"/>
                </a:solidFill>
                <a:latin typeface="宋体" panose="02010600030101010101" pitchFamily="2" charset="-122"/>
                <a:ea typeface="宋体" panose="02010600030101010101" pitchFamily="2" charset="-122"/>
              </a:rPr>
            </a:br>
            <a:r>
              <a:rPr lang="zh-CN" altLang="zh-CN" sz="1400" i="1" dirty="0">
                <a:solidFill>
                  <a:srgbClr val="8C8C8C"/>
                </a:solidFill>
                <a:latin typeface="宋体" panose="02010600030101010101" pitchFamily="2" charset="-122"/>
                <a:ea typeface="宋体" panose="02010600030101010101" pitchFamily="2" charset="-122"/>
              </a:rPr>
              <a:t>    </a:t>
            </a:r>
            <a:r>
              <a:rPr lang="zh-CN" altLang="zh-CN" sz="1400" dirty="0">
                <a:solidFill>
                  <a:srgbClr val="0033B3"/>
                </a:solidFill>
                <a:latin typeface="Consolas" panose="020B0609020204030204" pitchFamily="49" charset="0"/>
              </a:rPr>
              <a:t>opTimeout</a:t>
            </a:r>
            <a:r>
              <a:rPr lang="zh-CN" altLang="zh-CN" sz="1400" dirty="0">
                <a:solidFill>
                  <a:srgbClr val="080808"/>
                </a:solidFill>
                <a:latin typeface="Consolas" panose="020B0609020204030204" pitchFamily="49" charset="0"/>
              </a:rPr>
              <a:t>: </a:t>
            </a:r>
            <a:r>
              <a:rPr lang="zh-CN" altLang="zh-CN" sz="1400" dirty="0" smtClean="0">
                <a:solidFill>
                  <a:srgbClr val="080808"/>
                </a:solidFill>
                <a:latin typeface="Consolas" panose="020B0609020204030204" pitchFamily="49" charset="0"/>
              </a:rPr>
              <a:t>3000</a:t>
            </a:r>
            <a:endParaRPr lang="zh-CN" altLang="zh-CN" sz="1600" dirty="0">
              <a:latin typeface="Arial" panose="020B0604020202020204" pitchFamily="34" charset="0"/>
            </a:endParaRPr>
          </a:p>
        </p:txBody>
      </p:sp>
    </p:spTree>
    <p:extLst>
      <p:ext uri="{BB962C8B-B14F-4D97-AF65-F5344CB8AC3E}">
        <p14:creationId xmlns:p14="http://schemas.microsoft.com/office/powerpoint/2010/main" val="1187142102"/>
      </p:ext>
    </p:extLst>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zh-CN" altLang="en-US" dirty="0"/>
              <a:t>缓存供应商</a:t>
            </a:r>
            <a:r>
              <a:rPr lang="zh-CN" altLang="en-US" dirty="0" smtClean="0"/>
              <a:t>变更</a:t>
            </a:r>
            <a:r>
              <a:rPr lang="en-US" altLang="zh-CN" dirty="0" smtClean="0"/>
              <a:t>:</a:t>
            </a:r>
            <a:r>
              <a:rPr lang="en-US" altLang="zh-CN" dirty="0" err="1" smtClean="0"/>
              <a:t>memcached</a:t>
            </a:r>
            <a:endParaRPr lang="zh-CN" altLang="en-US" dirty="0"/>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smtClean="0">
                <a:solidFill>
                  <a:schemeClr val="tx1">
                    <a:lumMod val="85000"/>
                    <a:lumOff val="15000"/>
                  </a:schemeClr>
                </a:solidFill>
              </a:rPr>
              <a:t>创建读取属性配置信息类，加载配置</a:t>
            </a:r>
            <a:endParaRPr lang="en-US" altLang="zh-CN" dirty="0">
              <a:solidFill>
                <a:schemeClr val="tx1">
                  <a:lumMod val="85000"/>
                  <a:lumOff val="15000"/>
                </a:schemeClr>
              </a:solidFill>
            </a:endParaRPr>
          </a:p>
        </p:txBody>
      </p:sp>
      <p:sp>
        <p:nvSpPr>
          <p:cNvPr id="4" name="TextBox 3">
            <a:extLst>
              <a:ext uri="{FF2B5EF4-FFF2-40B4-BE49-F238E27FC236}">
                <a16:creationId xmlns:a16="http://schemas.microsoft.com/office/drawing/2014/main" id="{0C998B78-AB18-3C47-A1C7-25AE9A3A40B0}"/>
              </a:ext>
            </a:extLst>
          </p:cNvPr>
          <p:cNvSpPr txBox="1"/>
          <p:nvPr/>
        </p:nvSpPr>
        <p:spPr>
          <a:xfrm>
            <a:off x="1159842" y="2149748"/>
            <a:ext cx="9860586" cy="2677656"/>
          </a:xfrm>
          <a:prstGeom prst="rect">
            <a:avLst/>
          </a:prstGeom>
          <a:solidFill>
            <a:srgbClr val="FFFFE4"/>
          </a:solidFill>
          <a:ln w="3175">
            <a:solidFill>
              <a:srgbClr val="919191"/>
            </a:solidFill>
          </a:ln>
        </p:spPr>
        <p:txBody>
          <a:bodyPr wrap="square">
            <a:spAutoFit/>
          </a:bodyPr>
          <a:lstStyle/>
          <a:p>
            <a:pPr lvl="0" eaLnBrk="0" fontAlgn="base" hangingPunct="0">
              <a:lnSpc>
                <a:spcPct val="150000"/>
              </a:lnSpc>
              <a:spcBef>
                <a:spcPct val="0"/>
              </a:spcBef>
              <a:spcAft>
                <a:spcPct val="0"/>
              </a:spcAft>
            </a:pPr>
            <a:r>
              <a:rPr lang="zh-CN" altLang="zh-CN" sz="1400" dirty="0">
                <a:solidFill>
                  <a:srgbClr val="9E880D"/>
                </a:solidFill>
                <a:latin typeface="Consolas" panose="020B0609020204030204" pitchFamily="49" charset="0"/>
              </a:rPr>
              <a:t>@Component</a:t>
            </a:r>
            <a:br>
              <a:rPr lang="zh-CN" altLang="zh-CN" sz="1400" dirty="0">
                <a:solidFill>
                  <a:srgbClr val="9E880D"/>
                </a:solidFill>
                <a:latin typeface="Consolas" panose="020B0609020204030204" pitchFamily="49" charset="0"/>
              </a:rPr>
            </a:br>
            <a:r>
              <a:rPr lang="zh-CN" altLang="zh-CN" sz="1400" dirty="0">
                <a:solidFill>
                  <a:srgbClr val="9E880D"/>
                </a:solidFill>
                <a:latin typeface="Consolas" panose="020B0609020204030204" pitchFamily="49" charset="0"/>
              </a:rPr>
              <a:t>@ConfigurationProperties</a:t>
            </a:r>
            <a:r>
              <a:rPr lang="zh-CN" altLang="zh-CN" sz="1400" dirty="0">
                <a:solidFill>
                  <a:srgbClr val="080808"/>
                </a:solidFill>
                <a:latin typeface="Consolas" panose="020B0609020204030204" pitchFamily="49" charset="0"/>
              </a:rPr>
              <a:t>(prefix = </a:t>
            </a:r>
            <a:r>
              <a:rPr lang="zh-CN" altLang="zh-CN" sz="1400" dirty="0">
                <a:solidFill>
                  <a:srgbClr val="067D17"/>
                </a:solidFill>
                <a:latin typeface="Consolas" panose="020B0609020204030204" pitchFamily="49" charset="0"/>
              </a:rPr>
              <a:t>"memcached"</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9E880D"/>
                </a:solidFill>
                <a:latin typeface="Consolas" panose="020B0609020204030204" pitchFamily="49" charset="0"/>
              </a:rPr>
              <a:t>@Data</a:t>
            </a:r>
            <a:br>
              <a:rPr lang="zh-CN" altLang="zh-CN" sz="1400" dirty="0">
                <a:solidFill>
                  <a:srgbClr val="9E880D"/>
                </a:solidFill>
                <a:latin typeface="Consolas" panose="020B0609020204030204" pitchFamily="49" charset="0"/>
              </a:rPr>
            </a:br>
            <a:r>
              <a:rPr lang="zh-CN" altLang="zh-CN" sz="1400" dirty="0">
                <a:solidFill>
                  <a:srgbClr val="0033B3"/>
                </a:solidFill>
                <a:latin typeface="Consolas" panose="020B0609020204030204" pitchFamily="49" charset="0"/>
              </a:rPr>
              <a:t>public class </a:t>
            </a:r>
            <a:r>
              <a:rPr lang="zh-CN" altLang="zh-CN" sz="1400" dirty="0">
                <a:solidFill>
                  <a:srgbClr val="000000"/>
                </a:solidFill>
                <a:latin typeface="Consolas" panose="020B0609020204030204" pitchFamily="49" charset="0"/>
              </a:rPr>
              <a:t>XMemcachedProperties </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private </a:t>
            </a:r>
            <a:r>
              <a:rPr lang="zh-CN" altLang="zh-CN" sz="1400" dirty="0">
                <a:solidFill>
                  <a:srgbClr val="000000"/>
                </a:solidFill>
                <a:latin typeface="Consolas" panose="020B0609020204030204" pitchFamily="49" charset="0"/>
              </a:rPr>
              <a:t>String </a:t>
            </a:r>
            <a:r>
              <a:rPr lang="zh-CN" altLang="zh-CN" sz="1400" dirty="0">
                <a:solidFill>
                  <a:srgbClr val="871094"/>
                </a:solidFill>
                <a:latin typeface="Consolas" panose="020B0609020204030204" pitchFamily="49" charset="0"/>
              </a:rPr>
              <a:t>servers</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private </a:t>
            </a:r>
            <a:r>
              <a:rPr lang="zh-CN" altLang="zh-CN" sz="1400" dirty="0">
                <a:solidFill>
                  <a:srgbClr val="000000"/>
                </a:solidFill>
                <a:latin typeface="Consolas" panose="020B0609020204030204" pitchFamily="49" charset="0"/>
              </a:rPr>
              <a:t>Integer </a:t>
            </a:r>
            <a:r>
              <a:rPr lang="zh-CN" altLang="zh-CN" sz="1400" dirty="0">
                <a:solidFill>
                  <a:srgbClr val="871094"/>
                </a:solidFill>
                <a:latin typeface="Consolas" panose="020B0609020204030204" pitchFamily="49" charset="0"/>
              </a:rPr>
              <a:t>poolSize</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private </a:t>
            </a:r>
            <a:r>
              <a:rPr lang="zh-CN" altLang="zh-CN" sz="1400" dirty="0">
                <a:solidFill>
                  <a:srgbClr val="000000"/>
                </a:solidFill>
                <a:latin typeface="Consolas" panose="020B0609020204030204" pitchFamily="49" charset="0"/>
              </a:rPr>
              <a:t>Long </a:t>
            </a:r>
            <a:r>
              <a:rPr lang="zh-CN" altLang="zh-CN" sz="1400" dirty="0">
                <a:solidFill>
                  <a:srgbClr val="871094"/>
                </a:solidFill>
                <a:latin typeface="Consolas" panose="020B0609020204030204" pitchFamily="49" charset="0"/>
              </a:rPr>
              <a:t>opTimeout</a:t>
            </a:r>
            <a:r>
              <a:rPr lang="zh-CN" altLang="zh-CN" sz="1400" dirty="0" smtClean="0">
                <a:solidFill>
                  <a:srgbClr val="080808"/>
                </a:solidFill>
                <a:latin typeface="Consolas" panose="020B0609020204030204" pitchFamily="49" charset="0"/>
              </a:rPr>
              <a:t>;</a:t>
            </a:r>
            <a:r>
              <a:rPr lang="zh-CN" altLang="zh-CN" sz="1400" dirty="0">
                <a:solidFill>
                  <a:srgbClr val="080808"/>
                </a:solidFill>
                <a:latin typeface="Consolas" panose="020B0609020204030204" pitchFamily="49" charset="0"/>
              </a:rPr>
              <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a:t>
            </a:r>
            <a:endParaRPr lang="zh-CN" altLang="zh-CN" sz="1600" dirty="0">
              <a:latin typeface="Arial" panose="020B0604020202020204" pitchFamily="34" charset="0"/>
            </a:endParaRPr>
          </a:p>
        </p:txBody>
      </p:sp>
    </p:spTree>
    <p:extLst>
      <p:ext uri="{BB962C8B-B14F-4D97-AF65-F5344CB8AC3E}">
        <p14:creationId xmlns:p14="http://schemas.microsoft.com/office/powerpoint/2010/main" val="202336524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4A7A685B-F94D-194F-BA07-9413F6ABF747}"/>
              </a:ext>
            </a:extLst>
          </p:cNvPr>
          <p:cNvSpPr>
            <a:spLocks noGrp="1"/>
          </p:cNvSpPr>
          <p:nvPr>
            <p:ph type="body" sz="quarter" idx="10"/>
          </p:nvPr>
        </p:nvSpPr>
        <p:spPr/>
        <p:txBody>
          <a:bodyPr/>
          <a:lstStyle/>
          <a:p>
            <a:r>
              <a:rPr lang="zh-CN" altLang="en-US" sz="1600" dirty="0">
                <a:latin typeface="Consolas" panose="020B0609020204030204" pitchFamily="49" charset="0"/>
                <a:sym typeface="Consolas" panose="020B0609020204030204" pitchFamily="49" charset="0"/>
              </a:rPr>
              <a:t>手动启动热部署</a:t>
            </a:r>
            <a:endParaRPr lang="en-US" altLang="zh-CN" sz="1600" dirty="0">
              <a:latin typeface="Consolas" panose="020B0609020204030204" pitchFamily="49" charset="0"/>
              <a:sym typeface="Consolas" panose="020B0609020204030204" pitchFamily="49" charset="0"/>
            </a:endParaRPr>
          </a:p>
          <a:p>
            <a:r>
              <a:rPr lang="zh-CN" altLang="en-US" sz="1600" dirty="0">
                <a:latin typeface="Consolas" panose="020B0609020204030204" pitchFamily="49" charset="0"/>
                <a:sym typeface="Consolas" panose="020B0609020204030204" pitchFamily="49" charset="0"/>
              </a:rPr>
              <a:t>自动启动热部署</a:t>
            </a:r>
            <a:endParaRPr lang="en-US" altLang="zh-CN" sz="1600" dirty="0">
              <a:latin typeface="Consolas" panose="020B0609020204030204" pitchFamily="49" charset="0"/>
              <a:sym typeface="Consolas" panose="020B0609020204030204" pitchFamily="49" charset="0"/>
            </a:endParaRPr>
          </a:p>
          <a:p>
            <a:r>
              <a:rPr lang="zh-CN" altLang="en-US" sz="1600" dirty="0" smtClean="0">
                <a:latin typeface="Consolas" panose="020B0609020204030204" pitchFamily="49" charset="0"/>
                <a:sym typeface="Consolas" panose="020B0609020204030204" pitchFamily="49" charset="0"/>
              </a:rPr>
              <a:t>热</a:t>
            </a:r>
            <a:r>
              <a:rPr lang="zh-CN" altLang="en-US" sz="1600" dirty="0">
                <a:latin typeface="Consolas" panose="020B0609020204030204" pitchFamily="49" charset="0"/>
                <a:sym typeface="Consolas" panose="020B0609020204030204" pitchFamily="49" charset="0"/>
              </a:rPr>
              <a:t>部署范围配置</a:t>
            </a:r>
            <a:endParaRPr lang="en-US" altLang="zh-CN" sz="1600" dirty="0">
              <a:latin typeface="Consolas" panose="020B0609020204030204" pitchFamily="49" charset="0"/>
              <a:sym typeface="Consolas" panose="020B0609020204030204" pitchFamily="49" charset="0"/>
            </a:endParaRPr>
          </a:p>
          <a:p>
            <a:r>
              <a:rPr lang="zh-CN" altLang="en-US" sz="1600" dirty="0">
                <a:latin typeface="Consolas" panose="020B0609020204030204" pitchFamily="49" charset="0"/>
                <a:sym typeface="Consolas" panose="020B0609020204030204" pitchFamily="49" charset="0"/>
              </a:rPr>
              <a:t>关闭热部署</a:t>
            </a:r>
            <a:endParaRPr lang="en-US" altLang="zh-CN" sz="1600" dirty="0">
              <a:latin typeface="Consolas" panose="020B0609020204030204" pitchFamily="49" charset="0"/>
              <a:sym typeface="Consolas" panose="020B0609020204030204" pitchFamily="49" charset="0"/>
            </a:endParaRPr>
          </a:p>
        </p:txBody>
      </p:sp>
    </p:spTree>
    <p:extLst>
      <p:ext uri="{BB962C8B-B14F-4D97-AF65-F5344CB8AC3E}">
        <p14:creationId xmlns:p14="http://schemas.microsoft.com/office/powerpoint/2010/main" val="568177021"/>
      </p:ext>
    </p:extLst>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zh-CN" altLang="en-US" dirty="0"/>
              <a:t>缓存供应商</a:t>
            </a:r>
            <a:r>
              <a:rPr lang="zh-CN" altLang="en-US" dirty="0" smtClean="0"/>
              <a:t>变更</a:t>
            </a:r>
            <a:r>
              <a:rPr lang="en-US" altLang="zh-CN" dirty="0" smtClean="0"/>
              <a:t>:</a:t>
            </a:r>
            <a:r>
              <a:rPr lang="en-US" altLang="zh-CN" dirty="0" err="1" smtClean="0"/>
              <a:t>memcached</a:t>
            </a:r>
            <a:endParaRPr lang="zh-CN" altLang="en-US" dirty="0"/>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smtClean="0">
                <a:solidFill>
                  <a:schemeClr val="tx1">
                    <a:lumMod val="85000"/>
                    <a:lumOff val="15000"/>
                  </a:schemeClr>
                </a:solidFill>
              </a:rPr>
              <a:t>创建客户端</a:t>
            </a:r>
            <a:r>
              <a:rPr lang="zh-CN" altLang="en-US" dirty="0" smtClean="0"/>
              <a:t>配置类</a:t>
            </a:r>
            <a:endParaRPr lang="en-US" altLang="zh-CN" dirty="0">
              <a:solidFill>
                <a:schemeClr val="tx1">
                  <a:lumMod val="85000"/>
                  <a:lumOff val="15000"/>
                </a:schemeClr>
              </a:solidFill>
            </a:endParaRPr>
          </a:p>
        </p:txBody>
      </p:sp>
      <p:sp>
        <p:nvSpPr>
          <p:cNvPr id="4" name="TextBox 3">
            <a:extLst>
              <a:ext uri="{FF2B5EF4-FFF2-40B4-BE49-F238E27FC236}">
                <a16:creationId xmlns:a16="http://schemas.microsoft.com/office/drawing/2014/main" id="{0C998B78-AB18-3C47-A1C7-25AE9A3A40B0}"/>
              </a:ext>
            </a:extLst>
          </p:cNvPr>
          <p:cNvSpPr txBox="1"/>
          <p:nvPr/>
        </p:nvSpPr>
        <p:spPr>
          <a:xfrm>
            <a:off x="1159841" y="2149748"/>
            <a:ext cx="10432083" cy="3647152"/>
          </a:xfrm>
          <a:prstGeom prst="rect">
            <a:avLst/>
          </a:prstGeom>
          <a:solidFill>
            <a:srgbClr val="FFFFE4"/>
          </a:solidFill>
          <a:ln w="3175">
            <a:solidFill>
              <a:srgbClr val="919191"/>
            </a:solidFill>
          </a:ln>
        </p:spPr>
        <p:txBody>
          <a:bodyPr wrap="square">
            <a:spAutoFit/>
          </a:bodyPr>
          <a:lstStyle/>
          <a:p>
            <a:pPr lvl="0" eaLnBrk="0" fontAlgn="base" hangingPunct="0">
              <a:lnSpc>
                <a:spcPct val="150000"/>
              </a:lnSpc>
              <a:spcBef>
                <a:spcPct val="0"/>
              </a:spcBef>
              <a:spcAft>
                <a:spcPct val="0"/>
              </a:spcAft>
            </a:pPr>
            <a:r>
              <a:rPr lang="zh-CN" altLang="zh-CN" sz="1400" dirty="0">
                <a:solidFill>
                  <a:srgbClr val="9E880D"/>
                </a:solidFill>
                <a:latin typeface="Consolas" panose="020B0609020204030204" pitchFamily="49" charset="0"/>
              </a:rPr>
              <a:t>@Configuration</a:t>
            </a:r>
            <a:br>
              <a:rPr lang="zh-CN" altLang="zh-CN" sz="1400" dirty="0">
                <a:solidFill>
                  <a:srgbClr val="9E880D"/>
                </a:solidFill>
                <a:latin typeface="Consolas" panose="020B0609020204030204" pitchFamily="49" charset="0"/>
              </a:rPr>
            </a:br>
            <a:r>
              <a:rPr lang="zh-CN" altLang="zh-CN" sz="1400" dirty="0">
                <a:solidFill>
                  <a:srgbClr val="0033B3"/>
                </a:solidFill>
                <a:latin typeface="Consolas" panose="020B0609020204030204" pitchFamily="49" charset="0"/>
              </a:rPr>
              <a:t>public class </a:t>
            </a:r>
            <a:r>
              <a:rPr lang="zh-CN" altLang="zh-CN" sz="1400" dirty="0">
                <a:solidFill>
                  <a:srgbClr val="000000"/>
                </a:solidFill>
                <a:latin typeface="Consolas" panose="020B0609020204030204" pitchFamily="49" charset="0"/>
              </a:rPr>
              <a:t>XMemcachedConfig </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9E880D"/>
                </a:solidFill>
                <a:latin typeface="Consolas" panose="020B0609020204030204" pitchFamily="49" charset="0"/>
              </a:rPr>
              <a:t>@Autowired</a:t>
            </a:r>
            <a:br>
              <a:rPr lang="zh-CN" altLang="zh-CN" sz="1400" dirty="0">
                <a:solidFill>
                  <a:srgbClr val="9E880D"/>
                </a:solidFill>
                <a:latin typeface="Consolas" panose="020B0609020204030204" pitchFamily="49" charset="0"/>
              </a:rPr>
            </a:br>
            <a:r>
              <a:rPr lang="zh-CN" altLang="zh-CN" sz="1400" dirty="0">
                <a:solidFill>
                  <a:srgbClr val="9E880D"/>
                </a:solidFill>
                <a:latin typeface="Consolas" panose="020B0609020204030204" pitchFamily="49" charset="0"/>
              </a:rPr>
              <a:t>    </a:t>
            </a:r>
            <a:r>
              <a:rPr lang="zh-CN" altLang="zh-CN" sz="1400" dirty="0">
                <a:solidFill>
                  <a:srgbClr val="0033B3"/>
                </a:solidFill>
                <a:latin typeface="Consolas" panose="020B0609020204030204" pitchFamily="49" charset="0"/>
              </a:rPr>
              <a:t>private </a:t>
            </a:r>
            <a:r>
              <a:rPr lang="zh-CN" altLang="zh-CN" sz="1400" dirty="0">
                <a:solidFill>
                  <a:srgbClr val="000000"/>
                </a:solidFill>
                <a:latin typeface="Consolas" panose="020B0609020204030204" pitchFamily="49" charset="0"/>
              </a:rPr>
              <a:t>XMemcachedProperties </a:t>
            </a:r>
            <a:r>
              <a:rPr lang="zh-CN" altLang="zh-CN" sz="1400" dirty="0">
                <a:solidFill>
                  <a:srgbClr val="871094"/>
                </a:solidFill>
                <a:latin typeface="Consolas" panose="020B0609020204030204" pitchFamily="49" charset="0"/>
              </a:rPr>
              <a:t>xMemcachedProperties</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smtClean="0">
                <a:solidFill>
                  <a:srgbClr val="080808"/>
                </a:solidFill>
                <a:latin typeface="Consolas" panose="020B0609020204030204" pitchFamily="49" charset="0"/>
              </a:rPr>
              <a:t>    </a:t>
            </a:r>
            <a:r>
              <a:rPr lang="zh-CN" altLang="zh-CN" sz="1400" dirty="0">
                <a:solidFill>
                  <a:srgbClr val="9E880D"/>
                </a:solidFill>
                <a:latin typeface="Consolas" panose="020B0609020204030204" pitchFamily="49" charset="0"/>
              </a:rPr>
              <a:t>@Bean</a:t>
            </a:r>
            <a:br>
              <a:rPr lang="zh-CN" altLang="zh-CN" sz="1400" dirty="0">
                <a:solidFill>
                  <a:srgbClr val="9E880D"/>
                </a:solidFill>
                <a:latin typeface="Consolas" panose="020B0609020204030204" pitchFamily="49" charset="0"/>
              </a:rPr>
            </a:br>
            <a:r>
              <a:rPr lang="zh-CN" altLang="zh-CN" sz="1400" dirty="0">
                <a:solidFill>
                  <a:srgbClr val="9E880D"/>
                </a:solidFill>
                <a:latin typeface="Consolas" panose="020B0609020204030204" pitchFamily="49" charset="0"/>
              </a:rPr>
              <a:t>    </a:t>
            </a:r>
            <a:r>
              <a:rPr lang="zh-CN" altLang="zh-CN" sz="1400" dirty="0">
                <a:solidFill>
                  <a:srgbClr val="0033B3"/>
                </a:solidFill>
                <a:latin typeface="Consolas" panose="020B0609020204030204" pitchFamily="49" charset="0"/>
              </a:rPr>
              <a:t>public </a:t>
            </a:r>
            <a:r>
              <a:rPr lang="zh-CN" altLang="zh-CN" sz="1400" dirty="0">
                <a:solidFill>
                  <a:srgbClr val="000000"/>
                </a:solidFill>
                <a:latin typeface="Consolas" panose="020B0609020204030204" pitchFamily="49" charset="0"/>
              </a:rPr>
              <a:t>MemcachedClient </a:t>
            </a:r>
            <a:r>
              <a:rPr lang="zh-CN" altLang="zh-CN" sz="1400" dirty="0">
                <a:solidFill>
                  <a:srgbClr val="00627A"/>
                </a:solidFill>
                <a:latin typeface="Consolas" panose="020B0609020204030204" pitchFamily="49" charset="0"/>
              </a:rPr>
              <a:t>getMemcachedClinet</a:t>
            </a: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throws </a:t>
            </a:r>
            <a:r>
              <a:rPr lang="zh-CN" altLang="zh-CN" sz="1400" dirty="0">
                <a:solidFill>
                  <a:srgbClr val="000000"/>
                </a:solidFill>
                <a:latin typeface="Consolas" panose="020B0609020204030204" pitchFamily="49" charset="0"/>
              </a:rPr>
              <a:t>IOException </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0000"/>
                </a:solidFill>
                <a:latin typeface="Consolas" panose="020B0609020204030204" pitchFamily="49" charset="0"/>
              </a:rPr>
              <a:t>MemcachedClientBuilder builder </a:t>
            </a: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new </a:t>
            </a:r>
            <a:r>
              <a:rPr lang="zh-CN" altLang="zh-CN" sz="1400" dirty="0">
                <a:solidFill>
                  <a:srgbClr val="080808"/>
                </a:solidFill>
                <a:latin typeface="Consolas" panose="020B0609020204030204" pitchFamily="49" charset="0"/>
              </a:rPr>
              <a:t>XMemcachedClientBuilder(</a:t>
            </a:r>
            <a:r>
              <a:rPr lang="zh-CN" altLang="zh-CN" sz="1400" dirty="0">
                <a:solidFill>
                  <a:srgbClr val="871094"/>
                </a:solidFill>
                <a:latin typeface="Consolas" panose="020B0609020204030204" pitchFamily="49" charset="0"/>
              </a:rPr>
              <a:t>xMemcachedProperties</a:t>
            </a:r>
            <a:r>
              <a:rPr lang="zh-CN" altLang="zh-CN" sz="1400" dirty="0">
                <a:solidFill>
                  <a:srgbClr val="080808"/>
                </a:solidFill>
                <a:latin typeface="Consolas" panose="020B0609020204030204" pitchFamily="49" charset="0"/>
              </a:rPr>
              <a:t>.getServers());</a:t>
            </a:r>
            <a:br>
              <a:rPr lang="zh-CN" altLang="zh-CN" sz="1400" dirty="0">
                <a:solidFill>
                  <a:srgbClr val="080808"/>
                </a:solidFill>
                <a:latin typeface="Consolas" panose="020B0609020204030204" pitchFamily="49" charset="0"/>
              </a:rPr>
            </a:br>
            <a:r>
              <a:rPr lang="zh-CN" altLang="zh-CN" sz="1400" i="1" dirty="0" smtClean="0">
                <a:solidFill>
                  <a:srgbClr val="8C8C8C"/>
                </a:solidFill>
                <a:latin typeface="Consolas" panose="020B0609020204030204" pitchFamily="49" charset="0"/>
              </a:rPr>
              <a:t>        </a:t>
            </a:r>
            <a:r>
              <a:rPr lang="zh-CN" altLang="zh-CN" sz="1400" dirty="0">
                <a:solidFill>
                  <a:srgbClr val="000000"/>
                </a:solidFill>
                <a:latin typeface="Consolas" panose="020B0609020204030204" pitchFamily="49" charset="0"/>
              </a:rPr>
              <a:t>MemcachedClient memcachedClient </a:t>
            </a:r>
            <a:r>
              <a:rPr lang="zh-CN" altLang="zh-CN" sz="1400" dirty="0">
                <a:solidFill>
                  <a:srgbClr val="080808"/>
                </a:solidFill>
                <a:latin typeface="Consolas" panose="020B0609020204030204" pitchFamily="49" charset="0"/>
              </a:rPr>
              <a:t>= </a:t>
            </a:r>
            <a:r>
              <a:rPr lang="zh-CN" altLang="zh-CN" sz="1400" dirty="0">
                <a:solidFill>
                  <a:srgbClr val="000000"/>
                </a:solidFill>
                <a:latin typeface="Consolas" panose="020B0609020204030204" pitchFamily="49" charset="0"/>
              </a:rPr>
              <a:t>builder</a:t>
            </a:r>
            <a:r>
              <a:rPr lang="zh-CN" altLang="zh-CN" sz="1400" dirty="0">
                <a:solidFill>
                  <a:srgbClr val="080808"/>
                </a:solidFill>
                <a:latin typeface="Consolas" panose="020B0609020204030204" pitchFamily="49" charset="0"/>
              </a:rPr>
              <a:t>.build();</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return </a:t>
            </a:r>
            <a:r>
              <a:rPr lang="zh-CN" altLang="zh-CN" sz="1400" dirty="0">
                <a:solidFill>
                  <a:srgbClr val="000000"/>
                </a:solidFill>
                <a:latin typeface="Consolas" panose="020B0609020204030204" pitchFamily="49" charset="0"/>
              </a:rPr>
              <a:t>memcachedClient</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a:t>
            </a:r>
            <a:endParaRPr lang="zh-CN" altLang="zh-CN" sz="1600" dirty="0">
              <a:latin typeface="Arial" panose="020B0604020202020204" pitchFamily="34" charset="0"/>
            </a:endParaRPr>
          </a:p>
        </p:txBody>
      </p:sp>
    </p:spTree>
    <p:extLst>
      <p:ext uri="{BB962C8B-B14F-4D97-AF65-F5344CB8AC3E}">
        <p14:creationId xmlns:p14="http://schemas.microsoft.com/office/powerpoint/2010/main" val="2423354262"/>
      </p:ext>
    </p:extLst>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zh-CN" altLang="en-US" dirty="0"/>
              <a:t>缓存供应商</a:t>
            </a:r>
            <a:r>
              <a:rPr lang="zh-CN" altLang="en-US" dirty="0" smtClean="0"/>
              <a:t>变更</a:t>
            </a:r>
            <a:r>
              <a:rPr lang="en-US" altLang="zh-CN" dirty="0" smtClean="0"/>
              <a:t>:</a:t>
            </a:r>
            <a:r>
              <a:rPr lang="en-US" altLang="zh-CN" dirty="0" err="1" smtClean="0"/>
              <a:t>memcached</a:t>
            </a:r>
            <a:endParaRPr lang="zh-CN" altLang="en-US" dirty="0"/>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smtClean="0">
                <a:solidFill>
                  <a:schemeClr val="tx1">
                    <a:lumMod val="85000"/>
                    <a:lumOff val="15000"/>
                  </a:schemeClr>
                </a:solidFill>
              </a:rPr>
              <a:t>配置</a:t>
            </a:r>
            <a:r>
              <a:rPr lang="en-US" altLang="zh-CN" dirty="0" err="1" smtClean="0">
                <a:solidFill>
                  <a:schemeClr val="tx1">
                    <a:lumMod val="85000"/>
                    <a:lumOff val="15000"/>
                  </a:schemeClr>
                </a:solidFill>
              </a:rPr>
              <a:t>memcached</a:t>
            </a:r>
            <a:r>
              <a:rPr lang="zh-CN" altLang="en-US" dirty="0" smtClean="0">
                <a:solidFill>
                  <a:schemeClr val="tx1">
                    <a:lumMod val="85000"/>
                    <a:lumOff val="15000"/>
                  </a:schemeClr>
                </a:solidFill>
              </a:rPr>
              <a:t>属性</a:t>
            </a:r>
            <a:endParaRPr lang="en-US" altLang="zh-CN" dirty="0">
              <a:solidFill>
                <a:schemeClr val="tx1">
                  <a:lumMod val="85000"/>
                  <a:lumOff val="15000"/>
                </a:schemeClr>
              </a:solidFill>
            </a:endParaRPr>
          </a:p>
        </p:txBody>
      </p:sp>
      <p:sp>
        <p:nvSpPr>
          <p:cNvPr id="4" name="TextBox 3">
            <a:extLst>
              <a:ext uri="{FF2B5EF4-FFF2-40B4-BE49-F238E27FC236}">
                <a16:creationId xmlns:a16="http://schemas.microsoft.com/office/drawing/2014/main" id="{0C998B78-AB18-3C47-A1C7-25AE9A3A40B0}"/>
              </a:ext>
            </a:extLst>
          </p:cNvPr>
          <p:cNvSpPr txBox="1"/>
          <p:nvPr/>
        </p:nvSpPr>
        <p:spPr>
          <a:xfrm>
            <a:off x="1159842" y="2149748"/>
            <a:ext cx="9860586" cy="3970318"/>
          </a:xfrm>
          <a:prstGeom prst="rect">
            <a:avLst/>
          </a:prstGeom>
          <a:solidFill>
            <a:srgbClr val="FFFFE4"/>
          </a:solidFill>
          <a:ln w="3175">
            <a:solidFill>
              <a:srgbClr val="919191"/>
            </a:solidFill>
          </a:ln>
        </p:spPr>
        <p:txBody>
          <a:bodyPr wrap="square">
            <a:spAutoFit/>
          </a:bodyPr>
          <a:lstStyle/>
          <a:p>
            <a:pPr eaLnBrk="0" fontAlgn="base" hangingPunct="0">
              <a:spcBef>
                <a:spcPct val="0"/>
              </a:spcBef>
              <a:spcAft>
                <a:spcPct val="0"/>
              </a:spcAft>
            </a:pPr>
            <a:r>
              <a:rPr lang="zh-CN" altLang="zh-CN" sz="1400" dirty="0">
                <a:solidFill>
                  <a:srgbClr val="9E880D"/>
                </a:solidFill>
                <a:latin typeface="Consolas" panose="020B0609020204030204" pitchFamily="49" charset="0"/>
              </a:rPr>
              <a:t>@Service</a:t>
            </a:r>
            <a:br>
              <a:rPr lang="zh-CN" altLang="zh-CN" sz="1400" dirty="0">
                <a:solidFill>
                  <a:srgbClr val="9E880D"/>
                </a:solidFill>
                <a:latin typeface="Consolas" panose="020B0609020204030204" pitchFamily="49" charset="0"/>
              </a:rPr>
            </a:br>
            <a:r>
              <a:rPr lang="zh-CN" altLang="zh-CN" sz="1400" dirty="0">
                <a:solidFill>
                  <a:srgbClr val="0033B3"/>
                </a:solidFill>
                <a:latin typeface="Consolas" panose="020B0609020204030204" pitchFamily="49" charset="0"/>
              </a:rPr>
              <a:t>public class </a:t>
            </a:r>
            <a:r>
              <a:rPr lang="zh-CN" altLang="zh-CN" sz="1400" dirty="0">
                <a:solidFill>
                  <a:srgbClr val="000000"/>
                </a:solidFill>
                <a:latin typeface="Consolas" panose="020B0609020204030204" pitchFamily="49" charset="0"/>
              </a:rPr>
              <a:t>SMSCodeServiceMemcacheImpl </a:t>
            </a:r>
            <a:r>
              <a:rPr lang="zh-CN" altLang="zh-CN" sz="1400" dirty="0">
                <a:solidFill>
                  <a:srgbClr val="0033B3"/>
                </a:solidFill>
                <a:latin typeface="Consolas" panose="020B0609020204030204" pitchFamily="49" charset="0"/>
              </a:rPr>
              <a:t>implements </a:t>
            </a:r>
            <a:r>
              <a:rPr lang="zh-CN" altLang="zh-CN" sz="1400" dirty="0">
                <a:solidFill>
                  <a:srgbClr val="000000"/>
                </a:solidFill>
                <a:latin typeface="Consolas" panose="020B0609020204030204" pitchFamily="49" charset="0"/>
              </a:rPr>
              <a:t>SMSCodeService </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9E880D"/>
                </a:solidFill>
                <a:latin typeface="Consolas" panose="020B0609020204030204" pitchFamily="49" charset="0"/>
              </a:rPr>
              <a:t>@Autowired</a:t>
            </a:r>
            <a:br>
              <a:rPr lang="zh-CN" altLang="zh-CN" sz="1400" dirty="0">
                <a:solidFill>
                  <a:srgbClr val="9E880D"/>
                </a:solidFill>
                <a:latin typeface="Consolas" panose="020B0609020204030204" pitchFamily="49" charset="0"/>
              </a:rPr>
            </a:br>
            <a:r>
              <a:rPr lang="zh-CN" altLang="zh-CN" sz="1400" dirty="0">
                <a:solidFill>
                  <a:srgbClr val="9E880D"/>
                </a:solidFill>
                <a:latin typeface="Consolas" panose="020B0609020204030204" pitchFamily="49" charset="0"/>
              </a:rPr>
              <a:t>    </a:t>
            </a:r>
            <a:r>
              <a:rPr lang="zh-CN" altLang="zh-CN" sz="1400" dirty="0">
                <a:solidFill>
                  <a:srgbClr val="0033B3"/>
                </a:solidFill>
                <a:latin typeface="Consolas" panose="020B0609020204030204" pitchFamily="49" charset="0"/>
              </a:rPr>
              <a:t>private </a:t>
            </a:r>
            <a:r>
              <a:rPr lang="zh-CN" altLang="zh-CN" sz="1400" dirty="0">
                <a:solidFill>
                  <a:srgbClr val="000000"/>
                </a:solidFill>
                <a:latin typeface="Consolas" panose="020B0609020204030204" pitchFamily="49" charset="0"/>
              </a:rPr>
              <a:t>CodeUtils </a:t>
            </a:r>
            <a:r>
              <a:rPr lang="zh-CN" altLang="zh-CN" sz="1400" dirty="0">
                <a:solidFill>
                  <a:srgbClr val="871094"/>
                </a:solidFill>
                <a:latin typeface="Consolas" panose="020B0609020204030204" pitchFamily="49" charset="0"/>
              </a:rPr>
              <a:t>codeUtils</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smtClean="0">
                <a:solidFill>
                  <a:srgbClr val="080808"/>
                </a:solidFill>
                <a:latin typeface="Consolas" panose="020B0609020204030204" pitchFamily="49" charset="0"/>
              </a:rPr>
              <a:t>    </a:t>
            </a:r>
            <a:r>
              <a:rPr lang="zh-CN" altLang="zh-CN" sz="1400" dirty="0">
                <a:solidFill>
                  <a:srgbClr val="9E880D"/>
                </a:solidFill>
                <a:latin typeface="Consolas" panose="020B0609020204030204" pitchFamily="49" charset="0"/>
              </a:rPr>
              <a:t>@Autowired</a:t>
            </a:r>
            <a:br>
              <a:rPr lang="zh-CN" altLang="zh-CN" sz="1400" dirty="0">
                <a:solidFill>
                  <a:srgbClr val="9E880D"/>
                </a:solidFill>
                <a:latin typeface="Consolas" panose="020B0609020204030204" pitchFamily="49" charset="0"/>
              </a:rPr>
            </a:br>
            <a:r>
              <a:rPr lang="zh-CN" altLang="zh-CN" sz="1400" dirty="0">
                <a:solidFill>
                  <a:srgbClr val="9E880D"/>
                </a:solidFill>
                <a:latin typeface="Consolas" panose="020B0609020204030204" pitchFamily="49" charset="0"/>
              </a:rPr>
              <a:t>    </a:t>
            </a:r>
            <a:r>
              <a:rPr lang="zh-CN" altLang="zh-CN" sz="1400" dirty="0">
                <a:solidFill>
                  <a:srgbClr val="0033B3"/>
                </a:solidFill>
                <a:latin typeface="Consolas" panose="020B0609020204030204" pitchFamily="49" charset="0"/>
              </a:rPr>
              <a:t>private </a:t>
            </a:r>
            <a:r>
              <a:rPr lang="zh-CN" altLang="zh-CN" sz="1400" dirty="0">
                <a:solidFill>
                  <a:srgbClr val="000000"/>
                </a:solidFill>
                <a:latin typeface="Consolas" panose="020B0609020204030204" pitchFamily="49" charset="0"/>
              </a:rPr>
              <a:t>MemcachedClient </a:t>
            </a:r>
            <a:r>
              <a:rPr lang="zh-CN" altLang="zh-CN" sz="1400" dirty="0">
                <a:solidFill>
                  <a:srgbClr val="871094"/>
                </a:solidFill>
                <a:latin typeface="Consolas" panose="020B0609020204030204" pitchFamily="49" charset="0"/>
              </a:rPr>
              <a:t>memcachedClient</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smtClean="0">
                <a:solidFill>
                  <a:srgbClr val="080808"/>
                </a:solidFill>
                <a:latin typeface="Consolas" panose="020B0609020204030204" pitchFamily="49" charset="0"/>
              </a:rPr>
              <a:t>    </a:t>
            </a:r>
            <a:r>
              <a:rPr lang="zh-CN" altLang="zh-CN" sz="1400" dirty="0">
                <a:solidFill>
                  <a:srgbClr val="9E880D"/>
                </a:solidFill>
                <a:latin typeface="Consolas" panose="020B0609020204030204" pitchFamily="49" charset="0"/>
              </a:rPr>
              <a:t>@Override</a:t>
            </a:r>
            <a:br>
              <a:rPr lang="zh-CN" altLang="zh-CN" sz="1400" dirty="0">
                <a:solidFill>
                  <a:srgbClr val="9E880D"/>
                </a:solidFill>
                <a:latin typeface="Consolas" panose="020B0609020204030204" pitchFamily="49" charset="0"/>
              </a:rPr>
            </a:br>
            <a:r>
              <a:rPr lang="zh-CN" altLang="zh-CN" sz="1400" dirty="0">
                <a:solidFill>
                  <a:srgbClr val="9E880D"/>
                </a:solidFill>
                <a:latin typeface="Consolas" panose="020B0609020204030204" pitchFamily="49" charset="0"/>
              </a:rPr>
              <a:t>    </a:t>
            </a:r>
            <a:r>
              <a:rPr lang="zh-CN" altLang="zh-CN" sz="1400" dirty="0">
                <a:solidFill>
                  <a:srgbClr val="0033B3"/>
                </a:solidFill>
                <a:latin typeface="Consolas" panose="020B0609020204030204" pitchFamily="49" charset="0"/>
              </a:rPr>
              <a:t>public </a:t>
            </a:r>
            <a:r>
              <a:rPr lang="zh-CN" altLang="zh-CN" sz="1400" dirty="0">
                <a:solidFill>
                  <a:srgbClr val="000000"/>
                </a:solidFill>
                <a:latin typeface="Consolas" panose="020B0609020204030204" pitchFamily="49" charset="0"/>
              </a:rPr>
              <a:t>String </a:t>
            </a:r>
            <a:r>
              <a:rPr lang="zh-CN" altLang="zh-CN" sz="1400" dirty="0">
                <a:solidFill>
                  <a:srgbClr val="00627A"/>
                </a:solidFill>
                <a:latin typeface="Consolas" panose="020B0609020204030204" pitchFamily="49" charset="0"/>
              </a:rPr>
              <a:t>sendCodeToSMS</a:t>
            </a:r>
            <a:r>
              <a:rPr lang="zh-CN" altLang="zh-CN" sz="1400" dirty="0">
                <a:solidFill>
                  <a:srgbClr val="080808"/>
                </a:solidFill>
                <a:latin typeface="Consolas" panose="020B0609020204030204" pitchFamily="49" charset="0"/>
              </a:rPr>
              <a:t>(</a:t>
            </a:r>
            <a:r>
              <a:rPr lang="zh-CN" altLang="zh-CN" sz="1400" dirty="0">
                <a:solidFill>
                  <a:srgbClr val="000000"/>
                </a:solidFill>
                <a:latin typeface="Consolas" panose="020B0609020204030204" pitchFamily="49" charset="0"/>
              </a:rPr>
              <a:t>String </a:t>
            </a:r>
            <a:r>
              <a:rPr lang="zh-CN" altLang="zh-CN" sz="1400" dirty="0">
                <a:solidFill>
                  <a:srgbClr val="080808"/>
                </a:solidFill>
                <a:latin typeface="Consolas" panose="020B0609020204030204" pitchFamily="49" charset="0"/>
              </a:rPr>
              <a:t>tele) {</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0000"/>
                </a:solidFill>
                <a:latin typeface="Consolas" panose="020B0609020204030204" pitchFamily="49" charset="0"/>
              </a:rPr>
              <a:t>String code </a:t>
            </a: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this</a:t>
            </a:r>
            <a:r>
              <a:rPr lang="zh-CN" altLang="zh-CN" sz="1400" dirty="0">
                <a:solidFill>
                  <a:srgbClr val="080808"/>
                </a:solidFill>
                <a:latin typeface="Consolas" panose="020B0609020204030204" pitchFamily="49" charset="0"/>
              </a:rPr>
              <a:t>.</a:t>
            </a:r>
            <a:r>
              <a:rPr lang="zh-CN" altLang="zh-CN" sz="1400" dirty="0">
                <a:solidFill>
                  <a:srgbClr val="871094"/>
                </a:solidFill>
                <a:latin typeface="Consolas" panose="020B0609020204030204" pitchFamily="49" charset="0"/>
              </a:rPr>
              <a:t>codeUtils</a:t>
            </a:r>
            <a:r>
              <a:rPr lang="zh-CN" altLang="zh-CN" sz="1400" dirty="0">
                <a:solidFill>
                  <a:srgbClr val="080808"/>
                </a:solidFill>
                <a:latin typeface="Consolas" panose="020B0609020204030204" pitchFamily="49" charset="0"/>
              </a:rPr>
              <a:t>.generator(tele);</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i="1" dirty="0">
                <a:solidFill>
                  <a:srgbClr val="8C8C8C"/>
                </a:solidFill>
                <a:latin typeface="Consolas" panose="020B0609020204030204" pitchFamily="49" charset="0"/>
              </a:rPr>
              <a:t>//</a:t>
            </a:r>
            <a:r>
              <a:rPr lang="zh-CN" altLang="zh-CN" sz="1400" i="1" dirty="0">
                <a:solidFill>
                  <a:srgbClr val="8C8C8C"/>
                </a:solidFill>
                <a:latin typeface="宋体" panose="02010600030101010101" pitchFamily="2" charset="-122"/>
                <a:ea typeface="宋体" panose="02010600030101010101" pitchFamily="2" charset="-122"/>
              </a:rPr>
              <a:t>将数据加入</a:t>
            </a:r>
            <a:r>
              <a:rPr lang="zh-CN" altLang="zh-CN" sz="1400" i="1" dirty="0">
                <a:solidFill>
                  <a:srgbClr val="8C8C8C"/>
                </a:solidFill>
                <a:latin typeface="Consolas" panose="020B0609020204030204" pitchFamily="49" charset="0"/>
              </a:rPr>
              <a:t>memcache</a:t>
            </a:r>
            <a:br>
              <a:rPr lang="zh-CN" altLang="zh-CN" sz="1400" i="1" dirty="0">
                <a:solidFill>
                  <a:srgbClr val="8C8C8C"/>
                </a:solidFill>
                <a:latin typeface="Consolas" panose="020B0609020204030204" pitchFamily="49" charset="0"/>
              </a:rPr>
            </a:br>
            <a:r>
              <a:rPr lang="zh-CN" altLang="zh-CN" sz="1400" i="1" dirty="0">
                <a:solidFill>
                  <a:srgbClr val="8C8C8C"/>
                </a:solidFill>
                <a:latin typeface="Consolas" panose="020B0609020204030204" pitchFamily="49" charset="0"/>
              </a:rPr>
              <a:t>        </a:t>
            </a:r>
            <a:r>
              <a:rPr lang="zh-CN" altLang="zh-CN" sz="1400" dirty="0">
                <a:solidFill>
                  <a:srgbClr val="0033B3"/>
                </a:solidFill>
                <a:latin typeface="Consolas" panose="020B0609020204030204" pitchFamily="49" charset="0"/>
              </a:rPr>
              <a:t>try </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871094"/>
                </a:solidFill>
                <a:latin typeface="Consolas" panose="020B0609020204030204" pitchFamily="49" charset="0"/>
              </a:rPr>
              <a:t>memcachedClient</a:t>
            </a:r>
            <a:r>
              <a:rPr lang="zh-CN" altLang="zh-CN" sz="1400" dirty="0">
                <a:solidFill>
                  <a:srgbClr val="080808"/>
                </a:solidFill>
                <a:latin typeface="Consolas" panose="020B0609020204030204" pitchFamily="49" charset="0"/>
              </a:rPr>
              <a:t>.</a:t>
            </a:r>
            <a:r>
              <a:rPr lang="zh-CN" altLang="zh-CN" sz="1400" b="1" dirty="0">
                <a:solidFill>
                  <a:srgbClr val="AD2A26"/>
                </a:solidFill>
                <a:latin typeface="Consolas" panose="020B0609020204030204" pitchFamily="49" charset="0"/>
              </a:rPr>
              <a:t>set</a:t>
            </a:r>
            <a:r>
              <a:rPr lang="zh-CN" altLang="zh-CN" sz="1400" dirty="0">
                <a:solidFill>
                  <a:srgbClr val="080808"/>
                </a:solidFill>
                <a:latin typeface="Consolas" panose="020B0609020204030204" pitchFamily="49" charset="0"/>
              </a:rPr>
              <a:t>(tele,</a:t>
            </a:r>
            <a:r>
              <a:rPr lang="zh-CN" altLang="zh-CN" sz="1400" dirty="0">
                <a:solidFill>
                  <a:srgbClr val="1750EB"/>
                </a:solidFill>
                <a:latin typeface="Consolas" panose="020B0609020204030204" pitchFamily="49" charset="0"/>
              </a:rPr>
              <a:t>0</a:t>
            </a:r>
            <a:r>
              <a:rPr lang="zh-CN" altLang="zh-CN" sz="1400" dirty="0">
                <a:solidFill>
                  <a:srgbClr val="080808"/>
                </a:solidFill>
                <a:latin typeface="Consolas" panose="020B0609020204030204" pitchFamily="49" charset="0"/>
              </a:rPr>
              <a:t>,</a:t>
            </a:r>
            <a:r>
              <a:rPr lang="zh-CN" altLang="zh-CN" sz="1400" dirty="0">
                <a:solidFill>
                  <a:srgbClr val="000000"/>
                </a:solidFill>
                <a:latin typeface="Consolas" panose="020B0609020204030204" pitchFamily="49" charset="0"/>
              </a:rPr>
              <a:t>code</a:t>
            </a:r>
            <a:r>
              <a:rPr lang="zh-CN" altLang="zh-CN" sz="1400" dirty="0">
                <a:solidFill>
                  <a:srgbClr val="080808"/>
                </a:solidFill>
                <a:latin typeface="Consolas" panose="020B0609020204030204" pitchFamily="49" charset="0"/>
              </a:rPr>
              <a:t>)</a:t>
            </a:r>
            <a:r>
              <a:rPr lang="zh-CN" altLang="zh-CN" sz="1400" dirty="0" smtClean="0">
                <a:solidFill>
                  <a:srgbClr val="080808"/>
                </a:solidFill>
                <a:latin typeface="Consolas" panose="020B0609020204030204" pitchFamily="49" charset="0"/>
              </a:rPr>
              <a:t>;</a:t>
            </a:r>
            <a:r>
              <a:rPr lang="en-US" altLang="zh-CN" sz="1400" dirty="0" smtClean="0">
                <a:solidFill>
                  <a:srgbClr val="080808"/>
                </a:solidFill>
                <a:latin typeface="Consolas" panose="020B0609020204030204" pitchFamily="49" charset="0"/>
              </a:rPr>
              <a:t>		</a:t>
            </a:r>
            <a:r>
              <a:rPr lang="zh-CN" altLang="zh-CN" sz="1400" i="1" dirty="0" smtClean="0">
                <a:solidFill>
                  <a:srgbClr val="8C8C8C"/>
                </a:solidFill>
                <a:latin typeface="Consolas" panose="020B0609020204030204" pitchFamily="49" charset="0"/>
              </a:rPr>
              <a:t>// </a:t>
            </a:r>
            <a:r>
              <a:rPr lang="zh-CN" altLang="zh-CN" sz="1400" i="1" dirty="0">
                <a:solidFill>
                  <a:srgbClr val="8C8C8C"/>
                </a:solidFill>
                <a:latin typeface="Consolas" panose="020B0609020204030204" pitchFamily="49" charset="0"/>
              </a:rPr>
              <a:t>key,timeout,</a:t>
            </a:r>
            <a:r>
              <a:rPr lang="zh-CN" altLang="zh-CN" sz="1400" i="1" dirty="0" smtClean="0">
                <a:solidFill>
                  <a:srgbClr val="8C8C8C"/>
                </a:solidFill>
                <a:latin typeface="Consolas" panose="020B0609020204030204" pitchFamily="49" charset="0"/>
              </a:rPr>
              <a:t>value</a:t>
            </a:r>
            <a:r>
              <a:rPr lang="zh-CN" altLang="zh-CN" sz="1400" dirty="0">
                <a:solidFill>
                  <a:srgbClr val="080808"/>
                </a:solidFill>
                <a:latin typeface="Consolas" panose="020B0609020204030204" pitchFamily="49" charset="0"/>
              </a:rPr>
              <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 </a:t>
            </a:r>
            <a:r>
              <a:rPr lang="zh-CN" altLang="zh-CN" sz="1400" dirty="0">
                <a:solidFill>
                  <a:srgbClr val="0033B3"/>
                </a:solidFill>
                <a:latin typeface="Consolas" panose="020B0609020204030204" pitchFamily="49" charset="0"/>
              </a:rPr>
              <a:t>catch </a:t>
            </a:r>
            <a:r>
              <a:rPr lang="zh-CN" altLang="zh-CN" sz="1400" dirty="0" smtClean="0">
                <a:solidFill>
                  <a:srgbClr val="080808"/>
                </a:solidFill>
                <a:latin typeface="Consolas" panose="020B0609020204030204" pitchFamily="49" charset="0"/>
              </a:rPr>
              <a:t>(</a:t>
            </a:r>
            <a:r>
              <a:rPr lang="zh-CN" altLang="zh-CN" sz="1400" dirty="0" smtClean="0">
                <a:solidFill>
                  <a:srgbClr val="000000"/>
                </a:solidFill>
                <a:latin typeface="Consolas" panose="020B0609020204030204" pitchFamily="49" charset="0"/>
              </a:rPr>
              <a:t>Exception </a:t>
            </a:r>
            <a:r>
              <a:rPr lang="zh-CN" altLang="zh-CN" sz="1400" dirty="0">
                <a:solidFill>
                  <a:srgbClr val="080808"/>
                </a:solidFill>
                <a:latin typeface="Consolas" panose="020B0609020204030204" pitchFamily="49" charset="0"/>
              </a:rPr>
              <a:t>e) {</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e.printStackTrace();</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smtClean="0">
                <a:solidFill>
                  <a:srgbClr val="080808"/>
                </a:solidFill>
                <a:latin typeface="Consolas" panose="020B0609020204030204" pitchFamily="49" charset="0"/>
              </a:rPr>
              <a:t>}</a:t>
            </a:r>
            <a:r>
              <a:rPr lang="zh-CN" altLang="zh-CN" sz="1400" dirty="0">
                <a:solidFill>
                  <a:srgbClr val="080808"/>
                </a:solidFill>
                <a:latin typeface="Consolas" panose="020B0609020204030204" pitchFamily="49" charset="0"/>
              </a:rPr>
              <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return </a:t>
            </a:r>
            <a:r>
              <a:rPr lang="zh-CN" altLang="zh-CN" sz="1400" dirty="0">
                <a:solidFill>
                  <a:srgbClr val="000000"/>
                </a:solidFill>
                <a:latin typeface="Consolas" panose="020B0609020204030204" pitchFamily="49" charset="0"/>
              </a:rPr>
              <a:t>code</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br>
              <a:rPr lang="zh-CN" altLang="zh-CN" sz="1400" dirty="0">
                <a:solidFill>
                  <a:srgbClr val="080808"/>
                </a:solidFill>
                <a:latin typeface="Consolas" panose="020B0609020204030204" pitchFamily="49" charset="0"/>
              </a:rPr>
            </a:br>
            <a:r>
              <a:rPr lang="zh-CN" altLang="zh-CN" sz="1400" dirty="0" smtClean="0">
                <a:solidFill>
                  <a:srgbClr val="080808"/>
                </a:solidFill>
                <a:latin typeface="Consolas" panose="020B0609020204030204" pitchFamily="49" charset="0"/>
              </a:rPr>
              <a:t>}</a:t>
            </a:r>
            <a:endParaRPr lang="zh-CN" altLang="zh-CN" sz="1600" dirty="0">
              <a:latin typeface="Arial" panose="020B0604020202020204" pitchFamily="34" charset="0"/>
            </a:endParaRPr>
          </a:p>
        </p:txBody>
      </p:sp>
    </p:spTree>
    <p:extLst>
      <p:ext uri="{BB962C8B-B14F-4D97-AF65-F5344CB8AC3E}">
        <p14:creationId xmlns:p14="http://schemas.microsoft.com/office/powerpoint/2010/main" val="3865990166"/>
      </p:ext>
    </p:extLst>
  </p:cSld>
  <p:clrMapOvr>
    <a:masterClrMapping/>
  </p:clrMapOvr>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zh-CN" altLang="en-US" dirty="0"/>
              <a:t>缓存供应商</a:t>
            </a:r>
            <a:r>
              <a:rPr lang="zh-CN" altLang="en-US" dirty="0" smtClean="0"/>
              <a:t>变更</a:t>
            </a:r>
            <a:r>
              <a:rPr lang="en-US" altLang="zh-CN" dirty="0" smtClean="0"/>
              <a:t>:</a:t>
            </a:r>
            <a:r>
              <a:rPr lang="en-US" altLang="zh-CN" dirty="0" err="1" smtClean="0"/>
              <a:t>memcached</a:t>
            </a:r>
            <a:endParaRPr lang="zh-CN" altLang="en-US" dirty="0"/>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smtClean="0">
                <a:solidFill>
                  <a:schemeClr val="tx1">
                    <a:lumMod val="85000"/>
                    <a:lumOff val="15000"/>
                  </a:schemeClr>
                </a:solidFill>
              </a:rPr>
              <a:t>配置</a:t>
            </a:r>
            <a:r>
              <a:rPr lang="en-US" altLang="zh-CN" dirty="0" err="1" smtClean="0">
                <a:solidFill>
                  <a:schemeClr val="tx1">
                    <a:lumMod val="85000"/>
                    <a:lumOff val="15000"/>
                  </a:schemeClr>
                </a:solidFill>
              </a:rPr>
              <a:t>memcached</a:t>
            </a:r>
            <a:r>
              <a:rPr lang="zh-CN" altLang="en-US" dirty="0" smtClean="0">
                <a:solidFill>
                  <a:schemeClr val="tx1">
                    <a:lumMod val="85000"/>
                    <a:lumOff val="15000"/>
                  </a:schemeClr>
                </a:solidFill>
              </a:rPr>
              <a:t>属性</a:t>
            </a:r>
            <a:endParaRPr lang="en-US" altLang="zh-CN" dirty="0">
              <a:solidFill>
                <a:schemeClr val="tx1">
                  <a:lumMod val="85000"/>
                  <a:lumOff val="15000"/>
                </a:schemeClr>
              </a:solidFill>
            </a:endParaRPr>
          </a:p>
        </p:txBody>
      </p:sp>
      <p:sp>
        <p:nvSpPr>
          <p:cNvPr id="4" name="TextBox 3">
            <a:extLst>
              <a:ext uri="{FF2B5EF4-FFF2-40B4-BE49-F238E27FC236}">
                <a16:creationId xmlns:a16="http://schemas.microsoft.com/office/drawing/2014/main" id="{0C998B78-AB18-3C47-A1C7-25AE9A3A40B0}"/>
              </a:ext>
            </a:extLst>
          </p:cNvPr>
          <p:cNvSpPr txBox="1"/>
          <p:nvPr/>
        </p:nvSpPr>
        <p:spPr>
          <a:xfrm>
            <a:off x="1159842" y="2149748"/>
            <a:ext cx="9860586" cy="3970318"/>
          </a:xfrm>
          <a:prstGeom prst="rect">
            <a:avLst/>
          </a:prstGeom>
          <a:solidFill>
            <a:srgbClr val="FFFFE4"/>
          </a:solidFill>
          <a:ln w="3175">
            <a:solidFill>
              <a:srgbClr val="919191"/>
            </a:solidFill>
          </a:ln>
        </p:spPr>
        <p:txBody>
          <a:bodyPr wrap="square">
            <a:spAutoFit/>
          </a:bodyPr>
          <a:lstStyle/>
          <a:p>
            <a:pPr lvl="0" eaLnBrk="0" fontAlgn="base" hangingPunct="0">
              <a:spcBef>
                <a:spcPct val="0"/>
              </a:spcBef>
              <a:spcAft>
                <a:spcPct val="0"/>
              </a:spcAft>
            </a:pPr>
            <a:r>
              <a:rPr lang="zh-CN" altLang="zh-CN" sz="1400" dirty="0">
                <a:solidFill>
                  <a:srgbClr val="9E880D"/>
                </a:solidFill>
                <a:latin typeface="Consolas" panose="020B0609020204030204" pitchFamily="49" charset="0"/>
              </a:rPr>
              <a:t>@Service</a:t>
            </a:r>
            <a:br>
              <a:rPr lang="zh-CN" altLang="zh-CN" sz="1400" dirty="0">
                <a:solidFill>
                  <a:srgbClr val="9E880D"/>
                </a:solidFill>
                <a:latin typeface="Consolas" panose="020B0609020204030204" pitchFamily="49" charset="0"/>
              </a:rPr>
            </a:br>
            <a:r>
              <a:rPr lang="zh-CN" altLang="zh-CN" sz="1400" dirty="0">
                <a:solidFill>
                  <a:srgbClr val="0033B3"/>
                </a:solidFill>
                <a:latin typeface="Consolas" panose="020B0609020204030204" pitchFamily="49" charset="0"/>
              </a:rPr>
              <a:t>public class </a:t>
            </a:r>
            <a:r>
              <a:rPr lang="zh-CN" altLang="zh-CN" sz="1400" dirty="0">
                <a:solidFill>
                  <a:srgbClr val="000000"/>
                </a:solidFill>
                <a:latin typeface="Consolas" panose="020B0609020204030204" pitchFamily="49" charset="0"/>
              </a:rPr>
              <a:t>SMSCodeServiceMemcacheImpl </a:t>
            </a:r>
            <a:r>
              <a:rPr lang="zh-CN" altLang="zh-CN" sz="1400" dirty="0">
                <a:solidFill>
                  <a:srgbClr val="0033B3"/>
                </a:solidFill>
                <a:latin typeface="Consolas" panose="020B0609020204030204" pitchFamily="49" charset="0"/>
              </a:rPr>
              <a:t>implements </a:t>
            </a:r>
            <a:r>
              <a:rPr lang="zh-CN" altLang="zh-CN" sz="1400" dirty="0">
                <a:solidFill>
                  <a:srgbClr val="000000"/>
                </a:solidFill>
                <a:latin typeface="Consolas" panose="020B0609020204030204" pitchFamily="49" charset="0"/>
              </a:rPr>
              <a:t>SMSCodeService </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9E880D"/>
                </a:solidFill>
                <a:latin typeface="Consolas" panose="020B0609020204030204" pitchFamily="49" charset="0"/>
              </a:rPr>
              <a:t>@Autowired</a:t>
            </a:r>
            <a:br>
              <a:rPr lang="zh-CN" altLang="zh-CN" sz="1400" dirty="0">
                <a:solidFill>
                  <a:srgbClr val="9E880D"/>
                </a:solidFill>
                <a:latin typeface="Consolas" panose="020B0609020204030204" pitchFamily="49" charset="0"/>
              </a:rPr>
            </a:br>
            <a:r>
              <a:rPr lang="zh-CN" altLang="zh-CN" sz="1400" dirty="0">
                <a:solidFill>
                  <a:srgbClr val="9E880D"/>
                </a:solidFill>
                <a:latin typeface="Consolas" panose="020B0609020204030204" pitchFamily="49" charset="0"/>
              </a:rPr>
              <a:t>    </a:t>
            </a:r>
            <a:r>
              <a:rPr lang="zh-CN" altLang="zh-CN" sz="1400" dirty="0">
                <a:solidFill>
                  <a:srgbClr val="0033B3"/>
                </a:solidFill>
                <a:latin typeface="Consolas" panose="020B0609020204030204" pitchFamily="49" charset="0"/>
              </a:rPr>
              <a:t>private </a:t>
            </a:r>
            <a:r>
              <a:rPr lang="zh-CN" altLang="zh-CN" sz="1400" dirty="0">
                <a:solidFill>
                  <a:srgbClr val="000000"/>
                </a:solidFill>
                <a:latin typeface="Consolas" panose="020B0609020204030204" pitchFamily="49" charset="0"/>
              </a:rPr>
              <a:t>CodeUtils </a:t>
            </a:r>
            <a:r>
              <a:rPr lang="zh-CN" altLang="zh-CN" sz="1400" dirty="0">
                <a:solidFill>
                  <a:srgbClr val="871094"/>
                </a:solidFill>
                <a:latin typeface="Consolas" panose="020B0609020204030204" pitchFamily="49" charset="0"/>
              </a:rPr>
              <a:t>codeUtils</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smtClean="0">
                <a:solidFill>
                  <a:srgbClr val="080808"/>
                </a:solidFill>
                <a:latin typeface="Consolas" panose="020B0609020204030204" pitchFamily="49" charset="0"/>
              </a:rPr>
              <a:t>    </a:t>
            </a:r>
            <a:r>
              <a:rPr lang="zh-CN" altLang="zh-CN" sz="1400" dirty="0">
                <a:solidFill>
                  <a:srgbClr val="9E880D"/>
                </a:solidFill>
                <a:latin typeface="Consolas" panose="020B0609020204030204" pitchFamily="49" charset="0"/>
              </a:rPr>
              <a:t>@Autowired</a:t>
            </a:r>
            <a:br>
              <a:rPr lang="zh-CN" altLang="zh-CN" sz="1400" dirty="0">
                <a:solidFill>
                  <a:srgbClr val="9E880D"/>
                </a:solidFill>
                <a:latin typeface="Consolas" panose="020B0609020204030204" pitchFamily="49" charset="0"/>
              </a:rPr>
            </a:br>
            <a:r>
              <a:rPr lang="zh-CN" altLang="zh-CN" sz="1400" dirty="0">
                <a:solidFill>
                  <a:srgbClr val="9E880D"/>
                </a:solidFill>
                <a:latin typeface="Consolas" panose="020B0609020204030204" pitchFamily="49" charset="0"/>
              </a:rPr>
              <a:t>    </a:t>
            </a:r>
            <a:r>
              <a:rPr lang="zh-CN" altLang="zh-CN" sz="1400" dirty="0">
                <a:solidFill>
                  <a:srgbClr val="0033B3"/>
                </a:solidFill>
                <a:latin typeface="Consolas" panose="020B0609020204030204" pitchFamily="49" charset="0"/>
              </a:rPr>
              <a:t>private </a:t>
            </a:r>
            <a:r>
              <a:rPr lang="zh-CN" altLang="zh-CN" sz="1400" dirty="0">
                <a:solidFill>
                  <a:srgbClr val="000000"/>
                </a:solidFill>
                <a:latin typeface="Consolas" panose="020B0609020204030204" pitchFamily="49" charset="0"/>
              </a:rPr>
              <a:t>MemcachedClient </a:t>
            </a:r>
            <a:r>
              <a:rPr lang="zh-CN" altLang="zh-CN" sz="1400" dirty="0">
                <a:solidFill>
                  <a:srgbClr val="871094"/>
                </a:solidFill>
                <a:latin typeface="Consolas" panose="020B0609020204030204" pitchFamily="49" charset="0"/>
              </a:rPr>
              <a:t>memcachedClient</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smtClean="0">
                <a:solidFill>
                  <a:srgbClr val="080808"/>
                </a:solidFill>
                <a:latin typeface="Consolas" panose="020B0609020204030204" pitchFamily="49" charset="0"/>
              </a:rPr>
              <a:t>    </a:t>
            </a:r>
            <a:r>
              <a:rPr lang="zh-CN" altLang="zh-CN" sz="1400" dirty="0">
                <a:solidFill>
                  <a:srgbClr val="9E880D"/>
                </a:solidFill>
                <a:latin typeface="Consolas" panose="020B0609020204030204" pitchFamily="49" charset="0"/>
              </a:rPr>
              <a:t>@Override</a:t>
            </a:r>
            <a:br>
              <a:rPr lang="zh-CN" altLang="zh-CN" sz="1400" dirty="0">
                <a:solidFill>
                  <a:srgbClr val="9E880D"/>
                </a:solidFill>
                <a:latin typeface="Consolas" panose="020B0609020204030204" pitchFamily="49" charset="0"/>
              </a:rPr>
            </a:br>
            <a:r>
              <a:rPr lang="zh-CN" altLang="zh-CN" sz="1400" dirty="0">
                <a:solidFill>
                  <a:srgbClr val="9E880D"/>
                </a:solidFill>
                <a:latin typeface="Consolas" panose="020B0609020204030204" pitchFamily="49" charset="0"/>
              </a:rPr>
              <a:t>    </a:t>
            </a:r>
            <a:r>
              <a:rPr lang="zh-CN" altLang="zh-CN" sz="1400" dirty="0">
                <a:solidFill>
                  <a:srgbClr val="0033B3"/>
                </a:solidFill>
                <a:latin typeface="Consolas" panose="020B0609020204030204" pitchFamily="49" charset="0"/>
              </a:rPr>
              <a:t>public boolean </a:t>
            </a:r>
            <a:r>
              <a:rPr lang="zh-CN" altLang="zh-CN" sz="1400" dirty="0">
                <a:solidFill>
                  <a:srgbClr val="00627A"/>
                </a:solidFill>
                <a:latin typeface="Consolas" panose="020B0609020204030204" pitchFamily="49" charset="0"/>
              </a:rPr>
              <a:t>checkCode</a:t>
            </a:r>
            <a:r>
              <a:rPr lang="zh-CN" altLang="zh-CN" sz="1400" dirty="0">
                <a:solidFill>
                  <a:srgbClr val="080808"/>
                </a:solidFill>
                <a:latin typeface="Consolas" panose="020B0609020204030204" pitchFamily="49" charset="0"/>
              </a:rPr>
              <a:t>(</a:t>
            </a:r>
            <a:r>
              <a:rPr lang="zh-CN" altLang="zh-CN" sz="1400" dirty="0">
                <a:solidFill>
                  <a:srgbClr val="000000"/>
                </a:solidFill>
                <a:latin typeface="Consolas" panose="020B0609020204030204" pitchFamily="49" charset="0"/>
              </a:rPr>
              <a:t>CodeMsg </a:t>
            </a:r>
            <a:r>
              <a:rPr lang="zh-CN" altLang="zh-CN" sz="1400" dirty="0">
                <a:solidFill>
                  <a:srgbClr val="080808"/>
                </a:solidFill>
                <a:latin typeface="Consolas" panose="020B0609020204030204" pitchFamily="49" charset="0"/>
              </a:rPr>
              <a:t>codeMsg) {</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0000"/>
                </a:solidFill>
                <a:latin typeface="Consolas" panose="020B0609020204030204" pitchFamily="49" charset="0"/>
              </a:rPr>
              <a:t>String </a:t>
            </a:r>
            <a:r>
              <a:rPr lang="zh-CN" altLang="zh-CN" sz="1400" dirty="0">
                <a:solidFill>
                  <a:srgbClr val="080808"/>
                </a:solidFill>
                <a:latin typeface="Consolas" panose="020B0609020204030204" pitchFamily="49" charset="0"/>
              </a:rPr>
              <a:t>value = </a:t>
            </a:r>
            <a:r>
              <a:rPr lang="zh-CN" altLang="zh-CN" sz="1400" dirty="0">
                <a:solidFill>
                  <a:srgbClr val="0033B3"/>
                </a:solidFill>
                <a:latin typeface="Consolas" panose="020B0609020204030204" pitchFamily="49" charset="0"/>
              </a:rPr>
              <a:t>null</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try </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value = </a:t>
            </a:r>
            <a:r>
              <a:rPr lang="zh-CN" altLang="zh-CN" sz="1400" dirty="0">
                <a:solidFill>
                  <a:srgbClr val="871094"/>
                </a:solidFill>
                <a:latin typeface="Consolas" panose="020B0609020204030204" pitchFamily="49" charset="0"/>
              </a:rPr>
              <a:t>memcachedClient</a:t>
            </a:r>
            <a:r>
              <a:rPr lang="zh-CN" altLang="zh-CN" sz="1400" dirty="0">
                <a:solidFill>
                  <a:srgbClr val="080808"/>
                </a:solidFill>
                <a:latin typeface="Consolas" panose="020B0609020204030204" pitchFamily="49" charset="0"/>
              </a:rPr>
              <a:t>.</a:t>
            </a:r>
            <a:r>
              <a:rPr lang="zh-CN" altLang="zh-CN" sz="1400" b="1" dirty="0">
                <a:solidFill>
                  <a:srgbClr val="AD2A26"/>
                </a:solidFill>
                <a:latin typeface="Consolas" panose="020B0609020204030204" pitchFamily="49" charset="0"/>
              </a:rPr>
              <a:t>get</a:t>
            </a:r>
            <a:r>
              <a:rPr lang="zh-CN" altLang="zh-CN" sz="1400" dirty="0">
                <a:solidFill>
                  <a:srgbClr val="080808"/>
                </a:solidFill>
                <a:latin typeface="Consolas" panose="020B0609020204030204" pitchFamily="49" charset="0"/>
              </a:rPr>
              <a:t>(codeMsg.getTele()).toString();</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 </a:t>
            </a:r>
            <a:r>
              <a:rPr lang="zh-CN" altLang="zh-CN" sz="1400" dirty="0">
                <a:solidFill>
                  <a:srgbClr val="0033B3"/>
                </a:solidFill>
                <a:latin typeface="Consolas" panose="020B0609020204030204" pitchFamily="49" charset="0"/>
              </a:rPr>
              <a:t>catch </a:t>
            </a:r>
            <a:r>
              <a:rPr lang="zh-CN" altLang="zh-CN" sz="1400" dirty="0" smtClean="0">
                <a:solidFill>
                  <a:srgbClr val="080808"/>
                </a:solidFill>
                <a:latin typeface="Consolas" panose="020B0609020204030204" pitchFamily="49" charset="0"/>
              </a:rPr>
              <a:t>(</a:t>
            </a:r>
            <a:r>
              <a:rPr lang="zh-CN" altLang="zh-CN" sz="1400" dirty="0" smtClean="0">
                <a:solidFill>
                  <a:srgbClr val="000000"/>
                </a:solidFill>
                <a:latin typeface="Consolas" panose="020B0609020204030204" pitchFamily="49" charset="0"/>
              </a:rPr>
              <a:t>Exception </a:t>
            </a:r>
            <a:r>
              <a:rPr lang="zh-CN" altLang="zh-CN" sz="1400" dirty="0">
                <a:solidFill>
                  <a:srgbClr val="080808"/>
                </a:solidFill>
                <a:latin typeface="Consolas" panose="020B0609020204030204" pitchFamily="49" charset="0"/>
              </a:rPr>
              <a:t>e) {</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e.printStackTrace();</a:t>
            </a:r>
            <a:br>
              <a:rPr lang="zh-CN" altLang="zh-CN" sz="1400" dirty="0">
                <a:solidFill>
                  <a:srgbClr val="080808"/>
                </a:solidFill>
                <a:latin typeface="Consolas" panose="020B0609020204030204" pitchFamily="49" charset="0"/>
              </a:rPr>
            </a:br>
            <a:r>
              <a:rPr lang="zh-CN" altLang="zh-CN" sz="1400" dirty="0" smtClean="0">
                <a:solidFill>
                  <a:srgbClr val="080808"/>
                </a:solidFill>
                <a:latin typeface="Consolas" panose="020B0609020204030204" pitchFamily="49" charset="0"/>
              </a:rPr>
              <a:t>        }</a:t>
            </a:r>
            <a:r>
              <a:rPr lang="zh-CN" altLang="zh-CN" sz="1400" dirty="0">
                <a:solidFill>
                  <a:srgbClr val="080808"/>
                </a:solidFill>
                <a:latin typeface="Consolas" panose="020B0609020204030204" pitchFamily="49" charset="0"/>
              </a:rPr>
              <a:t/>
            </a:r>
            <a:br>
              <a:rPr lang="zh-CN" altLang="zh-CN" sz="1400" dirty="0">
                <a:solidFill>
                  <a:srgbClr val="080808"/>
                </a:solidFill>
                <a:latin typeface="Consolas" panose="020B0609020204030204" pitchFamily="49" charset="0"/>
              </a:rPr>
            </a:br>
            <a:r>
              <a:rPr lang="zh-CN" altLang="zh-CN" sz="1400" i="1" dirty="0" smtClean="0">
                <a:solidFill>
                  <a:srgbClr val="8C8C8C"/>
                </a:solidFill>
                <a:latin typeface="宋体" panose="02010600030101010101" pitchFamily="2" charset="-122"/>
                <a:ea typeface="宋体" panose="02010600030101010101" pitchFamily="2" charset="-122"/>
              </a:rPr>
              <a:t>        </a:t>
            </a:r>
            <a:r>
              <a:rPr lang="en-US" altLang="zh-CN" sz="1400" i="1" dirty="0" smtClean="0">
                <a:solidFill>
                  <a:srgbClr val="8C8C8C"/>
                </a:solidFill>
                <a:latin typeface="宋体" panose="02010600030101010101" pitchFamily="2" charset="-122"/>
                <a:ea typeface="宋体" panose="02010600030101010101" pitchFamily="2" charset="-122"/>
              </a:rPr>
              <a:t> </a:t>
            </a:r>
            <a:r>
              <a:rPr lang="zh-CN" altLang="zh-CN" sz="1400" dirty="0" smtClean="0">
                <a:solidFill>
                  <a:srgbClr val="0033B3"/>
                </a:solidFill>
                <a:latin typeface="Consolas" panose="020B0609020204030204" pitchFamily="49" charset="0"/>
              </a:rPr>
              <a:t>return </a:t>
            </a:r>
            <a:r>
              <a:rPr lang="zh-CN" altLang="zh-CN" sz="1400" dirty="0">
                <a:solidFill>
                  <a:srgbClr val="080808"/>
                </a:solidFill>
                <a:latin typeface="Consolas" panose="020B0609020204030204" pitchFamily="49" charset="0"/>
              </a:rPr>
              <a:t>codeMsg.getCode().equals(value);</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a:t>
            </a:r>
            <a:endParaRPr lang="zh-CN" altLang="zh-CN" sz="1600" dirty="0">
              <a:latin typeface="Arial" panose="020B0604020202020204" pitchFamily="34" charset="0"/>
            </a:endParaRPr>
          </a:p>
        </p:txBody>
      </p:sp>
    </p:spTree>
    <p:extLst>
      <p:ext uri="{BB962C8B-B14F-4D97-AF65-F5344CB8AC3E}">
        <p14:creationId xmlns:p14="http://schemas.microsoft.com/office/powerpoint/2010/main" val="235370602"/>
      </p:ext>
    </p:extLst>
  </p:cSld>
  <p:clrMapOvr>
    <a:masterClrMapping/>
  </p:clrMapOvr>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4A7A685B-F94D-194F-BA07-9413F6ABF747}"/>
              </a:ext>
            </a:extLst>
          </p:cNvPr>
          <p:cNvSpPr>
            <a:spLocks noGrp="1"/>
          </p:cNvSpPr>
          <p:nvPr>
            <p:ph type="body" sz="quarter" idx="10"/>
          </p:nvPr>
        </p:nvSpPr>
        <p:spPr>
          <a:xfrm>
            <a:off x="5126583" y="1463040"/>
            <a:ext cx="6573803" cy="4511040"/>
          </a:xfrm>
        </p:spPr>
        <p:txBody>
          <a:bodyPr/>
          <a:lstStyle/>
          <a:p>
            <a:r>
              <a:rPr lang="en-US" altLang="zh-CN" sz="1600" dirty="0" err="1" smtClean="0">
                <a:solidFill>
                  <a:srgbClr val="080808"/>
                </a:solidFill>
                <a:latin typeface="Consolas" panose="020B0609020204030204" pitchFamily="49" charset="0"/>
              </a:rPr>
              <a:t>xmemcached</a:t>
            </a:r>
            <a:r>
              <a:rPr lang="zh-CN" altLang="en-US" sz="1600" dirty="0" smtClean="0">
                <a:solidFill>
                  <a:srgbClr val="080808"/>
                </a:solidFill>
                <a:latin typeface="Consolas" panose="020B0609020204030204" pitchFamily="49" charset="0"/>
              </a:rPr>
              <a:t>客户端加载方式（</a:t>
            </a:r>
            <a:r>
              <a:rPr lang="en-US" altLang="zh-CN" sz="1600" dirty="0" smtClean="0">
                <a:solidFill>
                  <a:srgbClr val="080808"/>
                </a:solidFill>
                <a:latin typeface="Consolas" panose="020B0609020204030204" pitchFamily="49" charset="0"/>
              </a:rPr>
              <a:t>bean</a:t>
            </a:r>
            <a:r>
              <a:rPr lang="zh-CN" altLang="en-US" sz="1600" dirty="0" smtClean="0">
                <a:solidFill>
                  <a:srgbClr val="080808"/>
                </a:solidFill>
                <a:latin typeface="Consolas" panose="020B0609020204030204" pitchFamily="49" charset="0"/>
              </a:rPr>
              <a:t>初始化）</a:t>
            </a:r>
            <a:endParaRPr lang="en-US" altLang="zh-CN" sz="1600" dirty="0" smtClean="0">
              <a:solidFill>
                <a:srgbClr val="080808"/>
              </a:solidFill>
              <a:latin typeface="Consolas" panose="020B0609020204030204" pitchFamily="49" charset="0"/>
            </a:endParaRPr>
          </a:p>
          <a:p>
            <a:r>
              <a:rPr lang="en-US" altLang="zh-CN" sz="1600" dirty="0" err="1" smtClean="0">
                <a:solidFill>
                  <a:srgbClr val="080808"/>
                </a:solidFill>
                <a:latin typeface="Consolas" panose="020B0609020204030204" pitchFamily="49" charset="0"/>
                <a:sym typeface="Consolas" panose="020B0609020204030204" pitchFamily="49" charset="0"/>
              </a:rPr>
              <a:t>xmemcached</a:t>
            </a:r>
            <a:r>
              <a:rPr lang="zh-CN" altLang="en-US" sz="1600" dirty="0" smtClean="0">
                <a:solidFill>
                  <a:srgbClr val="080808"/>
                </a:solidFill>
                <a:latin typeface="Consolas" panose="020B0609020204030204" pitchFamily="49" charset="0"/>
                <a:sym typeface="Consolas" panose="020B0609020204030204" pitchFamily="49" charset="0"/>
              </a:rPr>
              <a:t>客户端使用方式（</a:t>
            </a:r>
            <a:r>
              <a:rPr lang="en-US" altLang="zh-CN" sz="1600" dirty="0" smtClean="0">
                <a:solidFill>
                  <a:srgbClr val="080808"/>
                </a:solidFill>
                <a:latin typeface="Consolas" panose="020B0609020204030204" pitchFamily="49" charset="0"/>
                <a:sym typeface="Consolas" panose="020B0609020204030204" pitchFamily="49" charset="0"/>
              </a:rPr>
              <a:t>set &amp; get</a:t>
            </a:r>
            <a:r>
              <a:rPr lang="zh-CN" altLang="en-US" sz="1600" dirty="0" smtClean="0">
                <a:solidFill>
                  <a:srgbClr val="080808"/>
                </a:solidFill>
                <a:latin typeface="Consolas" panose="020B0609020204030204" pitchFamily="49" charset="0"/>
                <a:sym typeface="Consolas" panose="020B0609020204030204" pitchFamily="49" charset="0"/>
              </a:rPr>
              <a:t>）</a:t>
            </a:r>
            <a:endParaRPr lang="en-US" altLang="zh-CN" sz="1600" dirty="0" smtClean="0">
              <a:latin typeface="Consolas" panose="020B0609020204030204" pitchFamily="49" charset="0"/>
              <a:sym typeface="Consolas" panose="020B0609020204030204" pitchFamily="49" charset="0"/>
            </a:endParaRPr>
          </a:p>
        </p:txBody>
      </p:sp>
    </p:spTree>
    <p:extLst>
      <p:ext uri="{BB962C8B-B14F-4D97-AF65-F5344CB8AC3E}">
        <p14:creationId xmlns:p14="http://schemas.microsoft.com/office/powerpoint/2010/main" val="1367463188"/>
      </p:ext>
    </p:extLst>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zh-CN" altLang="en-US" dirty="0" smtClean="0"/>
              <a:t>缓存</a:t>
            </a:r>
            <a:endParaRPr lang="zh-CN" altLang="en-US" dirty="0"/>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en-US" altLang="zh-CN" dirty="0" err="1"/>
              <a:t>SpringBoot</a:t>
            </a:r>
            <a:r>
              <a:rPr lang="zh-CN" altLang="en-US" dirty="0" smtClean="0"/>
              <a:t>提供了缓存</a:t>
            </a:r>
            <a:r>
              <a:rPr lang="zh-CN" altLang="en-US" dirty="0"/>
              <a:t>的统一整合接口，方便缓存技术的开发与</a:t>
            </a:r>
            <a:r>
              <a:rPr lang="zh-CN" altLang="en-US" dirty="0" smtClean="0"/>
              <a:t>管理</a:t>
            </a:r>
            <a:endParaRPr lang="en-US" altLang="zh-CN" dirty="0" smtClean="0"/>
          </a:p>
          <a:p>
            <a:pPr lvl="1">
              <a:buFont typeface="Wingdings" panose="05000000000000000000" pitchFamily="2" charset="2"/>
              <a:buChar char="u"/>
            </a:pPr>
            <a:r>
              <a:rPr lang="en-US" altLang="zh-CN" dirty="0"/>
              <a:t>Generic</a:t>
            </a:r>
          </a:p>
          <a:p>
            <a:pPr lvl="1">
              <a:buFont typeface="Wingdings" panose="05000000000000000000" pitchFamily="2" charset="2"/>
              <a:buChar char="u"/>
            </a:pPr>
            <a:r>
              <a:rPr lang="en-US" altLang="zh-CN" dirty="0" err="1"/>
              <a:t>JCache</a:t>
            </a:r>
            <a:endParaRPr lang="en-US" altLang="zh-CN" dirty="0"/>
          </a:p>
          <a:p>
            <a:pPr lvl="1">
              <a:buFont typeface="Wingdings" panose="05000000000000000000" pitchFamily="2" charset="2"/>
              <a:buChar char="u"/>
            </a:pPr>
            <a:r>
              <a:rPr lang="en-US" altLang="zh-CN" dirty="0" err="1">
                <a:solidFill>
                  <a:srgbClr val="AD2A26"/>
                </a:solidFill>
              </a:rPr>
              <a:t>Ehcache</a:t>
            </a:r>
            <a:endParaRPr lang="en-US" altLang="zh-CN" dirty="0">
              <a:solidFill>
                <a:srgbClr val="AD2A26"/>
              </a:solidFill>
            </a:endParaRPr>
          </a:p>
          <a:p>
            <a:pPr lvl="1">
              <a:buFont typeface="Wingdings" panose="05000000000000000000" pitchFamily="2" charset="2"/>
              <a:buChar char="u"/>
            </a:pPr>
            <a:r>
              <a:rPr lang="en-US" altLang="zh-CN" dirty="0" err="1"/>
              <a:t>Hazelcast</a:t>
            </a:r>
            <a:endParaRPr lang="en-US" altLang="zh-CN" dirty="0"/>
          </a:p>
          <a:p>
            <a:pPr lvl="1">
              <a:buFont typeface="Wingdings" panose="05000000000000000000" pitchFamily="2" charset="2"/>
              <a:buChar char="u"/>
            </a:pPr>
            <a:r>
              <a:rPr lang="en-US" altLang="zh-CN" dirty="0" err="1"/>
              <a:t>Infinispan</a:t>
            </a:r>
            <a:endParaRPr lang="en-US" altLang="zh-CN" dirty="0"/>
          </a:p>
          <a:p>
            <a:pPr lvl="1">
              <a:buFont typeface="Wingdings" panose="05000000000000000000" pitchFamily="2" charset="2"/>
              <a:buChar char="u"/>
            </a:pPr>
            <a:r>
              <a:rPr lang="en-US" altLang="zh-CN" dirty="0" err="1"/>
              <a:t>Couchbase</a:t>
            </a:r>
            <a:endParaRPr lang="en-US" altLang="zh-CN" dirty="0"/>
          </a:p>
          <a:p>
            <a:pPr lvl="1">
              <a:buFont typeface="Wingdings" panose="05000000000000000000" pitchFamily="2" charset="2"/>
              <a:buChar char="u"/>
            </a:pPr>
            <a:r>
              <a:rPr lang="en-US" altLang="zh-CN" dirty="0" err="1">
                <a:solidFill>
                  <a:srgbClr val="AD2A26"/>
                </a:solidFill>
              </a:rPr>
              <a:t>Redis</a:t>
            </a:r>
            <a:endParaRPr lang="en-US" altLang="zh-CN" dirty="0">
              <a:solidFill>
                <a:srgbClr val="AD2A26"/>
              </a:solidFill>
            </a:endParaRPr>
          </a:p>
          <a:p>
            <a:pPr lvl="1">
              <a:buFont typeface="Wingdings" panose="05000000000000000000" pitchFamily="2" charset="2"/>
              <a:buChar char="u"/>
            </a:pPr>
            <a:r>
              <a:rPr lang="en-US" altLang="zh-CN" dirty="0" smtClean="0"/>
              <a:t>Caffeine</a:t>
            </a:r>
            <a:endParaRPr lang="en-US" altLang="zh-CN" dirty="0"/>
          </a:p>
          <a:p>
            <a:pPr lvl="1">
              <a:buFont typeface="Wingdings" panose="05000000000000000000" pitchFamily="2" charset="2"/>
              <a:buChar char="u"/>
            </a:pPr>
            <a:r>
              <a:rPr lang="en-US" altLang="zh-CN" dirty="0"/>
              <a:t>Simple</a:t>
            </a:r>
            <a:r>
              <a:rPr lang="zh-CN" altLang="en-US" dirty="0"/>
              <a:t>（默认</a:t>
            </a:r>
            <a:r>
              <a:rPr lang="zh-CN" altLang="en-US" dirty="0" smtClean="0"/>
              <a:t>）</a:t>
            </a:r>
            <a:endParaRPr lang="en-US" altLang="zh-CN" dirty="0" smtClean="0"/>
          </a:p>
          <a:p>
            <a:pPr lvl="1">
              <a:buFont typeface="Wingdings" panose="05000000000000000000" pitchFamily="2" charset="2"/>
              <a:buChar char="u"/>
            </a:pPr>
            <a:r>
              <a:rPr lang="en-US" altLang="zh-CN" dirty="0" err="1">
                <a:solidFill>
                  <a:srgbClr val="AD2A26"/>
                </a:solidFill>
              </a:rPr>
              <a:t>memcached</a:t>
            </a:r>
            <a:endParaRPr lang="en-US" altLang="zh-CN" dirty="0">
              <a:solidFill>
                <a:srgbClr val="AD2A26"/>
              </a:solidFill>
            </a:endParaRPr>
          </a:p>
          <a:p>
            <a:pPr lvl="1">
              <a:buFont typeface="Wingdings" panose="05000000000000000000" pitchFamily="2" charset="2"/>
              <a:buChar char="u"/>
            </a:pPr>
            <a:endParaRPr lang="en-US" altLang="zh-CN" dirty="0"/>
          </a:p>
          <a:p>
            <a:pPr>
              <a:buFont typeface="Wingdings" panose="05000000000000000000" pitchFamily="2" charset="2"/>
              <a:buChar char="l"/>
            </a:pPr>
            <a:endParaRPr lang="en-US" altLang="zh-CN" dirty="0"/>
          </a:p>
        </p:txBody>
      </p:sp>
    </p:spTree>
    <p:extLst>
      <p:ext uri="{BB962C8B-B14F-4D97-AF65-F5344CB8AC3E}">
        <p14:creationId xmlns:p14="http://schemas.microsoft.com/office/powerpoint/2010/main" val="3940852812"/>
      </p:ext>
    </p:extLst>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zh-CN" altLang="en-US" dirty="0" smtClean="0"/>
              <a:t>缓存</a:t>
            </a:r>
            <a:endParaRPr lang="zh-CN" altLang="en-US" dirty="0"/>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en-US" altLang="zh-CN" dirty="0" err="1"/>
              <a:t>SpringBoot</a:t>
            </a:r>
            <a:r>
              <a:rPr lang="zh-CN" altLang="en-US" dirty="0" smtClean="0"/>
              <a:t>提供了缓存</a:t>
            </a:r>
            <a:r>
              <a:rPr lang="zh-CN" altLang="en-US" dirty="0"/>
              <a:t>的统一整合接口，方便缓存技术的开发与</a:t>
            </a:r>
            <a:r>
              <a:rPr lang="zh-CN" altLang="en-US" dirty="0" smtClean="0"/>
              <a:t>管理</a:t>
            </a:r>
            <a:endParaRPr lang="en-US" altLang="zh-CN" dirty="0" smtClean="0"/>
          </a:p>
          <a:p>
            <a:pPr lvl="1">
              <a:buFont typeface="Wingdings" panose="05000000000000000000" pitchFamily="2" charset="2"/>
              <a:buChar char="u"/>
            </a:pPr>
            <a:r>
              <a:rPr lang="en-US" altLang="zh-CN" dirty="0"/>
              <a:t>Generic</a:t>
            </a:r>
          </a:p>
          <a:p>
            <a:pPr lvl="1">
              <a:buFont typeface="Wingdings" panose="05000000000000000000" pitchFamily="2" charset="2"/>
              <a:buChar char="u"/>
            </a:pPr>
            <a:r>
              <a:rPr lang="en-US" altLang="zh-CN" dirty="0" err="1"/>
              <a:t>JCache</a:t>
            </a:r>
            <a:endParaRPr lang="en-US" altLang="zh-CN" dirty="0"/>
          </a:p>
          <a:p>
            <a:pPr lvl="1">
              <a:buFont typeface="Wingdings" panose="05000000000000000000" pitchFamily="2" charset="2"/>
              <a:buChar char="u"/>
            </a:pPr>
            <a:r>
              <a:rPr lang="en-US" altLang="zh-CN" dirty="0" err="1">
                <a:solidFill>
                  <a:srgbClr val="AD2A26"/>
                </a:solidFill>
              </a:rPr>
              <a:t>Ehcache</a:t>
            </a:r>
            <a:endParaRPr lang="en-US" altLang="zh-CN" dirty="0">
              <a:solidFill>
                <a:srgbClr val="AD2A26"/>
              </a:solidFill>
            </a:endParaRPr>
          </a:p>
          <a:p>
            <a:pPr lvl="1">
              <a:buFont typeface="Wingdings" panose="05000000000000000000" pitchFamily="2" charset="2"/>
              <a:buChar char="u"/>
            </a:pPr>
            <a:r>
              <a:rPr lang="en-US" altLang="zh-CN" dirty="0" err="1"/>
              <a:t>Hazelcast</a:t>
            </a:r>
            <a:endParaRPr lang="en-US" altLang="zh-CN" dirty="0"/>
          </a:p>
          <a:p>
            <a:pPr lvl="1">
              <a:buFont typeface="Wingdings" panose="05000000000000000000" pitchFamily="2" charset="2"/>
              <a:buChar char="u"/>
            </a:pPr>
            <a:r>
              <a:rPr lang="en-US" altLang="zh-CN" dirty="0" err="1"/>
              <a:t>Infinispan</a:t>
            </a:r>
            <a:endParaRPr lang="en-US" altLang="zh-CN" dirty="0"/>
          </a:p>
          <a:p>
            <a:pPr lvl="1">
              <a:buFont typeface="Wingdings" panose="05000000000000000000" pitchFamily="2" charset="2"/>
              <a:buChar char="u"/>
            </a:pPr>
            <a:r>
              <a:rPr lang="en-US" altLang="zh-CN" dirty="0" err="1"/>
              <a:t>Couchbase</a:t>
            </a:r>
            <a:endParaRPr lang="en-US" altLang="zh-CN" dirty="0"/>
          </a:p>
          <a:p>
            <a:pPr lvl="1">
              <a:buFont typeface="Wingdings" panose="05000000000000000000" pitchFamily="2" charset="2"/>
              <a:buChar char="u"/>
            </a:pPr>
            <a:r>
              <a:rPr lang="en-US" altLang="zh-CN" dirty="0" err="1">
                <a:solidFill>
                  <a:srgbClr val="AD2A26"/>
                </a:solidFill>
              </a:rPr>
              <a:t>Redis</a:t>
            </a:r>
            <a:endParaRPr lang="en-US" altLang="zh-CN" dirty="0">
              <a:solidFill>
                <a:srgbClr val="AD2A26"/>
              </a:solidFill>
            </a:endParaRPr>
          </a:p>
          <a:p>
            <a:pPr lvl="1">
              <a:buFont typeface="Wingdings" panose="05000000000000000000" pitchFamily="2" charset="2"/>
              <a:buChar char="u"/>
            </a:pPr>
            <a:r>
              <a:rPr lang="en-US" altLang="zh-CN" dirty="0" smtClean="0"/>
              <a:t>Caffeine</a:t>
            </a:r>
            <a:endParaRPr lang="en-US" altLang="zh-CN" dirty="0"/>
          </a:p>
          <a:p>
            <a:pPr lvl="1">
              <a:buFont typeface="Wingdings" panose="05000000000000000000" pitchFamily="2" charset="2"/>
              <a:buChar char="u"/>
            </a:pPr>
            <a:r>
              <a:rPr lang="en-US" altLang="zh-CN" dirty="0"/>
              <a:t>Simple</a:t>
            </a:r>
            <a:r>
              <a:rPr lang="zh-CN" altLang="en-US" dirty="0"/>
              <a:t>（默认</a:t>
            </a:r>
            <a:r>
              <a:rPr lang="zh-CN" altLang="en-US" dirty="0" smtClean="0"/>
              <a:t>）</a:t>
            </a:r>
            <a:endParaRPr lang="en-US" altLang="zh-CN" dirty="0" smtClean="0"/>
          </a:p>
          <a:p>
            <a:pPr lvl="1">
              <a:buFont typeface="Wingdings" panose="05000000000000000000" pitchFamily="2" charset="2"/>
              <a:buChar char="u"/>
            </a:pPr>
            <a:r>
              <a:rPr lang="en-US" altLang="zh-CN" dirty="0" err="1" smtClean="0">
                <a:solidFill>
                  <a:srgbClr val="AD2A26"/>
                </a:solidFill>
              </a:rPr>
              <a:t>memcached</a:t>
            </a:r>
            <a:endParaRPr lang="en-US" altLang="zh-CN" dirty="0" smtClean="0">
              <a:solidFill>
                <a:srgbClr val="AD2A26"/>
              </a:solidFill>
            </a:endParaRPr>
          </a:p>
          <a:p>
            <a:pPr lvl="1">
              <a:buFont typeface="Wingdings" panose="05000000000000000000" pitchFamily="2" charset="2"/>
              <a:buChar char="u"/>
            </a:pPr>
            <a:r>
              <a:rPr lang="en-US" altLang="zh-CN" dirty="0" err="1" smtClean="0"/>
              <a:t>jetcache</a:t>
            </a:r>
            <a:r>
              <a:rPr lang="zh-CN" altLang="en-US" dirty="0" smtClean="0"/>
              <a:t>（阿里）</a:t>
            </a:r>
            <a:endParaRPr lang="en-US" altLang="zh-CN" dirty="0"/>
          </a:p>
          <a:p>
            <a:pPr lvl="1">
              <a:buFont typeface="Wingdings" panose="05000000000000000000" pitchFamily="2" charset="2"/>
              <a:buChar char="u"/>
            </a:pPr>
            <a:endParaRPr lang="en-US" altLang="zh-CN" dirty="0">
              <a:solidFill>
                <a:srgbClr val="AD2A26"/>
              </a:solidFill>
            </a:endParaRPr>
          </a:p>
          <a:p>
            <a:pPr lvl="1">
              <a:buFont typeface="Wingdings" panose="05000000000000000000" pitchFamily="2" charset="2"/>
              <a:buChar char="u"/>
            </a:pPr>
            <a:endParaRPr lang="en-US" altLang="zh-CN" dirty="0"/>
          </a:p>
          <a:p>
            <a:pPr>
              <a:buFont typeface="Wingdings" panose="05000000000000000000" pitchFamily="2" charset="2"/>
              <a:buChar char="l"/>
            </a:pPr>
            <a:endParaRPr lang="en-US" altLang="zh-CN" dirty="0"/>
          </a:p>
        </p:txBody>
      </p:sp>
    </p:spTree>
    <p:extLst>
      <p:ext uri="{BB962C8B-B14F-4D97-AF65-F5344CB8AC3E}">
        <p14:creationId xmlns:p14="http://schemas.microsoft.com/office/powerpoint/2010/main" val="4293533754"/>
      </p:ext>
    </p:extLst>
  </p:cSld>
  <p:clrMapOvr>
    <a:masterClrMapping/>
  </p:clrMapOvr>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zh-CN" altLang="en-US" dirty="0"/>
              <a:t>缓存供应商</a:t>
            </a:r>
            <a:r>
              <a:rPr lang="zh-CN" altLang="en-US" dirty="0" smtClean="0"/>
              <a:t>变更</a:t>
            </a:r>
            <a:r>
              <a:rPr lang="en-US" altLang="zh-CN" dirty="0" smtClean="0"/>
              <a:t>:</a:t>
            </a:r>
            <a:r>
              <a:rPr lang="en-US" altLang="zh-CN" dirty="0" err="1" smtClean="0"/>
              <a:t>jetcache</a:t>
            </a:r>
            <a:endParaRPr lang="zh-CN" altLang="en-US" dirty="0"/>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en-US" altLang="zh-CN" dirty="0" err="1" smtClean="0">
                <a:latin typeface="Consolas" panose="020B0609020204030204" pitchFamily="49" charset="0"/>
              </a:rPr>
              <a:t>jetCache</a:t>
            </a:r>
            <a:r>
              <a:rPr lang="zh-CN" altLang="en-US" dirty="0" smtClean="0">
                <a:latin typeface="Consolas" panose="020B0609020204030204" pitchFamily="49" charset="0"/>
              </a:rPr>
              <a:t>对</a:t>
            </a:r>
            <a:r>
              <a:rPr lang="en-US" altLang="zh-CN" dirty="0" err="1" smtClean="0">
                <a:latin typeface="Consolas" panose="020B0609020204030204" pitchFamily="49" charset="0"/>
              </a:rPr>
              <a:t>SpringCache</a:t>
            </a:r>
            <a:r>
              <a:rPr lang="zh-CN" altLang="en-US" dirty="0" smtClean="0">
                <a:latin typeface="Consolas" panose="020B0609020204030204" pitchFamily="49" charset="0"/>
              </a:rPr>
              <a:t>进行了封装，在原有功能基础上实现了多级缓存、缓存统计、自动刷新、异步调用、数据报表等功能</a:t>
            </a:r>
            <a:endParaRPr lang="en-US" altLang="zh-CN" dirty="0" smtClean="0">
              <a:latin typeface="Consolas" panose="020B0609020204030204" pitchFamily="49" charset="0"/>
            </a:endParaRPr>
          </a:p>
          <a:p>
            <a:pPr>
              <a:buFont typeface="Wingdings" panose="05000000000000000000" pitchFamily="2" charset="2"/>
              <a:buChar char="l"/>
            </a:pPr>
            <a:r>
              <a:rPr lang="en-US" altLang="zh-CN" dirty="0" err="1" smtClean="0">
                <a:latin typeface="Consolas" panose="020B0609020204030204" pitchFamily="49" charset="0"/>
              </a:rPr>
              <a:t>jetCache</a:t>
            </a:r>
            <a:r>
              <a:rPr lang="zh-CN" altLang="en-US" dirty="0" smtClean="0">
                <a:latin typeface="Consolas" panose="020B0609020204030204" pitchFamily="49" charset="0"/>
              </a:rPr>
              <a:t>设定了本地缓存与远程缓存的多级缓存解决方案</a:t>
            </a:r>
            <a:endParaRPr lang="en-US" altLang="zh-CN" dirty="0" smtClean="0">
              <a:latin typeface="Consolas" panose="020B0609020204030204" pitchFamily="49" charset="0"/>
            </a:endParaRPr>
          </a:p>
          <a:p>
            <a:pPr lvl="1">
              <a:buFont typeface="Wingdings" panose="05000000000000000000" pitchFamily="2" charset="2"/>
              <a:buChar char="u"/>
            </a:pPr>
            <a:r>
              <a:rPr lang="zh-CN" altLang="en-US" dirty="0" smtClean="0">
                <a:solidFill>
                  <a:schemeClr val="tx1">
                    <a:lumMod val="85000"/>
                    <a:lumOff val="15000"/>
                  </a:schemeClr>
                </a:solidFill>
                <a:latin typeface="Consolas" panose="020B0609020204030204" pitchFamily="49" charset="0"/>
              </a:rPr>
              <a:t>本地缓存（</a:t>
            </a:r>
            <a:r>
              <a:rPr lang="en-US" altLang="zh-CN" dirty="0" smtClean="0">
                <a:solidFill>
                  <a:schemeClr val="tx1">
                    <a:lumMod val="85000"/>
                    <a:lumOff val="15000"/>
                  </a:schemeClr>
                </a:solidFill>
                <a:latin typeface="Consolas" panose="020B0609020204030204" pitchFamily="49" charset="0"/>
              </a:rPr>
              <a:t>local</a:t>
            </a:r>
            <a:r>
              <a:rPr lang="zh-CN" altLang="en-US" dirty="0" smtClean="0">
                <a:solidFill>
                  <a:schemeClr val="tx1">
                    <a:lumMod val="85000"/>
                    <a:lumOff val="15000"/>
                  </a:schemeClr>
                </a:solidFill>
                <a:latin typeface="Consolas" panose="020B0609020204030204" pitchFamily="49" charset="0"/>
              </a:rPr>
              <a:t>）</a:t>
            </a:r>
            <a:endParaRPr lang="en-US" altLang="zh-CN" dirty="0" smtClean="0">
              <a:solidFill>
                <a:schemeClr val="tx1">
                  <a:lumMod val="85000"/>
                  <a:lumOff val="15000"/>
                </a:schemeClr>
              </a:solidFill>
              <a:latin typeface="Consolas" panose="020B0609020204030204" pitchFamily="49" charset="0"/>
            </a:endParaRPr>
          </a:p>
          <a:p>
            <a:pPr lvl="2">
              <a:buFont typeface="Wingdings" panose="05000000000000000000" pitchFamily="2" charset="2"/>
              <a:buChar char="n"/>
            </a:pPr>
            <a:r>
              <a:rPr lang="en-US" altLang="zh-CN" dirty="0" err="1" smtClean="0">
                <a:solidFill>
                  <a:schemeClr val="tx1">
                    <a:lumMod val="85000"/>
                    <a:lumOff val="15000"/>
                  </a:schemeClr>
                </a:solidFill>
                <a:latin typeface="Consolas" panose="020B0609020204030204" pitchFamily="49" charset="0"/>
              </a:rPr>
              <a:t>LinkedHashMap</a:t>
            </a:r>
            <a:endParaRPr lang="en-US" altLang="zh-CN" dirty="0" smtClean="0">
              <a:solidFill>
                <a:schemeClr val="tx1">
                  <a:lumMod val="85000"/>
                  <a:lumOff val="15000"/>
                </a:schemeClr>
              </a:solidFill>
              <a:latin typeface="Consolas" panose="020B0609020204030204" pitchFamily="49" charset="0"/>
            </a:endParaRPr>
          </a:p>
          <a:p>
            <a:pPr lvl="2">
              <a:buFont typeface="Wingdings" panose="05000000000000000000" pitchFamily="2" charset="2"/>
              <a:buChar char="n"/>
            </a:pPr>
            <a:r>
              <a:rPr lang="en-US" altLang="zh-CN" dirty="0">
                <a:solidFill>
                  <a:schemeClr val="tx1">
                    <a:lumMod val="85000"/>
                    <a:lumOff val="15000"/>
                  </a:schemeClr>
                </a:solidFill>
                <a:latin typeface="Consolas" panose="020B0609020204030204" pitchFamily="49" charset="0"/>
              </a:rPr>
              <a:t>Caffeine</a:t>
            </a:r>
            <a:endParaRPr lang="en-US" altLang="zh-CN" dirty="0" smtClean="0">
              <a:solidFill>
                <a:schemeClr val="tx1">
                  <a:lumMod val="85000"/>
                  <a:lumOff val="15000"/>
                </a:schemeClr>
              </a:solidFill>
              <a:latin typeface="Consolas" panose="020B0609020204030204" pitchFamily="49" charset="0"/>
            </a:endParaRPr>
          </a:p>
          <a:p>
            <a:pPr lvl="1">
              <a:buFont typeface="Wingdings" panose="05000000000000000000" pitchFamily="2" charset="2"/>
              <a:buChar char="u"/>
            </a:pPr>
            <a:r>
              <a:rPr lang="zh-CN" altLang="en-US" dirty="0" smtClean="0">
                <a:solidFill>
                  <a:schemeClr val="tx1">
                    <a:lumMod val="85000"/>
                    <a:lumOff val="15000"/>
                  </a:schemeClr>
                </a:solidFill>
                <a:latin typeface="Consolas" panose="020B0609020204030204" pitchFamily="49" charset="0"/>
              </a:rPr>
              <a:t>远程缓存（</a:t>
            </a:r>
            <a:r>
              <a:rPr lang="en-US" altLang="zh-CN" dirty="0" smtClean="0">
                <a:solidFill>
                  <a:schemeClr val="tx1">
                    <a:lumMod val="85000"/>
                    <a:lumOff val="15000"/>
                  </a:schemeClr>
                </a:solidFill>
                <a:latin typeface="Consolas" panose="020B0609020204030204" pitchFamily="49" charset="0"/>
              </a:rPr>
              <a:t>remote</a:t>
            </a:r>
            <a:r>
              <a:rPr lang="zh-CN" altLang="en-US" dirty="0" smtClean="0">
                <a:solidFill>
                  <a:schemeClr val="tx1">
                    <a:lumMod val="85000"/>
                    <a:lumOff val="15000"/>
                  </a:schemeClr>
                </a:solidFill>
                <a:latin typeface="Consolas" panose="020B0609020204030204" pitchFamily="49" charset="0"/>
              </a:rPr>
              <a:t>）</a:t>
            </a:r>
            <a:endParaRPr lang="en-US" altLang="zh-CN" dirty="0" smtClean="0">
              <a:solidFill>
                <a:schemeClr val="tx1">
                  <a:lumMod val="85000"/>
                  <a:lumOff val="15000"/>
                </a:schemeClr>
              </a:solidFill>
              <a:latin typeface="Consolas" panose="020B0609020204030204" pitchFamily="49" charset="0"/>
            </a:endParaRPr>
          </a:p>
          <a:p>
            <a:pPr lvl="2">
              <a:buFont typeface="Wingdings" panose="05000000000000000000" pitchFamily="2" charset="2"/>
              <a:buChar char="n"/>
            </a:pPr>
            <a:r>
              <a:rPr lang="en-US" altLang="zh-CN" dirty="0" err="1" smtClean="0">
                <a:solidFill>
                  <a:schemeClr val="tx1">
                    <a:lumMod val="85000"/>
                    <a:lumOff val="15000"/>
                  </a:schemeClr>
                </a:solidFill>
                <a:latin typeface="Consolas" panose="020B0609020204030204" pitchFamily="49" charset="0"/>
              </a:rPr>
              <a:t>Redis</a:t>
            </a:r>
            <a:endParaRPr lang="en-US" altLang="zh-CN" dirty="0" smtClean="0">
              <a:solidFill>
                <a:schemeClr val="tx1">
                  <a:lumMod val="85000"/>
                  <a:lumOff val="15000"/>
                </a:schemeClr>
              </a:solidFill>
              <a:latin typeface="Consolas" panose="020B0609020204030204" pitchFamily="49" charset="0"/>
            </a:endParaRPr>
          </a:p>
          <a:p>
            <a:pPr lvl="2">
              <a:buFont typeface="Wingdings" panose="05000000000000000000" pitchFamily="2" charset="2"/>
              <a:buChar char="n"/>
            </a:pPr>
            <a:r>
              <a:rPr lang="en-US" altLang="zh-CN" dirty="0" err="1">
                <a:solidFill>
                  <a:schemeClr val="tx1">
                    <a:lumMod val="85000"/>
                    <a:lumOff val="15000"/>
                  </a:schemeClr>
                </a:solidFill>
                <a:latin typeface="Consolas" panose="020B0609020204030204" pitchFamily="49" charset="0"/>
              </a:rPr>
              <a:t>Tair</a:t>
            </a:r>
            <a:endParaRPr lang="en-US" altLang="zh-CN" dirty="0">
              <a:solidFill>
                <a:schemeClr val="tx1">
                  <a:lumMod val="85000"/>
                  <a:lumOff val="15000"/>
                </a:schemeClr>
              </a:solidFill>
              <a:latin typeface="Consolas" panose="020B0609020204030204" pitchFamily="49" charset="0"/>
            </a:endParaRPr>
          </a:p>
        </p:txBody>
      </p:sp>
    </p:spTree>
    <p:extLst>
      <p:ext uri="{BB962C8B-B14F-4D97-AF65-F5344CB8AC3E}">
        <p14:creationId xmlns:p14="http://schemas.microsoft.com/office/powerpoint/2010/main" val="570100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8">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8">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8">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8">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8">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8">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zh-CN" altLang="en-US" dirty="0" smtClean="0"/>
              <a:t>缓存</a:t>
            </a:r>
            <a:endParaRPr lang="zh-CN" altLang="en-US" dirty="0"/>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en-US" altLang="zh-CN" dirty="0" err="1"/>
              <a:t>SpringBoot</a:t>
            </a:r>
            <a:r>
              <a:rPr lang="zh-CN" altLang="en-US" dirty="0" smtClean="0"/>
              <a:t>提供了缓存</a:t>
            </a:r>
            <a:r>
              <a:rPr lang="zh-CN" altLang="en-US" dirty="0"/>
              <a:t>的统一整合接口，方便缓存技术的开发与</a:t>
            </a:r>
            <a:r>
              <a:rPr lang="zh-CN" altLang="en-US" dirty="0" smtClean="0"/>
              <a:t>管理</a:t>
            </a:r>
            <a:endParaRPr lang="en-US" altLang="zh-CN" dirty="0" smtClean="0"/>
          </a:p>
          <a:p>
            <a:pPr lvl="1">
              <a:buFont typeface="Wingdings" panose="05000000000000000000" pitchFamily="2" charset="2"/>
              <a:buChar char="u"/>
            </a:pPr>
            <a:r>
              <a:rPr lang="en-US" altLang="zh-CN" dirty="0"/>
              <a:t>Generic</a:t>
            </a:r>
          </a:p>
          <a:p>
            <a:pPr lvl="1">
              <a:buFont typeface="Wingdings" panose="05000000000000000000" pitchFamily="2" charset="2"/>
              <a:buChar char="u"/>
            </a:pPr>
            <a:r>
              <a:rPr lang="en-US" altLang="zh-CN" dirty="0" err="1"/>
              <a:t>JCache</a:t>
            </a:r>
            <a:endParaRPr lang="en-US" altLang="zh-CN" dirty="0"/>
          </a:p>
          <a:p>
            <a:pPr lvl="1">
              <a:buFont typeface="Wingdings" panose="05000000000000000000" pitchFamily="2" charset="2"/>
              <a:buChar char="u"/>
            </a:pPr>
            <a:r>
              <a:rPr lang="en-US" altLang="zh-CN" dirty="0" err="1">
                <a:solidFill>
                  <a:srgbClr val="AD2A26"/>
                </a:solidFill>
              </a:rPr>
              <a:t>Ehcache</a:t>
            </a:r>
            <a:endParaRPr lang="en-US" altLang="zh-CN" dirty="0">
              <a:solidFill>
                <a:srgbClr val="AD2A26"/>
              </a:solidFill>
            </a:endParaRPr>
          </a:p>
          <a:p>
            <a:pPr lvl="1">
              <a:buFont typeface="Wingdings" panose="05000000000000000000" pitchFamily="2" charset="2"/>
              <a:buChar char="u"/>
            </a:pPr>
            <a:r>
              <a:rPr lang="en-US" altLang="zh-CN" dirty="0" err="1"/>
              <a:t>Hazelcast</a:t>
            </a:r>
            <a:endParaRPr lang="en-US" altLang="zh-CN" dirty="0"/>
          </a:p>
          <a:p>
            <a:pPr lvl="1">
              <a:buFont typeface="Wingdings" panose="05000000000000000000" pitchFamily="2" charset="2"/>
              <a:buChar char="u"/>
            </a:pPr>
            <a:r>
              <a:rPr lang="en-US" altLang="zh-CN" dirty="0" err="1"/>
              <a:t>Infinispan</a:t>
            </a:r>
            <a:endParaRPr lang="en-US" altLang="zh-CN" dirty="0"/>
          </a:p>
          <a:p>
            <a:pPr lvl="1">
              <a:buFont typeface="Wingdings" panose="05000000000000000000" pitchFamily="2" charset="2"/>
              <a:buChar char="u"/>
            </a:pPr>
            <a:r>
              <a:rPr lang="en-US" altLang="zh-CN" dirty="0" err="1"/>
              <a:t>Couchbase</a:t>
            </a:r>
            <a:endParaRPr lang="en-US" altLang="zh-CN" dirty="0"/>
          </a:p>
          <a:p>
            <a:pPr lvl="1">
              <a:buFont typeface="Wingdings" panose="05000000000000000000" pitchFamily="2" charset="2"/>
              <a:buChar char="u"/>
            </a:pPr>
            <a:r>
              <a:rPr lang="en-US" altLang="zh-CN" dirty="0" err="1">
                <a:solidFill>
                  <a:srgbClr val="AD2A26"/>
                </a:solidFill>
              </a:rPr>
              <a:t>Redis</a:t>
            </a:r>
            <a:endParaRPr lang="en-US" altLang="zh-CN" dirty="0">
              <a:solidFill>
                <a:srgbClr val="AD2A26"/>
              </a:solidFill>
            </a:endParaRPr>
          </a:p>
          <a:p>
            <a:pPr lvl="1">
              <a:buFont typeface="Wingdings" panose="05000000000000000000" pitchFamily="2" charset="2"/>
              <a:buChar char="u"/>
            </a:pPr>
            <a:r>
              <a:rPr lang="en-US" altLang="zh-CN" dirty="0" smtClean="0"/>
              <a:t>Caffeine</a:t>
            </a:r>
            <a:endParaRPr lang="en-US" altLang="zh-CN" dirty="0"/>
          </a:p>
          <a:p>
            <a:pPr lvl="1">
              <a:buFont typeface="Wingdings" panose="05000000000000000000" pitchFamily="2" charset="2"/>
              <a:buChar char="u"/>
            </a:pPr>
            <a:r>
              <a:rPr lang="en-US" altLang="zh-CN" dirty="0"/>
              <a:t>Simple</a:t>
            </a:r>
            <a:r>
              <a:rPr lang="zh-CN" altLang="en-US" dirty="0"/>
              <a:t>（默认</a:t>
            </a:r>
            <a:r>
              <a:rPr lang="zh-CN" altLang="en-US" dirty="0" smtClean="0"/>
              <a:t>）</a:t>
            </a:r>
            <a:endParaRPr lang="en-US" altLang="zh-CN" dirty="0" smtClean="0"/>
          </a:p>
          <a:p>
            <a:pPr lvl="1">
              <a:buFont typeface="Wingdings" panose="05000000000000000000" pitchFamily="2" charset="2"/>
              <a:buChar char="u"/>
            </a:pPr>
            <a:r>
              <a:rPr lang="en-US" altLang="zh-CN" dirty="0" err="1" smtClean="0">
                <a:solidFill>
                  <a:srgbClr val="AD2A26"/>
                </a:solidFill>
              </a:rPr>
              <a:t>memcached</a:t>
            </a:r>
            <a:endParaRPr lang="en-US" altLang="zh-CN" dirty="0" smtClean="0">
              <a:solidFill>
                <a:srgbClr val="AD2A26"/>
              </a:solidFill>
            </a:endParaRPr>
          </a:p>
          <a:p>
            <a:pPr lvl="1">
              <a:buFont typeface="Wingdings" panose="05000000000000000000" pitchFamily="2" charset="2"/>
              <a:buChar char="u"/>
            </a:pPr>
            <a:r>
              <a:rPr lang="en-US" altLang="zh-CN" dirty="0" err="1" smtClean="0"/>
              <a:t>jetcache</a:t>
            </a:r>
            <a:r>
              <a:rPr lang="zh-CN" altLang="en-US" dirty="0" smtClean="0"/>
              <a:t>（阿里）</a:t>
            </a:r>
            <a:endParaRPr lang="en-US" altLang="zh-CN" dirty="0"/>
          </a:p>
          <a:p>
            <a:pPr lvl="1">
              <a:buFont typeface="Wingdings" panose="05000000000000000000" pitchFamily="2" charset="2"/>
              <a:buChar char="u"/>
            </a:pPr>
            <a:endParaRPr lang="en-US" altLang="zh-CN" dirty="0">
              <a:solidFill>
                <a:srgbClr val="AD2A26"/>
              </a:solidFill>
            </a:endParaRPr>
          </a:p>
          <a:p>
            <a:pPr lvl="1">
              <a:buFont typeface="Wingdings" panose="05000000000000000000" pitchFamily="2" charset="2"/>
              <a:buChar char="u"/>
            </a:pPr>
            <a:endParaRPr lang="en-US" altLang="zh-CN" dirty="0"/>
          </a:p>
          <a:p>
            <a:pPr>
              <a:buFont typeface="Wingdings" panose="05000000000000000000" pitchFamily="2" charset="2"/>
              <a:buChar char="l"/>
            </a:pPr>
            <a:endParaRPr lang="en-US" altLang="zh-CN" dirty="0"/>
          </a:p>
        </p:txBody>
      </p:sp>
    </p:spTree>
    <p:extLst>
      <p:ext uri="{BB962C8B-B14F-4D97-AF65-F5344CB8AC3E}">
        <p14:creationId xmlns:p14="http://schemas.microsoft.com/office/powerpoint/2010/main" val="2068669375"/>
      </p:ext>
    </p:extLst>
  </p:cSld>
  <p:clrMapOvr>
    <a:masterClrMapping/>
  </p:clrMapOvr>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zh-CN" altLang="en-US" dirty="0"/>
              <a:t>缓存供应商</a:t>
            </a:r>
            <a:r>
              <a:rPr lang="zh-CN" altLang="en-US" dirty="0" smtClean="0"/>
              <a:t>变更</a:t>
            </a:r>
            <a:r>
              <a:rPr lang="en-US" altLang="zh-CN" dirty="0" smtClean="0"/>
              <a:t>:</a:t>
            </a:r>
            <a:r>
              <a:rPr lang="en-US" altLang="zh-CN" dirty="0" err="1" smtClean="0"/>
              <a:t>jetcache</a:t>
            </a:r>
            <a:endParaRPr lang="zh-CN" altLang="en-US" dirty="0"/>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en-US" altLang="zh-CN" dirty="0" err="1" smtClean="0">
                <a:latin typeface="Consolas" panose="020B0609020204030204" pitchFamily="49" charset="0"/>
              </a:rPr>
              <a:t>jetCache</a:t>
            </a:r>
            <a:r>
              <a:rPr lang="zh-CN" altLang="en-US" dirty="0" smtClean="0">
                <a:latin typeface="Consolas" panose="020B0609020204030204" pitchFamily="49" charset="0"/>
              </a:rPr>
              <a:t>对</a:t>
            </a:r>
            <a:r>
              <a:rPr lang="en-US" altLang="zh-CN" dirty="0" err="1" smtClean="0">
                <a:latin typeface="Consolas" panose="020B0609020204030204" pitchFamily="49" charset="0"/>
              </a:rPr>
              <a:t>SpringCache</a:t>
            </a:r>
            <a:r>
              <a:rPr lang="zh-CN" altLang="en-US" dirty="0" smtClean="0">
                <a:latin typeface="Consolas" panose="020B0609020204030204" pitchFamily="49" charset="0"/>
              </a:rPr>
              <a:t>进行了封装，在原有功能基础上实现了多级缓存、缓存统计、自动刷新、异步调用、数据报表等功能</a:t>
            </a:r>
            <a:endParaRPr lang="en-US" altLang="zh-CN" dirty="0" smtClean="0">
              <a:latin typeface="Consolas" panose="020B0609020204030204" pitchFamily="49" charset="0"/>
            </a:endParaRPr>
          </a:p>
          <a:p>
            <a:pPr>
              <a:buFont typeface="Wingdings" panose="05000000000000000000" pitchFamily="2" charset="2"/>
              <a:buChar char="l"/>
            </a:pPr>
            <a:r>
              <a:rPr lang="en-US" altLang="zh-CN" dirty="0" err="1" smtClean="0">
                <a:latin typeface="Consolas" panose="020B0609020204030204" pitchFamily="49" charset="0"/>
              </a:rPr>
              <a:t>jetCache</a:t>
            </a:r>
            <a:r>
              <a:rPr lang="zh-CN" altLang="en-US" dirty="0" smtClean="0">
                <a:latin typeface="Consolas" panose="020B0609020204030204" pitchFamily="49" charset="0"/>
              </a:rPr>
              <a:t>设定了本地缓存与远程缓存的多级缓存解决方案</a:t>
            </a:r>
            <a:endParaRPr lang="en-US" altLang="zh-CN" dirty="0" smtClean="0">
              <a:latin typeface="Consolas" panose="020B0609020204030204" pitchFamily="49" charset="0"/>
            </a:endParaRPr>
          </a:p>
          <a:p>
            <a:pPr lvl="1">
              <a:buFont typeface="Wingdings" panose="05000000000000000000" pitchFamily="2" charset="2"/>
              <a:buChar char="u"/>
            </a:pPr>
            <a:r>
              <a:rPr lang="zh-CN" altLang="en-US" dirty="0" smtClean="0">
                <a:solidFill>
                  <a:schemeClr val="tx1">
                    <a:lumMod val="85000"/>
                    <a:lumOff val="15000"/>
                  </a:schemeClr>
                </a:solidFill>
                <a:latin typeface="Consolas" panose="020B0609020204030204" pitchFamily="49" charset="0"/>
              </a:rPr>
              <a:t>本地缓存（</a:t>
            </a:r>
            <a:r>
              <a:rPr lang="en-US" altLang="zh-CN" dirty="0" smtClean="0">
                <a:solidFill>
                  <a:schemeClr val="tx1">
                    <a:lumMod val="85000"/>
                    <a:lumOff val="15000"/>
                  </a:schemeClr>
                </a:solidFill>
                <a:latin typeface="Consolas" panose="020B0609020204030204" pitchFamily="49" charset="0"/>
              </a:rPr>
              <a:t>local</a:t>
            </a:r>
            <a:r>
              <a:rPr lang="zh-CN" altLang="en-US" dirty="0" smtClean="0">
                <a:solidFill>
                  <a:schemeClr val="tx1">
                    <a:lumMod val="85000"/>
                    <a:lumOff val="15000"/>
                  </a:schemeClr>
                </a:solidFill>
                <a:latin typeface="Consolas" panose="020B0609020204030204" pitchFamily="49" charset="0"/>
              </a:rPr>
              <a:t>）</a:t>
            </a:r>
            <a:endParaRPr lang="en-US" altLang="zh-CN" dirty="0" smtClean="0">
              <a:solidFill>
                <a:schemeClr val="tx1">
                  <a:lumMod val="85000"/>
                  <a:lumOff val="15000"/>
                </a:schemeClr>
              </a:solidFill>
              <a:latin typeface="Consolas" panose="020B0609020204030204" pitchFamily="49" charset="0"/>
            </a:endParaRPr>
          </a:p>
          <a:p>
            <a:pPr lvl="2">
              <a:buFont typeface="Wingdings" panose="05000000000000000000" pitchFamily="2" charset="2"/>
              <a:buChar char="n"/>
            </a:pPr>
            <a:r>
              <a:rPr lang="en-US" altLang="zh-CN" dirty="0" err="1" smtClean="0">
                <a:solidFill>
                  <a:schemeClr val="tx1">
                    <a:lumMod val="85000"/>
                    <a:lumOff val="15000"/>
                  </a:schemeClr>
                </a:solidFill>
                <a:latin typeface="Consolas" panose="020B0609020204030204" pitchFamily="49" charset="0"/>
              </a:rPr>
              <a:t>LinkedHashMap</a:t>
            </a:r>
            <a:endParaRPr lang="en-US" altLang="zh-CN" dirty="0" smtClean="0">
              <a:solidFill>
                <a:schemeClr val="tx1">
                  <a:lumMod val="85000"/>
                  <a:lumOff val="15000"/>
                </a:schemeClr>
              </a:solidFill>
              <a:latin typeface="Consolas" panose="020B0609020204030204" pitchFamily="49" charset="0"/>
            </a:endParaRPr>
          </a:p>
          <a:p>
            <a:pPr lvl="2">
              <a:buFont typeface="Wingdings" panose="05000000000000000000" pitchFamily="2" charset="2"/>
              <a:buChar char="n"/>
            </a:pPr>
            <a:r>
              <a:rPr lang="en-US" altLang="zh-CN" dirty="0">
                <a:solidFill>
                  <a:schemeClr val="tx1">
                    <a:lumMod val="85000"/>
                    <a:lumOff val="15000"/>
                  </a:schemeClr>
                </a:solidFill>
                <a:latin typeface="Consolas" panose="020B0609020204030204" pitchFamily="49" charset="0"/>
              </a:rPr>
              <a:t>Caffeine</a:t>
            </a:r>
            <a:endParaRPr lang="en-US" altLang="zh-CN" dirty="0" smtClean="0">
              <a:solidFill>
                <a:schemeClr val="tx1">
                  <a:lumMod val="85000"/>
                  <a:lumOff val="15000"/>
                </a:schemeClr>
              </a:solidFill>
              <a:latin typeface="Consolas" panose="020B0609020204030204" pitchFamily="49" charset="0"/>
            </a:endParaRPr>
          </a:p>
          <a:p>
            <a:pPr lvl="1">
              <a:buFont typeface="Wingdings" panose="05000000000000000000" pitchFamily="2" charset="2"/>
              <a:buChar char="u"/>
            </a:pPr>
            <a:r>
              <a:rPr lang="zh-CN" altLang="en-US" dirty="0" smtClean="0">
                <a:solidFill>
                  <a:schemeClr val="tx1">
                    <a:lumMod val="85000"/>
                    <a:lumOff val="15000"/>
                  </a:schemeClr>
                </a:solidFill>
                <a:latin typeface="Consolas" panose="020B0609020204030204" pitchFamily="49" charset="0"/>
              </a:rPr>
              <a:t>远程缓存（</a:t>
            </a:r>
            <a:r>
              <a:rPr lang="en-US" altLang="zh-CN" dirty="0" smtClean="0">
                <a:solidFill>
                  <a:schemeClr val="tx1">
                    <a:lumMod val="85000"/>
                    <a:lumOff val="15000"/>
                  </a:schemeClr>
                </a:solidFill>
                <a:latin typeface="Consolas" panose="020B0609020204030204" pitchFamily="49" charset="0"/>
              </a:rPr>
              <a:t>remote</a:t>
            </a:r>
            <a:r>
              <a:rPr lang="zh-CN" altLang="en-US" dirty="0" smtClean="0">
                <a:solidFill>
                  <a:schemeClr val="tx1">
                    <a:lumMod val="85000"/>
                    <a:lumOff val="15000"/>
                  </a:schemeClr>
                </a:solidFill>
                <a:latin typeface="Consolas" panose="020B0609020204030204" pitchFamily="49" charset="0"/>
              </a:rPr>
              <a:t>）</a:t>
            </a:r>
            <a:endParaRPr lang="en-US" altLang="zh-CN" dirty="0" smtClean="0">
              <a:solidFill>
                <a:schemeClr val="tx1">
                  <a:lumMod val="85000"/>
                  <a:lumOff val="15000"/>
                </a:schemeClr>
              </a:solidFill>
              <a:latin typeface="Consolas" panose="020B0609020204030204" pitchFamily="49" charset="0"/>
            </a:endParaRPr>
          </a:p>
          <a:p>
            <a:pPr lvl="2">
              <a:buFont typeface="Wingdings" panose="05000000000000000000" pitchFamily="2" charset="2"/>
              <a:buChar char="n"/>
            </a:pPr>
            <a:r>
              <a:rPr lang="en-US" altLang="zh-CN" dirty="0" err="1" smtClean="0">
                <a:solidFill>
                  <a:schemeClr val="tx1">
                    <a:lumMod val="85000"/>
                    <a:lumOff val="15000"/>
                  </a:schemeClr>
                </a:solidFill>
                <a:latin typeface="Consolas" panose="020B0609020204030204" pitchFamily="49" charset="0"/>
              </a:rPr>
              <a:t>Redis</a:t>
            </a:r>
            <a:endParaRPr lang="en-US" altLang="zh-CN" dirty="0" smtClean="0">
              <a:solidFill>
                <a:schemeClr val="tx1">
                  <a:lumMod val="85000"/>
                  <a:lumOff val="15000"/>
                </a:schemeClr>
              </a:solidFill>
              <a:latin typeface="Consolas" panose="020B0609020204030204" pitchFamily="49" charset="0"/>
            </a:endParaRPr>
          </a:p>
          <a:p>
            <a:pPr lvl="2">
              <a:buFont typeface="Wingdings" panose="05000000000000000000" pitchFamily="2" charset="2"/>
              <a:buChar char="n"/>
            </a:pPr>
            <a:r>
              <a:rPr lang="en-US" altLang="zh-CN" dirty="0" err="1">
                <a:solidFill>
                  <a:schemeClr val="tx1">
                    <a:lumMod val="85000"/>
                    <a:lumOff val="15000"/>
                  </a:schemeClr>
                </a:solidFill>
                <a:latin typeface="Consolas" panose="020B0609020204030204" pitchFamily="49" charset="0"/>
              </a:rPr>
              <a:t>Tair</a:t>
            </a:r>
            <a:endParaRPr lang="en-US" altLang="zh-CN" dirty="0">
              <a:solidFill>
                <a:schemeClr val="tx1">
                  <a:lumMod val="85000"/>
                  <a:lumOff val="15000"/>
                </a:schemeClr>
              </a:solidFill>
              <a:latin typeface="Consolas" panose="020B0609020204030204" pitchFamily="49" charset="0"/>
            </a:endParaRPr>
          </a:p>
        </p:txBody>
      </p:sp>
    </p:spTree>
    <p:extLst>
      <p:ext uri="{BB962C8B-B14F-4D97-AF65-F5344CB8AC3E}">
        <p14:creationId xmlns:p14="http://schemas.microsoft.com/office/powerpoint/2010/main" val="2732771775"/>
      </p:ext>
    </p:extLst>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zh-CN" altLang="en-US" dirty="0"/>
              <a:t>缓存供应商变更</a:t>
            </a:r>
            <a:r>
              <a:rPr lang="en-US" altLang="zh-CN" dirty="0"/>
              <a:t>:</a:t>
            </a:r>
            <a:r>
              <a:rPr lang="en-US" altLang="zh-CN" dirty="0" err="1"/>
              <a:t>jetcache</a:t>
            </a:r>
            <a:endParaRPr lang="zh-CN" altLang="en-US" dirty="0"/>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smtClean="0"/>
              <a:t>加入</a:t>
            </a:r>
            <a:r>
              <a:rPr lang="en-US" altLang="zh-CN" dirty="0" err="1" smtClean="0"/>
              <a:t>jetcache</a:t>
            </a:r>
            <a:r>
              <a:rPr lang="zh-CN" altLang="en-US" dirty="0" smtClean="0"/>
              <a:t>坐标</a:t>
            </a:r>
            <a:endParaRPr lang="en-US" altLang="zh-CN" dirty="0"/>
          </a:p>
        </p:txBody>
      </p:sp>
      <p:sp>
        <p:nvSpPr>
          <p:cNvPr id="4" name="TextBox 3">
            <a:extLst>
              <a:ext uri="{FF2B5EF4-FFF2-40B4-BE49-F238E27FC236}">
                <a16:creationId xmlns:a16="http://schemas.microsoft.com/office/drawing/2014/main" id="{0C998B78-AB18-3C47-A1C7-25AE9A3A40B0}"/>
              </a:ext>
            </a:extLst>
          </p:cNvPr>
          <p:cNvSpPr txBox="1"/>
          <p:nvPr/>
        </p:nvSpPr>
        <p:spPr>
          <a:xfrm>
            <a:off x="1159842" y="2149748"/>
            <a:ext cx="9860586" cy="1672446"/>
          </a:xfrm>
          <a:prstGeom prst="rect">
            <a:avLst/>
          </a:prstGeom>
          <a:solidFill>
            <a:srgbClr val="FFFFE4"/>
          </a:solidFill>
          <a:ln w="3175">
            <a:solidFill>
              <a:srgbClr val="919191"/>
            </a:solidFill>
          </a:ln>
        </p:spPr>
        <p:txBody>
          <a:bodyPr wrap="square">
            <a:spAutoFit/>
          </a:bodyPr>
          <a:lstStyle/>
          <a:p>
            <a:pPr lvl="0" eaLnBrk="0" fontAlgn="base" hangingPunct="0">
              <a:lnSpc>
                <a:spcPct val="150000"/>
              </a:lnSpc>
              <a:spcBef>
                <a:spcPct val="0"/>
              </a:spcBef>
              <a:spcAft>
                <a:spcPct val="0"/>
              </a:spcAft>
            </a:pPr>
            <a:r>
              <a:rPr lang="zh-CN" altLang="zh-CN" sz="1400" dirty="0">
                <a:solidFill>
                  <a:srgbClr val="080808"/>
                </a:solidFill>
                <a:latin typeface="Consolas" panose="020B0609020204030204" pitchFamily="49" charset="0"/>
              </a:rPr>
              <a:t>&lt;</a:t>
            </a:r>
            <a:r>
              <a:rPr lang="zh-CN" altLang="zh-CN" sz="1400" dirty="0">
                <a:solidFill>
                  <a:srgbClr val="0033B3"/>
                </a:solidFill>
                <a:latin typeface="Consolas" panose="020B0609020204030204" pitchFamily="49" charset="0"/>
              </a:rPr>
              <a:t>dependency</a:t>
            </a:r>
            <a:r>
              <a:rPr lang="zh-CN" altLang="zh-CN" sz="1400" dirty="0">
                <a:solidFill>
                  <a:srgbClr val="080808"/>
                </a:solidFill>
                <a:latin typeface="Consolas" panose="020B0609020204030204" pitchFamily="49" charset="0"/>
              </a:rPr>
              <a:t>&gt;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&lt;</a:t>
            </a:r>
            <a:r>
              <a:rPr lang="zh-CN" altLang="zh-CN" sz="1400" dirty="0">
                <a:solidFill>
                  <a:srgbClr val="0033B3"/>
                </a:solidFill>
                <a:latin typeface="Consolas" panose="020B0609020204030204" pitchFamily="49" charset="0"/>
              </a:rPr>
              <a:t>groupId</a:t>
            </a:r>
            <a:r>
              <a:rPr lang="zh-CN" altLang="zh-CN" sz="1400" dirty="0">
                <a:solidFill>
                  <a:srgbClr val="080808"/>
                </a:solidFill>
                <a:latin typeface="Consolas" panose="020B0609020204030204" pitchFamily="49" charset="0"/>
              </a:rPr>
              <a:t>&gt;com.alicp.jetcache&lt;/</a:t>
            </a:r>
            <a:r>
              <a:rPr lang="zh-CN" altLang="zh-CN" sz="1400" dirty="0">
                <a:solidFill>
                  <a:srgbClr val="0033B3"/>
                </a:solidFill>
                <a:latin typeface="Consolas" panose="020B0609020204030204" pitchFamily="49" charset="0"/>
              </a:rPr>
              <a:t>groupId</a:t>
            </a:r>
            <a:r>
              <a:rPr lang="zh-CN" altLang="zh-CN" sz="1400" dirty="0">
                <a:solidFill>
                  <a:srgbClr val="080808"/>
                </a:solidFill>
                <a:latin typeface="Consolas" panose="020B0609020204030204" pitchFamily="49" charset="0"/>
              </a:rPr>
              <a:t>&gt;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&lt;</a:t>
            </a:r>
            <a:r>
              <a:rPr lang="zh-CN" altLang="zh-CN" sz="1400" dirty="0">
                <a:solidFill>
                  <a:srgbClr val="0033B3"/>
                </a:solidFill>
                <a:latin typeface="Consolas" panose="020B0609020204030204" pitchFamily="49" charset="0"/>
              </a:rPr>
              <a:t>artifactId</a:t>
            </a:r>
            <a:r>
              <a:rPr lang="zh-CN" altLang="zh-CN" sz="1400" dirty="0">
                <a:solidFill>
                  <a:srgbClr val="080808"/>
                </a:solidFill>
                <a:latin typeface="Consolas" panose="020B0609020204030204" pitchFamily="49" charset="0"/>
              </a:rPr>
              <a:t>&gt;jetcache-starter-redis&lt;/</a:t>
            </a:r>
            <a:r>
              <a:rPr lang="zh-CN" altLang="zh-CN" sz="1400" dirty="0">
                <a:solidFill>
                  <a:srgbClr val="0033B3"/>
                </a:solidFill>
                <a:latin typeface="Consolas" panose="020B0609020204030204" pitchFamily="49" charset="0"/>
              </a:rPr>
              <a:t>artifactId</a:t>
            </a:r>
            <a:r>
              <a:rPr lang="zh-CN" altLang="zh-CN" sz="1400" dirty="0">
                <a:solidFill>
                  <a:srgbClr val="080808"/>
                </a:solidFill>
                <a:latin typeface="Consolas" panose="020B0609020204030204" pitchFamily="49" charset="0"/>
              </a:rPr>
              <a:t>&gt;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&lt;</a:t>
            </a:r>
            <a:r>
              <a:rPr lang="zh-CN" altLang="zh-CN" sz="1400" dirty="0">
                <a:solidFill>
                  <a:srgbClr val="0033B3"/>
                </a:solidFill>
                <a:latin typeface="Consolas" panose="020B0609020204030204" pitchFamily="49" charset="0"/>
              </a:rPr>
              <a:t>version</a:t>
            </a:r>
            <a:r>
              <a:rPr lang="zh-CN" altLang="zh-CN" sz="1400" dirty="0">
                <a:solidFill>
                  <a:srgbClr val="080808"/>
                </a:solidFill>
                <a:latin typeface="Consolas" panose="020B0609020204030204" pitchFamily="49" charset="0"/>
              </a:rPr>
              <a:t>&gt;2.6.2&lt;/</a:t>
            </a:r>
            <a:r>
              <a:rPr lang="zh-CN" altLang="zh-CN" sz="1400" dirty="0">
                <a:solidFill>
                  <a:srgbClr val="0033B3"/>
                </a:solidFill>
                <a:latin typeface="Consolas" panose="020B0609020204030204" pitchFamily="49" charset="0"/>
              </a:rPr>
              <a:t>version</a:t>
            </a:r>
            <a:r>
              <a:rPr lang="zh-CN" altLang="zh-CN" sz="1400" dirty="0">
                <a:solidFill>
                  <a:srgbClr val="080808"/>
                </a:solidFill>
                <a:latin typeface="Consolas" panose="020B0609020204030204" pitchFamily="49" charset="0"/>
              </a:rPr>
              <a:t>&gt;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&lt;/</a:t>
            </a:r>
            <a:r>
              <a:rPr lang="zh-CN" altLang="zh-CN" sz="1400" dirty="0">
                <a:solidFill>
                  <a:srgbClr val="0033B3"/>
                </a:solidFill>
                <a:latin typeface="Consolas" panose="020B0609020204030204" pitchFamily="49" charset="0"/>
              </a:rPr>
              <a:t>dependency</a:t>
            </a:r>
            <a:r>
              <a:rPr lang="zh-CN" altLang="zh-CN" sz="1400" dirty="0">
                <a:solidFill>
                  <a:srgbClr val="080808"/>
                </a:solidFill>
                <a:latin typeface="Consolas" panose="020B0609020204030204" pitchFamily="49" charset="0"/>
              </a:rPr>
              <a:t>&gt;</a:t>
            </a:r>
            <a:endParaRPr lang="zh-CN" altLang="zh-CN" sz="1600" dirty="0">
              <a:latin typeface="Arial" panose="020B0604020202020204" pitchFamily="34" charset="0"/>
            </a:endParaRPr>
          </a:p>
        </p:txBody>
      </p:sp>
    </p:spTree>
    <p:extLst>
      <p:ext uri="{BB962C8B-B14F-4D97-AF65-F5344CB8AC3E}">
        <p14:creationId xmlns:p14="http://schemas.microsoft.com/office/powerpoint/2010/main" val="407546795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normAutofit fontScale="90000"/>
          </a:bodyPr>
          <a:lstStyle/>
          <a:p>
            <a:r>
              <a:rPr lang="zh-CN" altLang="en-US" dirty="0" smtClean="0">
                <a:latin typeface="Consolas" panose="020B0609020204030204" pitchFamily="49" charset="0"/>
                <a:sym typeface="Consolas" panose="020B0609020204030204" pitchFamily="49" charset="0"/>
              </a:rPr>
              <a:t>配置高级</a:t>
            </a:r>
            <a:endParaRPr lang="zh-CN" altLang="en-US" dirty="0"/>
          </a:p>
        </p:txBody>
      </p:sp>
      <p:sp>
        <p:nvSpPr>
          <p:cNvPr id="16" name="文本占位符 15">
            <a:extLst>
              <a:ext uri="{FF2B5EF4-FFF2-40B4-BE49-F238E27FC236}">
                <a16:creationId xmlns:a16="http://schemas.microsoft.com/office/drawing/2014/main" id="{4EF1BC7A-F89C-42F7-939B-710606C6C23A}"/>
              </a:ext>
            </a:extLst>
          </p:cNvPr>
          <p:cNvSpPr>
            <a:spLocks noGrp="1"/>
          </p:cNvSpPr>
          <p:nvPr>
            <p:ph type="body" idx="10"/>
          </p:nvPr>
        </p:nvSpPr>
        <p:spPr/>
        <p:txBody>
          <a:bodyPr/>
          <a:lstStyle/>
          <a:p>
            <a:r>
              <a:rPr lang="en-US" altLang="zh-CN" dirty="0" smtClean="0">
                <a:latin typeface="Consolas" panose="020B0609020204030204" pitchFamily="49" charset="0"/>
              </a:rPr>
              <a:t>@</a:t>
            </a:r>
            <a:r>
              <a:rPr lang="en-US" altLang="zh-CN" dirty="0" err="1" smtClean="0">
                <a:latin typeface="Consolas" panose="020B0609020204030204" pitchFamily="49" charset="0"/>
              </a:rPr>
              <a:t>ConfigurationProperties</a:t>
            </a:r>
            <a:endParaRPr lang="en-US" altLang="zh-CN" dirty="0" smtClean="0">
              <a:latin typeface="Consolas" panose="020B0609020204030204" pitchFamily="49" charset="0"/>
            </a:endParaRPr>
          </a:p>
          <a:p>
            <a:r>
              <a:rPr lang="zh-CN" altLang="en-US" dirty="0" smtClean="0">
                <a:latin typeface="Consolas" panose="020B0609020204030204" pitchFamily="49" charset="0"/>
              </a:rPr>
              <a:t>宽松绑定</a:t>
            </a:r>
            <a:r>
              <a:rPr lang="en-US" altLang="zh-CN" dirty="0" smtClean="0">
                <a:latin typeface="Consolas" panose="020B0609020204030204" pitchFamily="49" charset="0"/>
              </a:rPr>
              <a:t>/</a:t>
            </a:r>
            <a:r>
              <a:rPr lang="zh-CN" altLang="en-US" dirty="0" smtClean="0">
                <a:latin typeface="Consolas" panose="020B0609020204030204" pitchFamily="49" charset="0"/>
              </a:rPr>
              <a:t>松散绑定</a:t>
            </a:r>
            <a:endParaRPr lang="en-US" altLang="zh-CN" dirty="0" smtClean="0">
              <a:latin typeface="Consolas" panose="020B0609020204030204" pitchFamily="49" charset="0"/>
              <a:sym typeface="Consolas" panose="020B0609020204030204" pitchFamily="49" charset="0"/>
            </a:endParaRPr>
          </a:p>
          <a:p>
            <a:r>
              <a:rPr lang="zh-CN" altLang="en-US" dirty="0" smtClean="0">
                <a:latin typeface="Consolas" panose="020B0609020204030204" pitchFamily="49" charset="0"/>
                <a:sym typeface="Consolas" panose="020B0609020204030204" pitchFamily="49" charset="0"/>
              </a:rPr>
              <a:t>常用计量单位绑定</a:t>
            </a:r>
            <a:endParaRPr lang="en-US" altLang="zh-CN" dirty="0" smtClean="0">
              <a:latin typeface="Consolas" panose="020B0609020204030204" pitchFamily="49" charset="0"/>
              <a:sym typeface="Consolas" panose="020B0609020204030204" pitchFamily="49" charset="0"/>
            </a:endParaRPr>
          </a:p>
          <a:p>
            <a:r>
              <a:rPr lang="zh-CN" altLang="en-US" dirty="0" smtClean="0">
                <a:latin typeface="Consolas" panose="020B0609020204030204" pitchFamily="49" charset="0"/>
                <a:sym typeface="Consolas" panose="020B0609020204030204" pitchFamily="49" charset="0"/>
              </a:rPr>
              <a:t>数据校验</a:t>
            </a:r>
            <a:endParaRPr lang="en-US" altLang="zh-CN" dirty="0">
              <a:latin typeface="Consolas" panose="020B0609020204030204" pitchFamily="49" charset="0"/>
              <a:sym typeface="Consolas" panose="020B0609020204030204" pitchFamily="49" charset="0"/>
            </a:endParaRPr>
          </a:p>
        </p:txBody>
      </p:sp>
      <p:sp>
        <p:nvSpPr>
          <p:cNvPr id="3" name="文本占位符 2"/>
          <p:cNvSpPr>
            <a:spLocks noGrp="1"/>
          </p:cNvSpPr>
          <p:nvPr>
            <p:ph type="body" sz="quarter" idx="11"/>
          </p:nvPr>
        </p:nvSpPr>
        <p:spPr/>
        <p:txBody>
          <a:bodyPr/>
          <a:lstStyle/>
          <a:p>
            <a:r>
              <a:rPr lang="en-US" altLang="zh-CN" dirty="0" smtClean="0"/>
              <a:t>02</a:t>
            </a:r>
            <a:endParaRPr lang="zh-CN" altLang="en-US" dirty="0"/>
          </a:p>
        </p:txBody>
      </p:sp>
    </p:spTree>
    <p:extLst>
      <p:ext uri="{BB962C8B-B14F-4D97-AF65-F5344CB8AC3E}">
        <p14:creationId xmlns:p14="http://schemas.microsoft.com/office/powerpoint/2010/main" val="3818557927"/>
      </p:ext>
    </p:extLst>
  </p:cSld>
  <p:clrMapOvr>
    <a:masterClrMapping/>
  </p:clrMapOvr>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zh-CN" altLang="en-US" dirty="0"/>
              <a:t>缓存供应商变更</a:t>
            </a:r>
            <a:r>
              <a:rPr lang="en-US" altLang="zh-CN" dirty="0"/>
              <a:t>:</a:t>
            </a:r>
            <a:r>
              <a:rPr lang="en-US" altLang="zh-CN" dirty="0" err="1"/>
              <a:t>jetcache</a:t>
            </a:r>
            <a:endParaRPr lang="zh-CN" altLang="en-US" dirty="0"/>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smtClean="0"/>
              <a:t>配置</a:t>
            </a:r>
            <a:r>
              <a:rPr lang="zh-CN" altLang="en-US" b="1" dirty="0" smtClean="0">
                <a:solidFill>
                  <a:srgbClr val="AD2A26"/>
                </a:solidFill>
              </a:rPr>
              <a:t>远程</a:t>
            </a:r>
            <a:r>
              <a:rPr lang="zh-CN" altLang="en-US" dirty="0"/>
              <a:t>缓存</a:t>
            </a:r>
            <a:r>
              <a:rPr lang="zh-CN" altLang="en-US" dirty="0" smtClean="0"/>
              <a:t>必要</a:t>
            </a:r>
            <a:r>
              <a:rPr lang="zh-CN" altLang="en-US" dirty="0"/>
              <a:t>属性</a:t>
            </a:r>
            <a:endParaRPr lang="en-US" altLang="zh-CN" dirty="0"/>
          </a:p>
        </p:txBody>
      </p:sp>
      <p:sp>
        <p:nvSpPr>
          <p:cNvPr id="4" name="TextBox 3">
            <a:extLst>
              <a:ext uri="{FF2B5EF4-FFF2-40B4-BE49-F238E27FC236}">
                <a16:creationId xmlns:a16="http://schemas.microsoft.com/office/drawing/2014/main" id="{0C998B78-AB18-3C47-A1C7-25AE9A3A40B0}"/>
              </a:ext>
            </a:extLst>
          </p:cNvPr>
          <p:cNvSpPr txBox="1"/>
          <p:nvPr/>
        </p:nvSpPr>
        <p:spPr>
          <a:xfrm>
            <a:off x="1159841" y="2149748"/>
            <a:ext cx="9860587" cy="2677656"/>
          </a:xfrm>
          <a:prstGeom prst="rect">
            <a:avLst/>
          </a:prstGeom>
          <a:solidFill>
            <a:srgbClr val="FFFFE4"/>
          </a:solidFill>
          <a:ln w="3175">
            <a:solidFill>
              <a:srgbClr val="919191"/>
            </a:solidFill>
          </a:ln>
        </p:spPr>
        <p:txBody>
          <a:bodyPr wrap="square">
            <a:spAutoFit/>
          </a:bodyPr>
          <a:lstStyle/>
          <a:p>
            <a:pPr lvl="0" eaLnBrk="0" fontAlgn="base" hangingPunct="0">
              <a:lnSpc>
                <a:spcPct val="150000"/>
              </a:lnSpc>
              <a:spcBef>
                <a:spcPct val="0"/>
              </a:spcBef>
              <a:spcAft>
                <a:spcPct val="0"/>
              </a:spcAft>
            </a:pPr>
            <a:r>
              <a:rPr lang="zh-CN" altLang="zh-CN" sz="1400" dirty="0">
                <a:solidFill>
                  <a:srgbClr val="0033B3"/>
                </a:solidFill>
                <a:latin typeface="Consolas" panose="020B0609020204030204" pitchFamily="49" charset="0"/>
              </a:rPr>
              <a:t>jetcache</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i="1" dirty="0" smtClean="0">
                <a:solidFill>
                  <a:srgbClr val="8C8C8C"/>
                </a:solidFill>
                <a:latin typeface="Consolas" panose="020B0609020204030204" pitchFamily="49" charset="0"/>
              </a:rPr>
              <a:t>  </a:t>
            </a:r>
            <a:r>
              <a:rPr lang="zh-CN" altLang="zh-CN" sz="1400" dirty="0">
                <a:solidFill>
                  <a:srgbClr val="0033B3"/>
                </a:solidFill>
                <a:latin typeface="Consolas" panose="020B0609020204030204" pitchFamily="49" charset="0"/>
              </a:rPr>
              <a:t>remote</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default</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type</a:t>
            </a:r>
            <a:r>
              <a:rPr lang="zh-CN" altLang="zh-CN" sz="1400" dirty="0">
                <a:solidFill>
                  <a:srgbClr val="080808"/>
                </a:solidFill>
                <a:latin typeface="Consolas" panose="020B0609020204030204" pitchFamily="49" charset="0"/>
              </a:rPr>
              <a:t>: redis</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host</a:t>
            </a:r>
            <a:r>
              <a:rPr lang="zh-CN" altLang="zh-CN" sz="1400" dirty="0">
                <a:solidFill>
                  <a:srgbClr val="080808"/>
                </a:solidFill>
                <a:latin typeface="Consolas" panose="020B0609020204030204" pitchFamily="49" charset="0"/>
              </a:rPr>
              <a:t>: localhost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port</a:t>
            </a:r>
            <a:r>
              <a:rPr lang="zh-CN" altLang="zh-CN" sz="1400" dirty="0">
                <a:solidFill>
                  <a:srgbClr val="080808"/>
                </a:solidFill>
                <a:latin typeface="Consolas" panose="020B0609020204030204" pitchFamily="49" charset="0"/>
              </a:rPr>
              <a:t>: 6379</a:t>
            </a:r>
            <a:br>
              <a:rPr lang="zh-CN" altLang="zh-CN" sz="1400" dirty="0">
                <a:solidFill>
                  <a:srgbClr val="080808"/>
                </a:solidFill>
                <a:latin typeface="Consolas" panose="020B0609020204030204" pitchFamily="49" charset="0"/>
              </a:rPr>
            </a:br>
            <a:r>
              <a:rPr lang="zh-CN" altLang="zh-CN" sz="1400" i="1" dirty="0" smtClean="0">
                <a:solidFill>
                  <a:srgbClr val="8C8C8C"/>
                </a:solidFill>
                <a:latin typeface="Consolas" panose="020B0609020204030204" pitchFamily="49" charset="0"/>
              </a:rPr>
              <a:t>      </a:t>
            </a:r>
            <a:r>
              <a:rPr lang="zh-CN" altLang="zh-CN" sz="1400" dirty="0">
                <a:solidFill>
                  <a:srgbClr val="0033B3"/>
                </a:solidFill>
                <a:latin typeface="Consolas" panose="020B0609020204030204" pitchFamily="49" charset="0"/>
              </a:rPr>
              <a:t>poolConfig</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i="1" dirty="0" smtClean="0">
                <a:solidFill>
                  <a:srgbClr val="8C8C8C"/>
                </a:solidFill>
                <a:latin typeface="Consolas" panose="020B0609020204030204" pitchFamily="49" charset="0"/>
              </a:rPr>
              <a:t>        </a:t>
            </a:r>
            <a:r>
              <a:rPr lang="zh-CN" altLang="zh-CN" sz="1400" dirty="0">
                <a:solidFill>
                  <a:srgbClr val="0033B3"/>
                </a:solidFill>
                <a:latin typeface="Consolas" panose="020B0609020204030204" pitchFamily="49" charset="0"/>
              </a:rPr>
              <a:t>maxTotal</a:t>
            </a:r>
            <a:r>
              <a:rPr lang="zh-CN" altLang="zh-CN" sz="1400" dirty="0">
                <a:solidFill>
                  <a:srgbClr val="080808"/>
                </a:solidFill>
                <a:latin typeface="Consolas" panose="020B0609020204030204" pitchFamily="49" charset="0"/>
              </a:rPr>
              <a:t>: 50</a:t>
            </a:r>
            <a:endParaRPr lang="zh-CN" altLang="zh-CN" sz="1600" dirty="0">
              <a:latin typeface="Arial" panose="020B0604020202020204" pitchFamily="34" charset="0"/>
            </a:endParaRPr>
          </a:p>
        </p:txBody>
      </p:sp>
    </p:spTree>
    <p:extLst>
      <p:ext uri="{BB962C8B-B14F-4D97-AF65-F5344CB8AC3E}">
        <p14:creationId xmlns:p14="http://schemas.microsoft.com/office/powerpoint/2010/main" val="3102730035"/>
      </p:ext>
    </p:extLst>
  </p:cSld>
  <p:clrMapOvr>
    <a:masterClrMapping/>
  </p:clrMapOvr>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zh-CN" altLang="en-US" dirty="0"/>
              <a:t>缓存供应商变更</a:t>
            </a:r>
            <a:r>
              <a:rPr lang="en-US" altLang="zh-CN" dirty="0"/>
              <a:t>:</a:t>
            </a:r>
            <a:r>
              <a:rPr lang="en-US" altLang="zh-CN" dirty="0" err="1"/>
              <a:t>jetcache</a:t>
            </a:r>
            <a:endParaRPr lang="zh-CN" altLang="en-US" dirty="0"/>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smtClean="0"/>
              <a:t>配置</a:t>
            </a:r>
            <a:r>
              <a:rPr lang="zh-CN" altLang="en-US" b="1" dirty="0" smtClean="0">
                <a:solidFill>
                  <a:srgbClr val="AD2A26"/>
                </a:solidFill>
              </a:rPr>
              <a:t>远程</a:t>
            </a:r>
            <a:r>
              <a:rPr lang="zh-CN" altLang="en-US" dirty="0"/>
              <a:t>缓存</a:t>
            </a:r>
            <a:r>
              <a:rPr lang="zh-CN" altLang="en-US" dirty="0" smtClean="0"/>
              <a:t>必要</a:t>
            </a:r>
            <a:r>
              <a:rPr lang="zh-CN" altLang="en-US" dirty="0"/>
              <a:t>属性</a:t>
            </a:r>
            <a:endParaRPr lang="en-US" altLang="zh-CN" dirty="0"/>
          </a:p>
        </p:txBody>
      </p:sp>
      <p:sp>
        <p:nvSpPr>
          <p:cNvPr id="4" name="TextBox 3">
            <a:extLst>
              <a:ext uri="{FF2B5EF4-FFF2-40B4-BE49-F238E27FC236}">
                <a16:creationId xmlns:a16="http://schemas.microsoft.com/office/drawing/2014/main" id="{0C998B78-AB18-3C47-A1C7-25AE9A3A40B0}"/>
              </a:ext>
            </a:extLst>
          </p:cNvPr>
          <p:cNvSpPr txBox="1"/>
          <p:nvPr/>
        </p:nvSpPr>
        <p:spPr>
          <a:xfrm>
            <a:off x="1159841" y="2149748"/>
            <a:ext cx="9860587" cy="4616648"/>
          </a:xfrm>
          <a:prstGeom prst="rect">
            <a:avLst/>
          </a:prstGeom>
          <a:solidFill>
            <a:srgbClr val="FFFFE4"/>
          </a:solidFill>
          <a:ln w="3175">
            <a:solidFill>
              <a:srgbClr val="919191"/>
            </a:solidFill>
          </a:ln>
        </p:spPr>
        <p:txBody>
          <a:bodyPr wrap="square">
            <a:spAutoFit/>
          </a:bodyPr>
          <a:lstStyle/>
          <a:p>
            <a:pPr lvl="0" eaLnBrk="0" fontAlgn="base" hangingPunct="0">
              <a:lnSpc>
                <a:spcPct val="150000"/>
              </a:lnSpc>
              <a:spcBef>
                <a:spcPct val="0"/>
              </a:spcBef>
              <a:spcAft>
                <a:spcPct val="0"/>
              </a:spcAft>
            </a:pPr>
            <a:r>
              <a:rPr lang="zh-CN" altLang="zh-CN" sz="1400" dirty="0">
                <a:solidFill>
                  <a:srgbClr val="0033B3"/>
                </a:solidFill>
                <a:latin typeface="Consolas" panose="020B0609020204030204" pitchFamily="49" charset="0"/>
              </a:rPr>
              <a:t>jetcache</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i="1" dirty="0" smtClean="0">
                <a:solidFill>
                  <a:srgbClr val="8C8C8C"/>
                </a:solidFill>
                <a:latin typeface="Consolas" panose="020B0609020204030204" pitchFamily="49" charset="0"/>
              </a:rPr>
              <a:t>  </a:t>
            </a:r>
            <a:r>
              <a:rPr lang="zh-CN" altLang="zh-CN" sz="1400" dirty="0">
                <a:solidFill>
                  <a:srgbClr val="0033B3"/>
                </a:solidFill>
                <a:latin typeface="Consolas" panose="020B0609020204030204" pitchFamily="49" charset="0"/>
              </a:rPr>
              <a:t>remote</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default</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type</a:t>
            </a:r>
            <a:r>
              <a:rPr lang="zh-CN" altLang="zh-CN" sz="1400" dirty="0">
                <a:solidFill>
                  <a:srgbClr val="080808"/>
                </a:solidFill>
                <a:latin typeface="Consolas" panose="020B0609020204030204" pitchFamily="49" charset="0"/>
              </a:rPr>
              <a:t>: redis</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host</a:t>
            </a:r>
            <a:r>
              <a:rPr lang="zh-CN" altLang="zh-CN" sz="1400" dirty="0">
                <a:solidFill>
                  <a:srgbClr val="080808"/>
                </a:solidFill>
                <a:latin typeface="Consolas" panose="020B0609020204030204" pitchFamily="49" charset="0"/>
              </a:rPr>
              <a:t>: localhost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port</a:t>
            </a:r>
            <a:r>
              <a:rPr lang="zh-CN" altLang="zh-CN" sz="1400" dirty="0">
                <a:solidFill>
                  <a:srgbClr val="080808"/>
                </a:solidFill>
                <a:latin typeface="Consolas" panose="020B0609020204030204" pitchFamily="49" charset="0"/>
              </a:rPr>
              <a:t>: 6379</a:t>
            </a:r>
            <a:br>
              <a:rPr lang="zh-CN" altLang="zh-CN" sz="1400" dirty="0">
                <a:solidFill>
                  <a:srgbClr val="080808"/>
                </a:solidFill>
                <a:latin typeface="Consolas" panose="020B0609020204030204" pitchFamily="49" charset="0"/>
              </a:rPr>
            </a:br>
            <a:r>
              <a:rPr lang="zh-CN" altLang="zh-CN" sz="1400" i="1" dirty="0" smtClean="0">
                <a:solidFill>
                  <a:srgbClr val="8C8C8C"/>
                </a:solidFill>
                <a:latin typeface="Consolas" panose="020B0609020204030204" pitchFamily="49" charset="0"/>
              </a:rPr>
              <a:t>      </a:t>
            </a:r>
            <a:r>
              <a:rPr lang="zh-CN" altLang="zh-CN" sz="1400" dirty="0">
                <a:solidFill>
                  <a:srgbClr val="0033B3"/>
                </a:solidFill>
                <a:latin typeface="Consolas" panose="020B0609020204030204" pitchFamily="49" charset="0"/>
              </a:rPr>
              <a:t>poolConfig</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i="1" dirty="0" smtClean="0">
                <a:solidFill>
                  <a:srgbClr val="8C8C8C"/>
                </a:solidFill>
                <a:latin typeface="Consolas" panose="020B0609020204030204" pitchFamily="49" charset="0"/>
              </a:rPr>
              <a:t>        </a:t>
            </a:r>
            <a:r>
              <a:rPr lang="zh-CN" altLang="zh-CN" sz="1400" dirty="0">
                <a:solidFill>
                  <a:srgbClr val="0033B3"/>
                </a:solidFill>
                <a:latin typeface="Consolas" panose="020B0609020204030204" pitchFamily="49" charset="0"/>
              </a:rPr>
              <a:t>maxTotal</a:t>
            </a:r>
            <a:r>
              <a:rPr lang="zh-CN" altLang="zh-CN" sz="1400" dirty="0">
                <a:solidFill>
                  <a:srgbClr val="080808"/>
                </a:solidFill>
                <a:latin typeface="Consolas" panose="020B0609020204030204" pitchFamily="49" charset="0"/>
              </a:rPr>
              <a:t>: </a:t>
            </a:r>
            <a:r>
              <a:rPr lang="zh-CN" altLang="zh-CN" sz="1400" dirty="0" smtClean="0">
                <a:solidFill>
                  <a:srgbClr val="080808"/>
                </a:solidFill>
                <a:latin typeface="Consolas" panose="020B0609020204030204" pitchFamily="49" charset="0"/>
              </a:rPr>
              <a:t>50</a:t>
            </a:r>
            <a:endParaRPr lang="en-US" altLang="zh-CN" sz="1400" dirty="0" smtClean="0">
              <a:solidFill>
                <a:srgbClr val="080808"/>
              </a:solidFill>
              <a:latin typeface="Consolas" panose="020B0609020204030204" pitchFamily="49" charset="0"/>
            </a:endParaRPr>
          </a:p>
          <a:p>
            <a:pPr lvl="0" eaLnBrk="0" fontAlgn="base" hangingPunct="0">
              <a:lnSpc>
                <a:spcPct val="150000"/>
              </a:lnSpc>
              <a:spcBef>
                <a:spcPct val="0"/>
              </a:spcBef>
              <a:spcAft>
                <a:spcPct val="0"/>
              </a:spcAft>
            </a:pPr>
            <a:r>
              <a:rPr lang="zh-CN" altLang="zh-CN" sz="1400" dirty="0" smtClean="0">
                <a:solidFill>
                  <a:srgbClr val="080808"/>
                </a:solidFill>
                <a:latin typeface="Consolas" panose="020B0609020204030204" pitchFamily="49" charset="0"/>
              </a:rPr>
              <a:t>    </a:t>
            </a:r>
            <a:r>
              <a:rPr lang="en-US" altLang="zh-CN" sz="1400" dirty="0" err="1" smtClean="0">
                <a:solidFill>
                  <a:srgbClr val="0033B3"/>
                </a:solidFill>
                <a:latin typeface="Consolas" panose="020B0609020204030204" pitchFamily="49" charset="0"/>
              </a:rPr>
              <a:t>sms</a:t>
            </a:r>
            <a:r>
              <a:rPr lang="zh-CN" altLang="zh-CN" sz="1400" dirty="0" smtClean="0">
                <a:solidFill>
                  <a:srgbClr val="080808"/>
                </a:solidFill>
                <a:latin typeface="Consolas" panose="020B0609020204030204" pitchFamily="49" charset="0"/>
              </a:rPr>
              <a:t>:</a:t>
            </a:r>
            <a:r>
              <a:rPr lang="zh-CN" altLang="zh-CN" sz="1400" dirty="0">
                <a:solidFill>
                  <a:srgbClr val="080808"/>
                </a:solidFill>
                <a:latin typeface="Consolas" panose="020B0609020204030204" pitchFamily="49" charset="0"/>
              </a:rPr>
              <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type</a:t>
            </a:r>
            <a:r>
              <a:rPr lang="zh-CN" altLang="zh-CN" sz="1400" dirty="0">
                <a:solidFill>
                  <a:srgbClr val="080808"/>
                </a:solidFill>
                <a:latin typeface="Consolas" panose="020B0609020204030204" pitchFamily="49" charset="0"/>
              </a:rPr>
              <a:t>: redis</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host</a:t>
            </a:r>
            <a:r>
              <a:rPr lang="zh-CN" altLang="zh-CN" sz="1400" dirty="0">
                <a:solidFill>
                  <a:srgbClr val="080808"/>
                </a:solidFill>
                <a:latin typeface="Consolas" panose="020B0609020204030204" pitchFamily="49" charset="0"/>
              </a:rPr>
              <a:t>: localhost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port</a:t>
            </a:r>
            <a:r>
              <a:rPr lang="zh-CN" altLang="zh-CN" sz="1400" dirty="0">
                <a:solidFill>
                  <a:srgbClr val="080808"/>
                </a:solidFill>
                <a:latin typeface="Consolas" panose="020B0609020204030204" pitchFamily="49" charset="0"/>
              </a:rPr>
              <a:t>: 6379</a:t>
            </a:r>
            <a:br>
              <a:rPr lang="zh-CN" altLang="zh-CN" sz="1400" dirty="0">
                <a:solidFill>
                  <a:srgbClr val="080808"/>
                </a:solidFill>
                <a:latin typeface="Consolas" panose="020B0609020204030204" pitchFamily="49" charset="0"/>
              </a:rPr>
            </a:br>
            <a:r>
              <a:rPr lang="zh-CN" altLang="zh-CN" sz="1400" i="1" dirty="0">
                <a:solidFill>
                  <a:srgbClr val="8C8C8C"/>
                </a:solidFill>
                <a:latin typeface="Consolas" panose="020B0609020204030204" pitchFamily="49" charset="0"/>
              </a:rPr>
              <a:t>      </a:t>
            </a:r>
            <a:r>
              <a:rPr lang="zh-CN" altLang="zh-CN" sz="1400" dirty="0">
                <a:solidFill>
                  <a:srgbClr val="0033B3"/>
                </a:solidFill>
                <a:latin typeface="Consolas" panose="020B0609020204030204" pitchFamily="49" charset="0"/>
              </a:rPr>
              <a:t>poolConfig</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i="1" dirty="0">
                <a:solidFill>
                  <a:srgbClr val="8C8C8C"/>
                </a:solidFill>
                <a:latin typeface="Consolas" panose="020B0609020204030204" pitchFamily="49" charset="0"/>
              </a:rPr>
              <a:t>        </a:t>
            </a:r>
            <a:r>
              <a:rPr lang="zh-CN" altLang="zh-CN" sz="1400" dirty="0">
                <a:solidFill>
                  <a:srgbClr val="0033B3"/>
                </a:solidFill>
                <a:latin typeface="Consolas" panose="020B0609020204030204" pitchFamily="49" charset="0"/>
              </a:rPr>
              <a:t>maxTotal</a:t>
            </a:r>
            <a:r>
              <a:rPr lang="zh-CN" altLang="zh-CN" sz="1400" dirty="0">
                <a:solidFill>
                  <a:srgbClr val="080808"/>
                </a:solidFill>
                <a:latin typeface="Consolas" panose="020B0609020204030204" pitchFamily="49" charset="0"/>
              </a:rPr>
              <a:t>: 50</a:t>
            </a:r>
            <a:endParaRPr lang="zh-CN" altLang="zh-CN" sz="1400" dirty="0">
              <a:latin typeface="Arial" panose="020B0604020202020204" pitchFamily="34" charset="0"/>
            </a:endParaRPr>
          </a:p>
        </p:txBody>
      </p:sp>
    </p:spTree>
    <p:extLst>
      <p:ext uri="{BB962C8B-B14F-4D97-AF65-F5344CB8AC3E}">
        <p14:creationId xmlns:p14="http://schemas.microsoft.com/office/powerpoint/2010/main" val="1471581694"/>
      </p:ext>
    </p:extLst>
  </p:cSld>
  <p:clrMapOvr>
    <a:masterClrMapping/>
  </p:clrMapOvr>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zh-CN" altLang="en-US" dirty="0"/>
              <a:t>缓存供应商变更</a:t>
            </a:r>
            <a:r>
              <a:rPr lang="en-US" altLang="zh-CN" dirty="0"/>
              <a:t>:</a:t>
            </a:r>
            <a:r>
              <a:rPr lang="en-US" altLang="zh-CN" dirty="0" err="1"/>
              <a:t>jetcache</a:t>
            </a:r>
            <a:endParaRPr lang="zh-CN" altLang="en-US" dirty="0"/>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smtClean="0"/>
              <a:t>配置</a:t>
            </a:r>
            <a:r>
              <a:rPr lang="zh-CN" altLang="en-US" b="1" dirty="0" smtClean="0">
                <a:solidFill>
                  <a:srgbClr val="AD2A26"/>
                </a:solidFill>
              </a:rPr>
              <a:t>本地</a:t>
            </a:r>
            <a:r>
              <a:rPr lang="zh-CN" altLang="en-US" dirty="0" smtClean="0"/>
              <a:t>缓存必要</a:t>
            </a:r>
            <a:r>
              <a:rPr lang="zh-CN" altLang="en-US" dirty="0"/>
              <a:t>属性</a:t>
            </a:r>
            <a:endParaRPr lang="en-US" altLang="zh-CN" dirty="0"/>
          </a:p>
        </p:txBody>
      </p:sp>
      <p:sp>
        <p:nvSpPr>
          <p:cNvPr id="4" name="TextBox 3">
            <a:extLst>
              <a:ext uri="{FF2B5EF4-FFF2-40B4-BE49-F238E27FC236}">
                <a16:creationId xmlns:a16="http://schemas.microsoft.com/office/drawing/2014/main" id="{0C998B78-AB18-3C47-A1C7-25AE9A3A40B0}"/>
              </a:ext>
            </a:extLst>
          </p:cNvPr>
          <p:cNvSpPr txBox="1"/>
          <p:nvPr/>
        </p:nvSpPr>
        <p:spPr>
          <a:xfrm>
            <a:off x="1159841" y="2149748"/>
            <a:ext cx="9860587" cy="1708160"/>
          </a:xfrm>
          <a:prstGeom prst="rect">
            <a:avLst/>
          </a:prstGeom>
          <a:solidFill>
            <a:srgbClr val="FFFFE4"/>
          </a:solidFill>
          <a:ln w="3175">
            <a:solidFill>
              <a:srgbClr val="919191"/>
            </a:solidFill>
          </a:ln>
        </p:spPr>
        <p:txBody>
          <a:bodyPr wrap="square">
            <a:spAutoFit/>
          </a:bodyPr>
          <a:lstStyle/>
          <a:p>
            <a:pPr lvl="0" eaLnBrk="0" fontAlgn="base" hangingPunct="0">
              <a:lnSpc>
                <a:spcPct val="150000"/>
              </a:lnSpc>
              <a:spcBef>
                <a:spcPct val="0"/>
              </a:spcBef>
              <a:spcAft>
                <a:spcPct val="0"/>
              </a:spcAft>
            </a:pPr>
            <a:r>
              <a:rPr lang="zh-CN" altLang="zh-CN" sz="1400" dirty="0">
                <a:solidFill>
                  <a:srgbClr val="0033B3"/>
                </a:solidFill>
                <a:latin typeface="Consolas" panose="020B0609020204030204" pitchFamily="49" charset="0"/>
              </a:rPr>
              <a:t>jetcache</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local</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default</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type</a:t>
            </a:r>
            <a:r>
              <a:rPr lang="zh-CN" altLang="zh-CN" sz="1400" dirty="0">
                <a:solidFill>
                  <a:srgbClr val="080808"/>
                </a:solidFill>
                <a:latin typeface="Consolas" panose="020B0609020204030204" pitchFamily="49" charset="0"/>
              </a:rPr>
              <a:t>: linkedhashmap</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keyConvertor</a:t>
            </a:r>
            <a:r>
              <a:rPr lang="zh-CN" altLang="zh-CN" sz="1400" dirty="0">
                <a:solidFill>
                  <a:srgbClr val="080808"/>
                </a:solidFill>
                <a:latin typeface="Consolas" panose="020B0609020204030204" pitchFamily="49" charset="0"/>
              </a:rPr>
              <a:t>: fastjson</a:t>
            </a:r>
            <a:endParaRPr lang="zh-CN" altLang="zh-CN" sz="1600" dirty="0">
              <a:latin typeface="Arial" panose="020B0604020202020204" pitchFamily="34" charset="0"/>
            </a:endParaRPr>
          </a:p>
        </p:txBody>
      </p:sp>
    </p:spTree>
    <p:extLst>
      <p:ext uri="{BB962C8B-B14F-4D97-AF65-F5344CB8AC3E}">
        <p14:creationId xmlns:p14="http://schemas.microsoft.com/office/powerpoint/2010/main" val="661335745"/>
      </p:ext>
    </p:extLst>
  </p:cSld>
  <p:clrMapOvr>
    <a:masterClrMapping/>
  </p:clrMapOvr>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zh-CN" altLang="en-US" dirty="0"/>
              <a:t>缓存供应商变更</a:t>
            </a:r>
            <a:r>
              <a:rPr lang="en-US" altLang="zh-CN" dirty="0"/>
              <a:t>:</a:t>
            </a:r>
            <a:r>
              <a:rPr lang="en-US" altLang="zh-CN" dirty="0" err="1"/>
              <a:t>jetcache</a:t>
            </a:r>
            <a:endParaRPr lang="zh-CN" altLang="en-US" dirty="0"/>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smtClean="0"/>
              <a:t>配置范例</a:t>
            </a:r>
            <a:endParaRPr lang="en-US" altLang="zh-CN" dirty="0">
              <a:solidFill>
                <a:schemeClr val="tx1">
                  <a:lumMod val="85000"/>
                  <a:lumOff val="15000"/>
                </a:schemeClr>
              </a:solidFill>
            </a:endParaRPr>
          </a:p>
        </p:txBody>
      </p:sp>
      <p:sp>
        <p:nvSpPr>
          <p:cNvPr id="4" name="TextBox 3">
            <a:extLst>
              <a:ext uri="{FF2B5EF4-FFF2-40B4-BE49-F238E27FC236}">
                <a16:creationId xmlns:a16="http://schemas.microsoft.com/office/drawing/2014/main" id="{0C998B78-AB18-3C47-A1C7-25AE9A3A40B0}"/>
              </a:ext>
            </a:extLst>
          </p:cNvPr>
          <p:cNvSpPr txBox="1"/>
          <p:nvPr/>
        </p:nvSpPr>
        <p:spPr>
          <a:xfrm>
            <a:off x="1159841" y="2149748"/>
            <a:ext cx="9860587" cy="4401205"/>
          </a:xfrm>
          <a:prstGeom prst="rect">
            <a:avLst/>
          </a:prstGeom>
          <a:solidFill>
            <a:srgbClr val="FFFFE4"/>
          </a:solidFill>
          <a:ln w="3175">
            <a:solidFill>
              <a:srgbClr val="919191"/>
            </a:solidFill>
          </a:ln>
        </p:spPr>
        <p:txBody>
          <a:bodyPr wrap="square">
            <a:spAutoFit/>
          </a:bodyPr>
          <a:lstStyle/>
          <a:p>
            <a:pPr lvl="0" eaLnBrk="0" fontAlgn="base" hangingPunct="0">
              <a:spcBef>
                <a:spcPct val="0"/>
              </a:spcBef>
              <a:spcAft>
                <a:spcPct val="0"/>
              </a:spcAft>
            </a:pPr>
            <a:r>
              <a:rPr lang="zh-CN" altLang="zh-CN" sz="1400" dirty="0">
                <a:solidFill>
                  <a:srgbClr val="0033B3"/>
                </a:solidFill>
                <a:latin typeface="Consolas" panose="020B0609020204030204" pitchFamily="49" charset="0"/>
              </a:rPr>
              <a:t>jetcache</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statIntervalMinutes</a:t>
            </a:r>
            <a:r>
              <a:rPr lang="zh-CN" altLang="zh-CN" sz="1400" dirty="0">
                <a:solidFill>
                  <a:srgbClr val="080808"/>
                </a:solidFill>
                <a:latin typeface="Consolas" panose="020B0609020204030204" pitchFamily="49" charset="0"/>
              </a:rPr>
              <a:t>: 15</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areaInCacheName</a:t>
            </a:r>
            <a:r>
              <a:rPr lang="zh-CN" altLang="zh-CN" sz="1400" dirty="0">
                <a:solidFill>
                  <a:srgbClr val="080808"/>
                </a:solidFill>
                <a:latin typeface="Consolas" panose="020B0609020204030204" pitchFamily="49" charset="0"/>
              </a:rPr>
              <a:t>: false</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local</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default</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type</a:t>
            </a:r>
            <a:r>
              <a:rPr lang="zh-CN" altLang="zh-CN" sz="1400" dirty="0">
                <a:solidFill>
                  <a:srgbClr val="080808"/>
                </a:solidFill>
                <a:latin typeface="Consolas" panose="020B0609020204030204" pitchFamily="49" charset="0"/>
              </a:rPr>
              <a:t>: linkedhashmap</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keyConvertor</a:t>
            </a:r>
            <a:r>
              <a:rPr lang="zh-CN" altLang="zh-CN" sz="1400" dirty="0">
                <a:solidFill>
                  <a:srgbClr val="080808"/>
                </a:solidFill>
                <a:latin typeface="Consolas" panose="020B0609020204030204" pitchFamily="49" charset="0"/>
              </a:rPr>
              <a:t>: fastjson</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limit</a:t>
            </a:r>
            <a:r>
              <a:rPr lang="zh-CN" altLang="zh-CN" sz="1400" dirty="0">
                <a:solidFill>
                  <a:srgbClr val="080808"/>
                </a:solidFill>
                <a:latin typeface="Consolas" panose="020B0609020204030204" pitchFamily="49" charset="0"/>
              </a:rPr>
              <a:t>: 100</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remote</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default</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host</a:t>
            </a:r>
            <a:r>
              <a:rPr lang="zh-CN" altLang="zh-CN" sz="1400" dirty="0">
                <a:solidFill>
                  <a:srgbClr val="080808"/>
                </a:solidFill>
                <a:latin typeface="Consolas" panose="020B0609020204030204" pitchFamily="49" charset="0"/>
              </a:rPr>
              <a:t>: localhost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port</a:t>
            </a:r>
            <a:r>
              <a:rPr lang="zh-CN" altLang="zh-CN" sz="1400" dirty="0">
                <a:solidFill>
                  <a:srgbClr val="080808"/>
                </a:solidFill>
                <a:latin typeface="Consolas" panose="020B0609020204030204" pitchFamily="49" charset="0"/>
              </a:rPr>
              <a:t>: 6379</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type</a:t>
            </a:r>
            <a:r>
              <a:rPr lang="zh-CN" altLang="zh-CN" sz="1400" dirty="0">
                <a:solidFill>
                  <a:srgbClr val="080808"/>
                </a:solidFill>
                <a:latin typeface="Consolas" panose="020B0609020204030204" pitchFamily="49" charset="0"/>
              </a:rPr>
              <a:t>: redis</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keyConvertor</a:t>
            </a:r>
            <a:r>
              <a:rPr lang="zh-CN" altLang="zh-CN" sz="1400" dirty="0">
                <a:solidFill>
                  <a:srgbClr val="080808"/>
                </a:solidFill>
                <a:latin typeface="Consolas" panose="020B0609020204030204" pitchFamily="49" charset="0"/>
              </a:rPr>
              <a:t>: fastjson</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valueEncoder</a:t>
            </a:r>
            <a:r>
              <a:rPr lang="zh-CN" altLang="zh-CN" sz="1400" dirty="0">
                <a:solidFill>
                  <a:srgbClr val="080808"/>
                </a:solidFill>
                <a:latin typeface="Consolas" panose="020B0609020204030204" pitchFamily="49" charset="0"/>
              </a:rPr>
              <a:t>: java</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valueDecoder</a:t>
            </a:r>
            <a:r>
              <a:rPr lang="zh-CN" altLang="zh-CN" sz="1400" dirty="0">
                <a:solidFill>
                  <a:srgbClr val="080808"/>
                </a:solidFill>
                <a:latin typeface="Consolas" panose="020B0609020204030204" pitchFamily="49" charset="0"/>
              </a:rPr>
              <a:t>: java</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poolConfig</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minIdle</a:t>
            </a:r>
            <a:r>
              <a:rPr lang="zh-CN" altLang="zh-CN" sz="1400" dirty="0">
                <a:solidFill>
                  <a:srgbClr val="080808"/>
                </a:solidFill>
                <a:latin typeface="Consolas" panose="020B0609020204030204" pitchFamily="49" charset="0"/>
              </a:rPr>
              <a:t>: 5</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maxIdle</a:t>
            </a:r>
            <a:r>
              <a:rPr lang="zh-CN" altLang="zh-CN" sz="1400" dirty="0">
                <a:solidFill>
                  <a:srgbClr val="080808"/>
                </a:solidFill>
                <a:latin typeface="Consolas" panose="020B0609020204030204" pitchFamily="49" charset="0"/>
              </a:rPr>
              <a:t>: 20</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maxTotal</a:t>
            </a:r>
            <a:r>
              <a:rPr lang="zh-CN" altLang="zh-CN" sz="1400" dirty="0">
                <a:solidFill>
                  <a:srgbClr val="080808"/>
                </a:solidFill>
                <a:latin typeface="Consolas" panose="020B0609020204030204" pitchFamily="49" charset="0"/>
              </a:rPr>
              <a:t>: 50</a:t>
            </a:r>
            <a:endParaRPr lang="zh-CN" altLang="zh-CN" sz="1600" dirty="0">
              <a:latin typeface="Arial" panose="020B0604020202020204" pitchFamily="34" charset="0"/>
            </a:endParaRPr>
          </a:p>
        </p:txBody>
      </p:sp>
    </p:spTree>
    <p:extLst>
      <p:ext uri="{BB962C8B-B14F-4D97-AF65-F5344CB8AC3E}">
        <p14:creationId xmlns:p14="http://schemas.microsoft.com/office/powerpoint/2010/main" val="1224601292"/>
      </p:ext>
    </p:extLst>
  </p:cSld>
  <p:clrMapOvr>
    <a:masterClrMapping/>
  </p:clrMapOvr>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zh-CN" altLang="en-US" dirty="0"/>
              <a:t>缓存供应商变更</a:t>
            </a:r>
            <a:r>
              <a:rPr lang="en-US" altLang="zh-CN" dirty="0"/>
              <a:t>:</a:t>
            </a:r>
            <a:r>
              <a:rPr lang="en-US" altLang="zh-CN" dirty="0" err="1"/>
              <a:t>jetcache</a:t>
            </a:r>
            <a:endParaRPr lang="zh-CN" altLang="en-US" dirty="0"/>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smtClean="0"/>
              <a:t>配置属性说明</a:t>
            </a:r>
            <a:endParaRPr lang="en-US" altLang="zh-CN" dirty="0">
              <a:solidFill>
                <a:schemeClr val="tx1">
                  <a:lumMod val="85000"/>
                  <a:lumOff val="15000"/>
                </a:schemeClr>
              </a:solidFill>
            </a:endParaRPr>
          </a:p>
        </p:txBody>
      </p:sp>
      <p:graphicFrame>
        <p:nvGraphicFramePr>
          <p:cNvPr id="2" name="表格 1"/>
          <p:cNvGraphicFramePr>
            <a:graphicFrameLocks noGrp="1"/>
          </p:cNvGraphicFramePr>
          <p:nvPr>
            <p:extLst>
              <p:ext uri="{D42A27DB-BD31-4B8C-83A1-F6EECF244321}">
                <p14:modId xmlns:p14="http://schemas.microsoft.com/office/powerpoint/2010/main" val="3454091584"/>
              </p:ext>
            </p:extLst>
          </p:nvPr>
        </p:nvGraphicFramePr>
        <p:xfrm>
          <a:off x="1159840" y="2149748"/>
          <a:ext cx="10432083" cy="3060704"/>
        </p:xfrm>
        <a:graphic>
          <a:graphicData uri="http://schemas.openxmlformats.org/drawingml/2006/table">
            <a:tbl>
              <a:tblPr>
                <a:tableStyleId>{37CE84F3-28C3-443E-9E96-99CF82512B78}</a:tableStyleId>
              </a:tblPr>
              <a:tblGrid>
                <a:gridCol w="4402760">
                  <a:extLst>
                    <a:ext uri="{9D8B030D-6E8A-4147-A177-3AD203B41FA5}">
                      <a16:colId xmlns:a16="http://schemas.microsoft.com/office/drawing/2014/main" val="3379178347"/>
                    </a:ext>
                  </a:extLst>
                </a:gridCol>
                <a:gridCol w="807720">
                  <a:extLst>
                    <a:ext uri="{9D8B030D-6E8A-4147-A177-3AD203B41FA5}">
                      <a16:colId xmlns:a16="http://schemas.microsoft.com/office/drawing/2014/main" val="2366272747"/>
                    </a:ext>
                  </a:extLst>
                </a:gridCol>
                <a:gridCol w="5221603">
                  <a:extLst>
                    <a:ext uri="{9D8B030D-6E8A-4147-A177-3AD203B41FA5}">
                      <a16:colId xmlns:a16="http://schemas.microsoft.com/office/drawing/2014/main" val="3779527527"/>
                    </a:ext>
                  </a:extLst>
                </a:gridCol>
              </a:tblGrid>
              <a:tr h="303172">
                <a:tc>
                  <a:txBody>
                    <a:bodyPr/>
                    <a:lstStyle/>
                    <a:p>
                      <a:pPr algn="ctr" fontAlgn="ctr"/>
                      <a:r>
                        <a:rPr lang="zh-CN" altLang="en-US" sz="1400" u="none" strike="noStrike" dirty="0">
                          <a:effectLst/>
                        </a:rPr>
                        <a:t>属性</a:t>
                      </a:r>
                      <a:endParaRPr lang="zh-CN" altLang="en-US" sz="1400" b="0" i="0" u="none" strike="noStrike" dirty="0">
                        <a:solidFill>
                          <a:srgbClr val="000000"/>
                        </a:solidFill>
                        <a:effectLst/>
                        <a:latin typeface="Consolas" panose="020B0609020204030204" pitchFamily="49" charset="0"/>
                        <a:ea typeface="阿里巴巴普惠体" panose="00020600040101010101" pitchFamily="18" charset="-122"/>
                        <a:cs typeface="阿里巴巴普惠体" panose="00020600040101010101" pitchFamily="18" charset="-122"/>
                      </a:endParaRPr>
                    </a:p>
                  </a:txBody>
                  <a:tcPr marL="9525" marR="9525" marT="9525" marB="0" anchor="ctr"/>
                </a:tc>
                <a:tc>
                  <a:txBody>
                    <a:bodyPr/>
                    <a:lstStyle/>
                    <a:p>
                      <a:pPr algn="ctr" fontAlgn="ctr"/>
                      <a:r>
                        <a:rPr lang="zh-CN" altLang="en-US" sz="1400" u="none" strike="noStrike" dirty="0">
                          <a:effectLst/>
                        </a:rPr>
                        <a:t>默认值</a:t>
                      </a:r>
                      <a:endParaRPr lang="zh-CN" altLang="en-US" sz="1400" b="0" i="0" u="none" strike="noStrike" dirty="0">
                        <a:solidFill>
                          <a:srgbClr val="000000"/>
                        </a:solidFill>
                        <a:effectLst/>
                        <a:latin typeface="Consolas" panose="020B0609020204030204" pitchFamily="49" charset="0"/>
                        <a:ea typeface="阿里巴巴普惠体" panose="00020600040101010101" pitchFamily="18" charset="-122"/>
                        <a:cs typeface="阿里巴巴普惠体" panose="00020600040101010101" pitchFamily="18" charset="-122"/>
                      </a:endParaRPr>
                    </a:p>
                  </a:txBody>
                  <a:tcPr marL="9525" marR="9525" marT="9525" marB="0" anchor="ctr"/>
                </a:tc>
                <a:tc>
                  <a:txBody>
                    <a:bodyPr/>
                    <a:lstStyle/>
                    <a:p>
                      <a:pPr algn="ctr" fontAlgn="ctr"/>
                      <a:r>
                        <a:rPr lang="zh-CN" altLang="en-US" sz="1400" u="none" strike="noStrike" dirty="0">
                          <a:effectLst/>
                        </a:rPr>
                        <a:t>说明</a:t>
                      </a:r>
                      <a:endParaRPr lang="zh-CN" altLang="en-US" sz="1400" b="0" i="0" u="none" strike="noStrike" dirty="0">
                        <a:solidFill>
                          <a:srgbClr val="000000"/>
                        </a:solidFill>
                        <a:effectLst/>
                        <a:latin typeface="Consolas" panose="020B0609020204030204" pitchFamily="49" charset="0"/>
                        <a:ea typeface="阿里巴巴普惠体" panose="00020600040101010101" pitchFamily="18" charset="-122"/>
                        <a:cs typeface="阿里巴巴普惠体" panose="00020600040101010101" pitchFamily="18" charset="-122"/>
                      </a:endParaRPr>
                    </a:p>
                  </a:txBody>
                  <a:tcPr marL="9525" marR="9525" marT="9525" marB="0" anchor="ctr"/>
                </a:tc>
                <a:extLst>
                  <a:ext uri="{0D108BD9-81ED-4DB2-BD59-A6C34878D82A}">
                    <a16:rowId xmlns:a16="http://schemas.microsoft.com/office/drawing/2014/main" val="2484075118"/>
                  </a:ext>
                </a:extLst>
              </a:tr>
              <a:tr h="303172">
                <a:tc>
                  <a:txBody>
                    <a:bodyPr/>
                    <a:lstStyle/>
                    <a:p>
                      <a:pPr algn="l" fontAlgn="ctr"/>
                      <a:r>
                        <a:rPr lang="en-US" sz="1400" u="none" strike="noStrike" dirty="0" smtClean="0">
                          <a:effectLst/>
                        </a:rPr>
                        <a:t>  </a:t>
                      </a:r>
                      <a:r>
                        <a:rPr lang="en-US" sz="1400" u="none" strike="noStrike" dirty="0" err="1" smtClean="0">
                          <a:effectLst/>
                        </a:rPr>
                        <a:t>jetcache.statIntervalMinutes</a:t>
                      </a:r>
                      <a:endParaRPr lang="en-US" sz="1400" b="0" i="0" u="none" strike="noStrike" dirty="0">
                        <a:solidFill>
                          <a:srgbClr val="000000"/>
                        </a:solidFill>
                        <a:effectLst/>
                        <a:latin typeface="Consolas" panose="020B0609020204030204" pitchFamily="49" charset="0"/>
                        <a:ea typeface="阿里巴巴普惠体" panose="00020600040101010101" pitchFamily="18" charset="-122"/>
                        <a:cs typeface="阿里巴巴普惠体" panose="00020600040101010101" pitchFamily="18" charset="-122"/>
                      </a:endParaRPr>
                    </a:p>
                  </a:txBody>
                  <a:tcPr marL="9525" marR="9525" marT="9525" marB="0" anchor="ctr"/>
                </a:tc>
                <a:tc>
                  <a:txBody>
                    <a:bodyPr/>
                    <a:lstStyle/>
                    <a:p>
                      <a:pPr algn="ctr" fontAlgn="ctr"/>
                      <a:r>
                        <a:rPr lang="en-US" altLang="zh-CN" sz="1400" u="none" strike="noStrike" dirty="0">
                          <a:effectLst/>
                        </a:rPr>
                        <a:t>0</a:t>
                      </a:r>
                      <a:endParaRPr lang="en-US" altLang="zh-CN" sz="1400" b="0" i="0" u="none" strike="noStrike" dirty="0">
                        <a:solidFill>
                          <a:srgbClr val="000000"/>
                        </a:solidFill>
                        <a:effectLst/>
                        <a:latin typeface="Consolas" panose="020B0609020204030204" pitchFamily="49" charset="0"/>
                        <a:ea typeface="阿里巴巴普惠体" panose="00020600040101010101" pitchFamily="18" charset="-122"/>
                        <a:cs typeface="阿里巴巴普惠体" panose="00020600040101010101" pitchFamily="18" charset="-122"/>
                      </a:endParaRPr>
                    </a:p>
                  </a:txBody>
                  <a:tcPr marL="9525" marR="9525" marT="9525" marB="0" anchor="ctr"/>
                </a:tc>
                <a:tc>
                  <a:txBody>
                    <a:bodyPr/>
                    <a:lstStyle/>
                    <a:p>
                      <a:pPr algn="l" fontAlgn="ctr"/>
                      <a:r>
                        <a:rPr lang="zh-CN" altLang="en-US" sz="1400" u="none" strike="noStrike">
                          <a:effectLst/>
                        </a:rPr>
                        <a:t>统计间隔，</a:t>
                      </a:r>
                      <a:r>
                        <a:rPr lang="en-US" altLang="zh-CN" sz="1400" u="none" strike="noStrike">
                          <a:effectLst/>
                        </a:rPr>
                        <a:t>0</a:t>
                      </a:r>
                      <a:r>
                        <a:rPr lang="zh-CN" altLang="en-US" sz="1400" u="none" strike="noStrike">
                          <a:effectLst/>
                        </a:rPr>
                        <a:t>表示不统计</a:t>
                      </a:r>
                      <a:endParaRPr lang="zh-CN" altLang="en-US" sz="1400" b="0" i="0" u="none" strike="noStrike">
                        <a:solidFill>
                          <a:srgbClr val="000000"/>
                        </a:solidFill>
                        <a:effectLst/>
                        <a:latin typeface="Consolas" panose="020B0609020204030204" pitchFamily="49" charset="0"/>
                        <a:ea typeface="阿里巴巴普惠体" panose="00020600040101010101" pitchFamily="18" charset="-122"/>
                        <a:cs typeface="阿里巴巴普惠体" panose="00020600040101010101" pitchFamily="18" charset="-122"/>
                      </a:endParaRPr>
                    </a:p>
                  </a:txBody>
                  <a:tcPr marL="9525" marR="9525" marT="9525" marB="0" anchor="ctr"/>
                </a:tc>
                <a:extLst>
                  <a:ext uri="{0D108BD9-81ED-4DB2-BD59-A6C34878D82A}">
                    <a16:rowId xmlns:a16="http://schemas.microsoft.com/office/drawing/2014/main" val="3916787347"/>
                  </a:ext>
                </a:extLst>
              </a:tr>
              <a:tr h="303172">
                <a:tc>
                  <a:txBody>
                    <a:bodyPr/>
                    <a:lstStyle/>
                    <a:p>
                      <a:pPr algn="l" fontAlgn="ctr"/>
                      <a:r>
                        <a:rPr lang="en-US" sz="1400" u="none" strike="noStrike" dirty="0" smtClean="0">
                          <a:effectLst/>
                        </a:rPr>
                        <a:t>  </a:t>
                      </a:r>
                      <a:r>
                        <a:rPr lang="en-US" sz="1400" u="none" strike="noStrike" dirty="0" err="1" smtClean="0">
                          <a:effectLst/>
                        </a:rPr>
                        <a:t>jetcache.hiddenPackages</a:t>
                      </a:r>
                      <a:endParaRPr lang="en-US" sz="1400" b="0" i="0" u="none" strike="noStrike" dirty="0">
                        <a:solidFill>
                          <a:srgbClr val="000000"/>
                        </a:solidFill>
                        <a:effectLst/>
                        <a:latin typeface="Consolas" panose="020B0609020204030204" pitchFamily="49" charset="0"/>
                        <a:ea typeface="阿里巴巴普惠体" panose="00020600040101010101" pitchFamily="18" charset="-122"/>
                        <a:cs typeface="阿里巴巴普惠体" panose="00020600040101010101" pitchFamily="18" charset="-122"/>
                      </a:endParaRPr>
                    </a:p>
                  </a:txBody>
                  <a:tcPr marL="9525" marR="9525" marT="9525" marB="0" anchor="ctr"/>
                </a:tc>
                <a:tc>
                  <a:txBody>
                    <a:bodyPr/>
                    <a:lstStyle/>
                    <a:p>
                      <a:pPr algn="ctr" fontAlgn="ctr"/>
                      <a:r>
                        <a:rPr lang="zh-CN" altLang="en-US" sz="1400" u="none" strike="noStrike">
                          <a:effectLst/>
                        </a:rPr>
                        <a:t>无</a:t>
                      </a:r>
                      <a:endParaRPr lang="zh-CN" altLang="en-US" sz="1400" b="0" i="0" u="none" strike="noStrike">
                        <a:solidFill>
                          <a:srgbClr val="000000"/>
                        </a:solidFill>
                        <a:effectLst/>
                        <a:latin typeface="Consolas" panose="020B0609020204030204" pitchFamily="49" charset="0"/>
                        <a:ea typeface="阿里巴巴普惠体" panose="00020600040101010101" pitchFamily="18" charset="-122"/>
                        <a:cs typeface="阿里巴巴普惠体" panose="00020600040101010101" pitchFamily="18" charset="-122"/>
                      </a:endParaRPr>
                    </a:p>
                  </a:txBody>
                  <a:tcPr marL="9525" marR="9525" marT="9525" marB="0" anchor="ctr"/>
                </a:tc>
                <a:tc>
                  <a:txBody>
                    <a:bodyPr/>
                    <a:lstStyle/>
                    <a:p>
                      <a:pPr algn="l" fontAlgn="ctr"/>
                      <a:r>
                        <a:rPr lang="zh-CN" altLang="en-US" sz="1400" u="none" strike="noStrike">
                          <a:effectLst/>
                        </a:rPr>
                        <a:t>自动生成</a:t>
                      </a:r>
                      <a:r>
                        <a:rPr lang="en-US" altLang="zh-CN" sz="1400" u="none" strike="noStrike">
                          <a:effectLst/>
                        </a:rPr>
                        <a:t>name</a:t>
                      </a:r>
                      <a:r>
                        <a:rPr lang="zh-CN" altLang="en-US" sz="1400" u="none" strike="noStrike">
                          <a:effectLst/>
                        </a:rPr>
                        <a:t>时，隐藏指定的包名前缀</a:t>
                      </a:r>
                      <a:endParaRPr lang="zh-CN" altLang="en-US" sz="1400" b="0" i="0" u="none" strike="noStrike">
                        <a:solidFill>
                          <a:srgbClr val="000000"/>
                        </a:solidFill>
                        <a:effectLst/>
                        <a:latin typeface="Consolas" panose="020B0609020204030204" pitchFamily="49" charset="0"/>
                        <a:ea typeface="阿里巴巴普惠体" panose="00020600040101010101" pitchFamily="18" charset="-122"/>
                        <a:cs typeface="阿里巴巴普惠体" panose="00020600040101010101" pitchFamily="18" charset="-122"/>
                      </a:endParaRPr>
                    </a:p>
                  </a:txBody>
                  <a:tcPr marL="9525" marR="9525" marT="9525" marB="0" anchor="ctr"/>
                </a:tc>
                <a:extLst>
                  <a:ext uri="{0D108BD9-81ED-4DB2-BD59-A6C34878D82A}">
                    <a16:rowId xmlns:a16="http://schemas.microsoft.com/office/drawing/2014/main" val="917421497"/>
                  </a:ext>
                </a:extLst>
              </a:tr>
              <a:tr h="303172">
                <a:tc>
                  <a:txBody>
                    <a:bodyPr/>
                    <a:lstStyle/>
                    <a:p>
                      <a:pPr algn="l" fontAlgn="ctr"/>
                      <a:r>
                        <a:rPr lang="en-US" sz="1400" u="none" strike="noStrike" dirty="0" smtClean="0">
                          <a:effectLst/>
                        </a:rPr>
                        <a:t>  </a:t>
                      </a:r>
                      <a:r>
                        <a:rPr lang="en-US" sz="1400" u="none" strike="noStrike" dirty="0" err="1" smtClean="0">
                          <a:effectLst/>
                        </a:rPr>
                        <a:t>jetcache</a:t>
                      </a:r>
                      <a:r>
                        <a:rPr lang="en-US" sz="1400" u="none" strike="noStrike" dirty="0">
                          <a:effectLst/>
                        </a:rPr>
                        <a:t>.[</a:t>
                      </a:r>
                      <a:r>
                        <a:rPr lang="en-US" sz="1400" u="none" strike="noStrike" dirty="0" err="1">
                          <a:effectLst/>
                        </a:rPr>
                        <a:t>local|remote</a:t>
                      </a:r>
                      <a:r>
                        <a:rPr lang="en-US" sz="1400" u="none" strike="noStrike" dirty="0">
                          <a:effectLst/>
                        </a:rPr>
                        <a:t>].${area}.type</a:t>
                      </a:r>
                      <a:endParaRPr lang="en-US" sz="1400" b="0" i="0" u="none" strike="noStrike" dirty="0">
                        <a:solidFill>
                          <a:srgbClr val="000000"/>
                        </a:solidFill>
                        <a:effectLst/>
                        <a:latin typeface="Consolas" panose="020B0609020204030204" pitchFamily="49" charset="0"/>
                        <a:ea typeface="阿里巴巴普惠体" panose="00020600040101010101" pitchFamily="18" charset="-122"/>
                        <a:cs typeface="阿里巴巴普惠体" panose="00020600040101010101" pitchFamily="18" charset="-122"/>
                      </a:endParaRPr>
                    </a:p>
                  </a:txBody>
                  <a:tcPr marL="9525" marR="9525" marT="9525" marB="0" anchor="ctr"/>
                </a:tc>
                <a:tc>
                  <a:txBody>
                    <a:bodyPr/>
                    <a:lstStyle/>
                    <a:p>
                      <a:pPr algn="ctr" fontAlgn="ctr"/>
                      <a:r>
                        <a:rPr lang="zh-CN" altLang="en-US" sz="1400" u="none" strike="noStrike">
                          <a:effectLst/>
                        </a:rPr>
                        <a:t>无</a:t>
                      </a:r>
                      <a:endParaRPr lang="zh-CN" altLang="en-US" sz="1400" b="0" i="0" u="none" strike="noStrike">
                        <a:solidFill>
                          <a:srgbClr val="000000"/>
                        </a:solidFill>
                        <a:effectLst/>
                        <a:latin typeface="Consolas" panose="020B0609020204030204" pitchFamily="49" charset="0"/>
                        <a:ea typeface="阿里巴巴普惠体" panose="00020600040101010101" pitchFamily="18" charset="-122"/>
                        <a:cs typeface="阿里巴巴普惠体" panose="00020600040101010101" pitchFamily="18" charset="-122"/>
                      </a:endParaRPr>
                    </a:p>
                  </a:txBody>
                  <a:tcPr marL="9525" marR="9525" marT="9525" marB="0" anchor="ctr"/>
                </a:tc>
                <a:tc>
                  <a:txBody>
                    <a:bodyPr/>
                    <a:lstStyle/>
                    <a:p>
                      <a:pPr algn="l" fontAlgn="ctr"/>
                      <a:r>
                        <a:rPr lang="zh-CN" altLang="en-US" sz="1400" u="none" strike="noStrike">
                          <a:effectLst/>
                        </a:rPr>
                        <a:t>缓存类型，本地支持</a:t>
                      </a:r>
                      <a:r>
                        <a:rPr lang="en-US" sz="1400" u="none" strike="noStrike">
                          <a:effectLst/>
                        </a:rPr>
                        <a:t>linkedhashmap、caffeine，</a:t>
                      </a:r>
                      <a:r>
                        <a:rPr lang="zh-CN" altLang="en-US" sz="1400" u="none" strike="noStrike">
                          <a:effectLst/>
                        </a:rPr>
                        <a:t>远程支持</a:t>
                      </a:r>
                      <a:r>
                        <a:rPr lang="en-US" sz="1400" u="none" strike="noStrike">
                          <a:effectLst/>
                        </a:rPr>
                        <a:t>redis、tair</a:t>
                      </a:r>
                      <a:endParaRPr lang="en-US" sz="1400" b="0" i="0" u="none" strike="noStrike">
                        <a:solidFill>
                          <a:srgbClr val="000000"/>
                        </a:solidFill>
                        <a:effectLst/>
                        <a:latin typeface="Consolas" panose="020B0609020204030204" pitchFamily="49" charset="0"/>
                        <a:ea typeface="阿里巴巴普惠体" panose="00020600040101010101" pitchFamily="18" charset="-122"/>
                        <a:cs typeface="阿里巴巴普惠体" panose="00020600040101010101" pitchFamily="18" charset="-122"/>
                      </a:endParaRPr>
                    </a:p>
                  </a:txBody>
                  <a:tcPr marL="9525" marR="9525" marT="9525" marB="0" anchor="ctr"/>
                </a:tc>
                <a:extLst>
                  <a:ext uri="{0D108BD9-81ED-4DB2-BD59-A6C34878D82A}">
                    <a16:rowId xmlns:a16="http://schemas.microsoft.com/office/drawing/2014/main" val="2365746604"/>
                  </a:ext>
                </a:extLst>
              </a:tr>
              <a:tr h="303172">
                <a:tc>
                  <a:txBody>
                    <a:bodyPr/>
                    <a:lstStyle/>
                    <a:p>
                      <a:pPr algn="l" fontAlgn="ctr"/>
                      <a:r>
                        <a:rPr lang="en-US" sz="1400" u="none" strike="noStrike" dirty="0" smtClean="0">
                          <a:effectLst/>
                        </a:rPr>
                        <a:t>  </a:t>
                      </a:r>
                      <a:r>
                        <a:rPr lang="en-US" sz="1400" u="none" strike="noStrike" dirty="0" err="1" smtClean="0">
                          <a:effectLst/>
                        </a:rPr>
                        <a:t>jetcache</a:t>
                      </a:r>
                      <a:r>
                        <a:rPr lang="en-US" sz="1400" u="none" strike="noStrike" dirty="0">
                          <a:effectLst/>
                        </a:rPr>
                        <a:t>.[</a:t>
                      </a:r>
                      <a:r>
                        <a:rPr lang="en-US" sz="1400" u="none" strike="noStrike" dirty="0" err="1">
                          <a:effectLst/>
                        </a:rPr>
                        <a:t>local|remote</a:t>
                      </a:r>
                      <a:r>
                        <a:rPr lang="en-US" sz="1400" u="none" strike="noStrike" dirty="0">
                          <a:effectLst/>
                        </a:rPr>
                        <a:t>].${area}.</a:t>
                      </a:r>
                      <a:r>
                        <a:rPr lang="en-US" sz="1400" u="none" strike="noStrike" dirty="0" err="1">
                          <a:effectLst/>
                        </a:rPr>
                        <a:t>keyConvertor</a:t>
                      </a:r>
                      <a:endParaRPr lang="en-US" sz="1400" b="0" i="0" u="none" strike="noStrike" dirty="0">
                        <a:solidFill>
                          <a:srgbClr val="000000"/>
                        </a:solidFill>
                        <a:effectLst/>
                        <a:latin typeface="Consolas" panose="020B0609020204030204" pitchFamily="49" charset="0"/>
                        <a:ea typeface="阿里巴巴普惠体" panose="00020600040101010101" pitchFamily="18" charset="-122"/>
                        <a:cs typeface="阿里巴巴普惠体" panose="00020600040101010101" pitchFamily="18" charset="-122"/>
                      </a:endParaRPr>
                    </a:p>
                  </a:txBody>
                  <a:tcPr marL="9525" marR="9525" marT="9525" marB="0" anchor="ctr"/>
                </a:tc>
                <a:tc>
                  <a:txBody>
                    <a:bodyPr/>
                    <a:lstStyle/>
                    <a:p>
                      <a:pPr algn="ctr" fontAlgn="ctr"/>
                      <a:r>
                        <a:rPr lang="zh-CN" altLang="en-US" sz="1400" u="none" strike="noStrike">
                          <a:effectLst/>
                        </a:rPr>
                        <a:t>无</a:t>
                      </a:r>
                      <a:endParaRPr lang="zh-CN" altLang="en-US" sz="1400" b="0" i="0" u="none" strike="noStrike">
                        <a:solidFill>
                          <a:srgbClr val="000000"/>
                        </a:solidFill>
                        <a:effectLst/>
                        <a:latin typeface="Consolas" panose="020B0609020204030204" pitchFamily="49" charset="0"/>
                        <a:ea typeface="阿里巴巴普惠体" panose="00020600040101010101" pitchFamily="18" charset="-122"/>
                        <a:cs typeface="阿里巴巴普惠体" panose="00020600040101010101" pitchFamily="18" charset="-122"/>
                      </a:endParaRPr>
                    </a:p>
                  </a:txBody>
                  <a:tcPr marL="9525" marR="9525" marT="9525" marB="0" anchor="ctr"/>
                </a:tc>
                <a:tc>
                  <a:txBody>
                    <a:bodyPr/>
                    <a:lstStyle/>
                    <a:p>
                      <a:pPr algn="l" fontAlgn="ctr"/>
                      <a:r>
                        <a:rPr lang="en-US" altLang="zh-CN" sz="1400" u="none" strike="noStrike">
                          <a:effectLst/>
                        </a:rPr>
                        <a:t>key</a:t>
                      </a:r>
                      <a:r>
                        <a:rPr lang="zh-CN" altLang="en-US" sz="1400" u="none" strike="noStrike">
                          <a:effectLst/>
                        </a:rPr>
                        <a:t>转换器，当前仅支持</a:t>
                      </a:r>
                      <a:r>
                        <a:rPr lang="en-US" altLang="zh-CN" sz="1400" u="none" strike="noStrike">
                          <a:effectLst/>
                        </a:rPr>
                        <a:t>fastjson</a:t>
                      </a:r>
                      <a:endParaRPr lang="en-US" altLang="zh-CN" sz="1400" b="0" i="0" u="none" strike="noStrike">
                        <a:solidFill>
                          <a:srgbClr val="000000"/>
                        </a:solidFill>
                        <a:effectLst/>
                        <a:latin typeface="Consolas" panose="020B0609020204030204" pitchFamily="49" charset="0"/>
                        <a:ea typeface="阿里巴巴普惠体" panose="00020600040101010101" pitchFamily="18" charset="-122"/>
                        <a:cs typeface="阿里巴巴普惠体" panose="00020600040101010101" pitchFamily="18" charset="-122"/>
                      </a:endParaRPr>
                    </a:p>
                  </a:txBody>
                  <a:tcPr marL="9525" marR="9525" marT="9525" marB="0" anchor="ctr"/>
                </a:tc>
                <a:extLst>
                  <a:ext uri="{0D108BD9-81ED-4DB2-BD59-A6C34878D82A}">
                    <a16:rowId xmlns:a16="http://schemas.microsoft.com/office/drawing/2014/main" val="4163526431"/>
                  </a:ext>
                </a:extLst>
              </a:tr>
              <a:tr h="303172">
                <a:tc>
                  <a:txBody>
                    <a:bodyPr/>
                    <a:lstStyle/>
                    <a:p>
                      <a:pPr algn="l" fontAlgn="ctr"/>
                      <a:r>
                        <a:rPr lang="en-US" sz="1400" u="none" strike="noStrike" dirty="0" smtClean="0">
                          <a:effectLst/>
                        </a:rPr>
                        <a:t>  </a:t>
                      </a:r>
                      <a:r>
                        <a:rPr lang="en-US" sz="1400" u="none" strike="noStrike" dirty="0" err="1" smtClean="0">
                          <a:effectLst/>
                        </a:rPr>
                        <a:t>jetcache</a:t>
                      </a:r>
                      <a:r>
                        <a:rPr lang="en-US" sz="1400" u="none" strike="noStrike" dirty="0">
                          <a:effectLst/>
                        </a:rPr>
                        <a:t>.[</a:t>
                      </a:r>
                      <a:r>
                        <a:rPr lang="en-US" sz="1400" u="none" strike="noStrike" dirty="0" err="1">
                          <a:effectLst/>
                        </a:rPr>
                        <a:t>local|remote</a:t>
                      </a:r>
                      <a:r>
                        <a:rPr lang="en-US" sz="1400" u="none" strike="noStrike" dirty="0">
                          <a:effectLst/>
                        </a:rPr>
                        <a:t>].${area}.</a:t>
                      </a:r>
                      <a:r>
                        <a:rPr lang="en-US" sz="1400" u="none" strike="noStrike" dirty="0" err="1">
                          <a:effectLst/>
                        </a:rPr>
                        <a:t>valueEncoder</a:t>
                      </a:r>
                      <a:endParaRPr lang="en-US" sz="1400" b="0" i="0" u="none" strike="noStrike" dirty="0">
                        <a:solidFill>
                          <a:srgbClr val="000000"/>
                        </a:solidFill>
                        <a:effectLst/>
                        <a:latin typeface="Consolas" panose="020B0609020204030204" pitchFamily="49" charset="0"/>
                        <a:ea typeface="阿里巴巴普惠体" panose="00020600040101010101" pitchFamily="18" charset="-122"/>
                        <a:cs typeface="阿里巴巴普惠体" panose="00020600040101010101" pitchFamily="18" charset="-122"/>
                      </a:endParaRPr>
                    </a:p>
                  </a:txBody>
                  <a:tcPr marL="9525" marR="9525" marT="9525" marB="0" anchor="ctr"/>
                </a:tc>
                <a:tc>
                  <a:txBody>
                    <a:bodyPr/>
                    <a:lstStyle/>
                    <a:p>
                      <a:pPr algn="ctr" fontAlgn="ctr"/>
                      <a:r>
                        <a:rPr lang="en-US" sz="1400" u="none" strike="noStrike">
                          <a:effectLst/>
                        </a:rPr>
                        <a:t>java</a:t>
                      </a:r>
                      <a:endParaRPr lang="en-US" sz="1400" b="0" i="0" u="none" strike="noStrike">
                        <a:solidFill>
                          <a:srgbClr val="000000"/>
                        </a:solidFill>
                        <a:effectLst/>
                        <a:latin typeface="Consolas" panose="020B0609020204030204" pitchFamily="49" charset="0"/>
                        <a:ea typeface="阿里巴巴普惠体" panose="00020600040101010101" pitchFamily="18" charset="-122"/>
                        <a:cs typeface="阿里巴巴普惠体" panose="00020600040101010101" pitchFamily="18" charset="-122"/>
                      </a:endParaRPr>
                    </a:p>
                  </a:txBody>
                  <a:tcPr marL="9525" marR="9525" marT="9525" marB="0" anchor="ctr"/>
                </a:tc>
                <a:tc>
                  <a:txBody>
                    <a:bodyPr/>
                    <a:lstStyle/>
                    <a:p>
                      <a:pPr algn="l" fontAlgn="ctr"/>
                      <a:r>
                        <a:rPr lang="zh-CN" altLang="en-US" sz="1400" u="none" strike="noStrike">
                          <a:effectLst/>
                        </a:rPr>
                        <a:t>仅</a:t>
                      </a:r>
                      <a:r>
                        <a:rPr lang="en-US" altLang="zh-CN" sz="1400" u="none" strike="noStrike">
                          <a:effectLst/>
                        </a:rPr>
                        <a:t>remote</a:t>
                      </a:r>
                      <a:r>
                        <a:rPr lang="zh-CN" altLang="en-US" sz="1400" u="none" strike="noStrike">
                          <a:effectLst/>
                        </a:rPr>
                        <a:t>类型的缓存需要指定，可选</a:t>
                      </a:r>
                      <a:r>
                        <a:rPr lang="en-US" altLang="zh-CN" sz="1400" u="none" strike="noStrike">
                          <a:effectLst/>
                        </a:rPr>
                        <a:t>java</a:t>
                      </a:r>
                      <a:r>
                        <a:rPr lang="zh-CN" altLang="en-US" sz="1400" u="none" strike="noStrike">
                          <a:effectLst/>
                        </a:rPr>
                        <a:t>和</a:t>
                      </a:r>
                      <a:r>
                        <a:rPr lang="en-US" altLang="zh-CN" sz="1400" u="none" strike="noStrike">
                          <a:effectLst/>
                        </a:rPr>
                        <a:t>kryo</a:t>
                      </a:r>
                      <a:endParaRPr lang="en-US" altLang="zh-CN" sz="1400" b="0" i="0" u="none" strike="noStrike">
                        <a:solidFill>
                          <a:srgbClr val="000000"/>
                        </a:solidFill>
                        <a:effectLst/>
                        <a:latin typeface="Consolas" panose="020B0609020204030204" pitchFamily="49" charset="0"/>
                        <a:ea typeface="阿里巴巴普惠体" panose="00020600040101010101" pitchFamily="18" charset="-122"/>
                        <a:cs typeface="阿里巴巴普惠体" panose="00020600040101010101" pitchFamily="18" charset="-122"/>
                      </a:endParaRPr>
                    </a:p>
                  </a:txBody>
                  <a:tcPr marL="9525" marR="9525" marT="9525" marB="0" anchor="ctr"/>
                </a:tc>
                <a:extLst>
                  <a:ext uri="{0D108BD9-81ED-4DB2-BD59-A6C34878D82A}">
                    <a16:rowId xmlns:a16="http://schemas.microsoft.com/office/drawing/2014/main" val="4139922635"/>
                  </a:ext>
                </a:extLst>
              </a:tr>
              <a:tr h="303172">
                <a:tc>
                  <a:txBody>
                    <a:bodyPr/>
                    <a:lstStyle/>
                    <a:p>
                      <a:pPr algn="l" fontAlgn="ctr"/>
                      <a:r>
                        <a:rPr lang="en-US" sz="1400" u="none" strike="noStrike" dirty="0" smtClean="0">
                          <a:effectLst/>
                        </a:rPr>
                        <a:t>  </a:t>
                      </a:r>
                      <a:r>
                        <a:rPr lang="en-US" sz="1400" u="none" strike="noStrike" dirty="0" err="1" smtClean="0">
                          <a:effectLst/>
                        </a:rPr>
                        <a:t>jetcache</a:t>
                      </a:r>
                      <a:r>
                        <a:rPr lang="en-US" sz="1400" u="none" strike="noStrike" dirty="0">
                          <a:effectLst/>
                        </a:rPr>
                        <a:t>.[</a:t>
                      </a:r>
                      <a:r>
                        <a:rPr lang="en-US" sz="1400" u="none" strike="noStrike" dirty="0" err="1">
                          <a:effectLst/>
                        </a:rPr>
                        <a:t>local|remote</a:t>
                      </a:r>
                      <a:r>
                        <a:rPr lang="en-US" sz="1400" u="none" strike="noStrike" dirty="0">
                          <a:effectLst/>
                        </a:rPr>
                        <a:t>].${area}.</a:t>
                      </a:r>
                      <a:r>
                        <a:rPr lang="en-US" sz="1400" u="none" strike="noStrike" dirty="0" err="1">
                          <a:effectLst/>
                        </a:rPr>
                        <a:t>valueDecoder</a:t>
                      </a:r>
                      <a:endParaRPr lang="en-US" sz="1400" b="0" i="0" u="none" strike="noStrike" dirty="0">
                        <a:solidFill>
                          <a:srgbClr val="000000"/>
                        </a:solidFill>
                        <a:effectLst/>
                        <a:latin typeface="Consolas" panose="020B0609020204030204" pitchFamily="49" charset="0"/>
                        <a:ea typeface="阿里巴巴普惠体" panose="00020600040101010101" pitchFamily="18" charset="-122"/>
                        <a:cs typeface="阿里巴巴普惠体" panose="00020600040101010101" pitchFamily="18" charset="-122"/>
                      </a:endParaRPr>
                    </a:p>
                  </a:txBody>
                  <a:tcPr marL="9525" marR="9525" marT="9525" marB="0" anchor="ctr"/>
                </a:tc>
                <a:tc>
                  <a:txBody>
                    <a:bodyPr/>
                    <a:lstStyle/>
                    <a:p>
                      <a:pPr algn="ctr" fontAlgn="ctr"/>
                      <a:r>
                        <a:rPr lang="en-US" sz="1400" u="none" strike="noStrike">
                          <a:effectLst/>
                        </a:rPr>
                        <a:t>java</a:t>
                      </a:r>
                      <a:endParaRPr lang="en-US" sz="1400" b="0" i="0" u="none" strike="noStrike">
                        <a:solidFill>
                          <a:srgbClr val="000000"/>
                        </a:solidFill>
                        <a:effectLst/>
                        <a:latin typeface="Consolas" panose="020B0609020204030204" pitchFamily="49" charset="0"/>
                        <a:ea typeface="阿里巴巴普惠体" panose="00020600040101010101" pitchFamily="18" charset="-122"/>
                        <a:cs typeface="阿里巴巴普惠体" panose="00020600040101010101" pitchFamily="18" charset="-122"/>
                      </a:endParaRPr>
                    </a:p>
                  </a:txBody>
                  <a:tcPr marL="9525" marR="9525" marT="9525" marB="0" anchor="ctr"/>
                </a:tc>
                <a:tc>
                  <a:txBody>
                    <a:bodyPr/>
                    <a:lstStyle/>
                    <a:p>
                      <a:pPr algn="l" fontAlgn="ctr"/>
                      <a:r>
                        <a:rPr lang="zh-CN" altLang="en-US" sz="1400" u="none" strike="noStrike">
                          <a:effectLst/>
                        </a:rPr>
                        <a:t>仅</a:t>
                      </a:r>
                      <a:r>
                        <a:rPr lang="en-US" altLang="zh-CN" sz="1400" u="none" strike="noStrike">
                          <a:effectLst/>
                        </a:rPr>
                        <a:t>remote</a:t>
                      </a:r>
                      <a:r>
                        <a:rPr lang="zh-CN" altLang="en-US" sz="1400" u="none" strike="noStrike">
                          <a:effectLst/>
                        </a:rPr>
                        <a:t>类型的缓存需要指定，可选</a:t>
                      </a:r>
                      <a:r>
                        <a:rPr lang="en-US" altLang="zh-CN" sz="1400" u="none" strike="noStrike">
                          <a:effectLst/>
                        </a:rPr>
                        <a:t>java</a:t>
                      </a:r>
                      <a:r>
                        <a:rPr lang="zh-CN" altLang="en-US" sz="1400" u="none" strike="noStrike">
                          <a:effectLst/>
                        </a:rPr>
                        <a:t>和</a:t>
                      </a:r>
                      <a:r>
                        <a:rPr lang="en-US" altLang="zh-CN" sz="1400" u="none" strike="noStrike">
                          <a:effectLst/>
                        </a:rPr>
                        <a:t>kryo</a:t>
                      </a:r>
                      <a:endParaRPr lang="en-US" altLang="zh-CN" sz="1400" b="0" i="0" u="none" strike="noStrike">
                        <a:solidFill>
                          <a:srgbClr val="000000"/>
                        </a:solidFill>
                        <a:effectLst/>
                        <a:latin typeface="Consolas" panose="020B0609020204030204" pitchFamily="49" charset="0"/>
                        <a:ea typeface="阿里巴巴普惠体" panose="00020600040101010101" pitchFamily="18" charset="-122"/>
                        <a:cs typeface="阿里巴巴普惠体" panose="00020600040101010101" pitchFamily="18" charset="-122"/>
                      </a:endParaRPr>
                    </a:p>
                  </a:txBody>
                  <a:tcPr marL="9525" marR="9525" marT="9525" marB="0" anchor="ctr"/>
                </a:tc>
                <a:extLst>
                  <a:ext uri="{0D108BD9-81ED-4DB2-BD59-A6C34878D82A}">
                    <a16:rowId xmlns:a16="http://schemas.microsoft.com/office/drawing/2014/main" val="3617484565"/>
                  </a:ext>
                </a:extLst>
              </a:tr>
              <a:tr h="303172">
                <a:tc>
                  <a:txBody>
                    <a:bodyPr/>
                    <a:lstStyle/>
                    <a:p>
                      <a:pPr algn="l" fontAlgn="ctr"/>
                      <a:r>
                        <a:rPr lang="en-US" sz="1400" u="none" strike="noStrike" dirty="0" smtClean="0">
                          <a:effectLst/>
                        </a:rPr>
                        <a:t>  </a:t>
                      </a:r>
                      <a:r>
                        <a:rPr lang="en-US" sz="1400" u="none" strike="noStrike" dirty="0" err="1" smtClean="0">
                          <a:effectLst/>
                        </a:rPr>
                        <a:t>jetcache</a:t>
                      </a:r>
                      <a:r>
                        <a:rPr lang="en-US" sz="1400" u="none" strike="noStrike" dirty="0">
                          <a:effectLst/>
                        </a:rPr>
                        <a:t>.[</a:t>
                      </a:r>
                      <a:r>
                        <a:rPr lang="en-US" sz="1400" u="none" strike="noStrike" dirty="0" err="1">
                          <a:effectLst/>
                        </a:rPr>
                        <a:t>local|remote</a:t>
                      </a:r>
                      <a:r>
                        <a:rPr lang="en-US" sz="1400" u="none" strike="noStrike" dirty="0">
                          <a:effectLst/>
                        </a:rPr>
                        <a:t>].${area}.limit</a:t>
                      </a:r>
                      <a:endParaRPr lang="en-US" sz="1400" b="0" i="0" u="none" strike="noStrike" dirty="0">
                        <a:solidFill>
                          <a:srgbClr val="000000"/>
                        </a:solidFill>
                        <a:effectLst/>
                        <a:latin typeface="Consolas" panose="020B0609020204030204" pitchFamily="49" charset="0"/>
                        <a:ea typeface="阿里巴巴普惠体" panose="00020600040101010101" pitchFamily="18" charset="-122"/>
                        <a:cs typeface="阿里巴巴普惠体" panose="00020600040101010101" pitchFamily="18" charset="-122"/>
                      </a:endParaRPr>
                    </a:p>
                  </a:txBody>
                  <a:tcPr marL="9525" marR="9525" marT="9525" marB="0" anchor="ctr"/>
                </a:tc>
                <a:tc>
                  <a:txBody>
                    <a:bodyPr/>
                    <a:lstStyle/>
                    <a:p>
                      <a:pPr algn="ctr" fontAlgn="ctr"/>
                      <a:r>
                        <a:rPr lang="en-US" altLang="zh-CN" sz="1400" u="none" strike="noStrike" dirty="0">
                          <a:effectLst/>
                        </a:rPr>
                        <a:t>100</a:t>
                      </a:r>
                      <a:endParaRPr lang="en-US" altLang="zh-CN" sz="1400" b="0" i="0" u="none" strike="noStrike" dirty="0">
                        <a:solidFill>
                          <a:srgbClr val="000000"/>
                        </a:solidFill>
                        <a:effectLst/>
                        <a:latin typeface="Consolas" panose="020B0609020204030204" pitchFamily="49" charset="0"/>
                        <a:ea typeface="阿里巴巴普惠体" panose="00020600040101010101" pitchFamily="18" charset="-122"/>
                        <a:cs typeface="阿里巴巴普惠体" panose="00020600040101010101" pitchFamily="18" charset="-122"/>
                      </a:endParaRPr>
                    </a:p>
                  </a:txBody>
                  <a:tcPr marL="9525" marR="9525" marT="9525" marB="0" anchor="ctr"/>
                </a:tc>
                <a:tc>
                  <a:txBody>
                    <a:bodyPr/>
                    <a:lstStyle/>
                    <a:p>
                      <a:pPr algn="l" fontAlgn="ctr"/>
                      <a:r>
                        <a:rPr lang="zh-CN" altLang="en-US" sz="1400" u="none" strike="noStrike">
                          <a:effectLst/>
                        </a:rPr>
                        <a:t>仅</a:t>
                      </a:r>
                      <a:r>
                        <a:rPr lang="en-US" altLang="zh-CN" sz="1400" u="none" strike="noStrike">
                          <a:effectLst/>
                        </a:rPr>
                        <a:t>local</a:t>
                      </a:r>
                      <a:r>
                        <a:rPr lang="zh-CN" altLang="en-US" sz="1400" u="none" strike="noStrike">
                          <a:effectLst/>
                        </a:rPr>
                        <a:t>类型的缓存需要指定，缓存实例最大元素数</a:t>
                      </a:r>
                      <a:endParaRPr lang="zh-CN" altLang="en-US" sz="1400" b="0" i="0" u="none" strike="noStrike">
                        <a:solidFill>
                          <a:srgbClr val="000000"/>
                        </a:solidFill>
                        <a:effectLst/>
                        <a:latin typeface="Consolas" panose="020B0609020204030204" pitchFamily="49" charset="0"/>
                        <a:ea typeface="阿里巴巴普惠体" panose="00020600040101010101" pitchFamily="18" charset="-122"/>
                        <a:cs typeface="阿里巴巴普惠体" panose="00020600040101010101" pitchFamily="18" charset="-122"/>
                      </a:endParaRPr>
                    </a:p>
                  </a:txBody>
                  <a:tcPr marL="9525" marR="9525" marT="9525" marB="0" anchor="ctr"/>
                </a:tc>
                <a:extLst>
                  <a:ext uri="{0D108BD9-81ED-4DB2-BD59-A6C34878D82A}">
                    <a16:rowId xmlns:a16="http://schemas.microsoft.com/office/drawing/2014/main" val="753560592"/>
                  </a:ext>
                </a:extLst>
              </a:tr>
              <a:tr h="332156">
                <a:tc>
                  <a:txBody>
                    <a:bodyPr/>
                    <a:lstStyle/>
                    <a:p>
                      <a:pPr algn="l" fontAlgn="ctr"/>
                      <a:r>
                        <a:rPr lang="en-US" sz="1400" u="none" strike="noStrike" dirty="0" smtClean="0">
                          <a:effectLst/>
                        </a:rPr>
                        <a:t>  </a:t>
                      </a:r>
                      <a:r>
                        <a:rPr lang="en-US" sz="1400" u="none" strike="noStrike" dirty="0" err="1" smtClean="0">
                          <a:effectLst/>
                        </a:rPr>
                        <a:t>jetcache</a:t>
                      </a:r>
                      <a:r>
                        <a:rPr lang="en-US" sz="1400" u="none" strike="noStrike" dirty="0">
                          <a:effectLst/>
                        </a:rPr>
                        <a:t>.[</a:t>
                      </a:r>
                      <a:r>
                        <a:rPr lang="en-US" sz="1400" u="none" strike="noStrike" dirty="0" err="1">
                          <a:effectLst/>
                        </a:rPr>
                        <a:t>local|remote</a:t>
                      </a:r>
                      <a:r>
                        <a:rPr lang="en-US" sz="1400" u="none" strike="noStrike" dirty="0">
                          <a:effectLst/>
                        </a:rPr>
                        <a:t>].${area}.</a:t>
                      </a:r>
                      <a:r>
                        <a:rPr lang="en-US" sz="1400" u="none" strike="noStrike" dirty="0" err="1">
                          <a:effectLst/>
                        </a:rPr>
                        <a:t>expireAfterWriteInMillis</a:t>
                      </a:r>
                      <a:endParaRPr lang="en-US" sz="1400" b="0" i="0" u="none" strike="noStrike" dirty="0">
                        <a:solidFill>
                          <a:srgbClr val="000000"/>
                        </a:solidFill>
                        <a:effectLst/>
                        <a:latin typeface="Consolas" panose="020B0609020204030204" pitchFamily="49" charset="0"/>
                        <a:ea typeface="阿里巴巴普惠体" panose="00020600040101010101" pitchFamily="18" charset="-122"/>
                        <a:cs typeface="阿里巴巴普惠体" panose="00020600040101010101" pitchFamily="18" charset="-122"/>
                      </a:endParaRPr>
                    </a:p>
                  </a:txBody>
                  <a:tcPr marL="9525" marR="9525" marT="9525" marB="0" anchor="ctr"/>
                </a:tc>
                <a:tc>
                  <a:txBody>
                    <a:bodyPr/>
                    <a:lstStyle/>
                    <a:p>
                      <a:pPr algn="ctr" fontAlgn="ctr"/>
                      <a:r>
                        <a:rPr lang="zh-CN" altLang="en-US" sz="1400" u="none" strike="noStrike" dirty="0">
                          <a:effectLst/>
                        </a:rPr>
                        <a:t>无穷大</a:t>
                      </a:r>
                      <a:endParaRPr lang="zh-CN" altLang="en-US" sz="1400" b="0" i="0" u="none" strike="noStrike" dirty="0">
                        <a:solidFill>
                          <a:srgbClr val="000000"/>
                        </a:solidFill>
                        <a:effectLst/>
                        <a:latin typeface="Consolas" panose="020B0609020204030204" pitchFamily="49" charset="0"/>
                        <a:ea typeface="阿里巴巴普惠体" panose="00020600040101010101" pitchFamily="18" charset="-122"/>
                        <a:cs typeface="阿里巴巴普惠体" panose="00020600040101010101" pitchFamily="18" charset="-122"/>
                      </a:endParaRPr>
                    </a:p>
                  </a:txBody>
                  <a:tcPr marL="9525" marR="9525" marT="9525" marB="0" anchor="ctr"/>
                </a:tc>
                <a:tc>
                  <a:txBody>
                    <a:bodyPr/>
                    <a:lstStyle/>
                    <a:p>
                      <a:pPr algn="l" fontAlgn="ctr"/>
                      <a:r>
                        <a:rPr lang="zh-CN" altLang="en-US" sz="1400" u="none" strike="noStrike" dirty="0">
                          <a:effectLst/>
                        </a:rPr>
                        <a:t>默认过期时间，毫秒单位</a:t>
                      </a:r>
                      <a:endParaRPr lang="zh-CN" altLang="en-US" sz="1400" b="0" i="0" u="none" strike="noStrike" dirty="0">
                        <a:solidFill>
                          <a:srgbClr val="000000"/>
                        </a:solidFill>
                        <a:effectLst/>
                        <a:latin typeface="Consolas" panose="020B0609020204030204" pitchFamily="49" charset="0"/>
                        <a:ea typeface="阿里巴巴普惠体" panose="00020600040101010101" pitchFamily="18" charset="-122"/>
                        <a:cs typeface="阿里巴巴普惠体" panose="00020600040101010101" pitchFamily="18" charset="-122"/>
                      </a:endParaRPr>
                    </a:p>
                  </a:txBody>
                  <a:tcPr marL="9525" marR="9525" marT="9525" marB="0" anchor="ctr"/>
                </a:tc>
                <a:extLst>
                  <a:ext uri="{0D108BD9-81ED-4DB2-BD59-A6C34878D82A}">
                    <a16:rowId xmlns:a16="http://schemas.microsoft.com/office/drawing/2014/main" val="2842695026"/>
                  </a:ext>
                </a:extLst>
              </a:tr>
              <a:tr h="303172">
                <a:tc>
                  <a:txBody>
                    <a:bodyPr/>
                    <a:lstStyle/>
                    <a:p>
                      <a:pPr algn="l" fontAlgn="ctr"/>
                      <a:r>
                        <a:rPr lang="en-US" sz="1400" u="none" strike="noStrike" dirty="0" smtClean="0">
                          <a:effectLst/>
                        </a:rPr>
                        <a:t>  </a:t>
                      </a:r>
                      <a:r>
                        <a:rPr lang="en-US" sz="1400" u="none" strike="noStrike" dirty="0" err="1" smtClean="0">
                          <a:effectLst/>
                        </a:rPr>
                        <a:t>jetcache.local</a:t>
                      </a:r>
                      <a:r>
                        <a:rPr lang="en-US" sz="1400" u="none" strike="noStrike" dirty="0">
                          <a:effectLst/>
                        </a:rPr>
                        <a:t>.${area}.</a:t>
                      </a:r>
                      <a:r>
                        <a:rPr lang="en-US" sz="1400" u="none" strike="noStrike" dirty="0" err="1">
                          <a:effectLst/>
                        </a:rPr>
                        <a:t>expireAfterAccessInMillis</a:t>
                      </a:r>
                      <a:endParaRPr lang="en-US" sz="1400" b="0" i="0" u="none" strike="noStrike" dirty="0">
                        <a:solidFill>
                          <a:srgbClr val="000000"/>
                        </a:solidFill>
                        <a:effectLst/>
                        <a:latin typeface="Consolas" panose="020B0609020204030204" pitchFamily="49" charset="0"/>
                        <a:ea typeface="阿里巴巴普惠体" panose="00020600040101010101" pitchFamily="18" charset="-122"/>
                        <a:cs typeface="阿里巴巴普惠体" panose="00020600040101010101" pitchFamily="18" charset="-122"/>
                      </a:endParaRPr>
                    </a:p>
                  </a:txBody>
                  <a:tcPr marL="9525" marR="9525" marT="9525" marB="0" anchor="ctr"/>
                </a:tc>
                <a:tc>
                  <a:txBody>
                    <a:bodyPr/>
                    <a:lstStyle/>
                    <a:p>
                      <a:pPr algn="ctr" fontAlgn="ctr"/>
                      <a:r>
                        <a:rPr lang="en-US" altLang="zh-CN" sz="1400" u="none" strike="noStrike" dirty="0" smtClean="0">
                          <a:effectLst/>
                        </a:rPr>
                        <a:t>0</a:t>
                      </a:r>
                      <a:endParaRPr lang="en-US" altLang="zh-CN" sz="1400" b="0" i="0" u="none" strike="noStrike" dirty="0">
                        <a:solidFill>
                          <a:srgbClr val="000000"/>
                        </a:solidFill>
                        <a:effectLst/>
                        <a:latin typeface="Consolas" panose="020B0609020204030204" pitchFamily="49" charset="0"/>
                        <a:ea typeface="阿里巴巴普惠体" panose="00020600040101010101" pitchFamily="18" charset="-122"/>
                        <a:cs typeface="阿里巴巴普惠体" panose="00020600040101010101" pitchFamily="18" charset="-122"/>
                      </a:endParaRPr>
                    </a:p>
                  </a:txBody>
                  <a:tcPr marL="9525" marR="9525" marT="9525" marB="0" anchor="ctr"/>
                </a:tc>
                <a:tc>
                  <a:txBody>
                    <a:bodyPr/>
                    <a:lstStyle/>
                    <a:p>
                      <a:pPr algn="l" fontAlgn="ctr"/>
                      <a:r>
                        <a:rPr lang="zh-CN" altLang="en-US" sz="1400" u="none" strike="noStrike" dirty="0">
                          <a:effectLst/>
                        </a:rPr>
                        <a:t>仅</a:t>
                      </a:r>
                      <a:r>
                        <a:rPr lang="en-US" altLang="zh-CN" sz="1400" u="none" strike="noStrike" dirty="0">
                          <a:effectLst/>
                        </a:rPr>
                        <a:t>local</a:t>
                      </a:r>
                      <a:r>
                        <a:rPr lang="zh-CN" altLang="en-US" sz="1400" u="none" strike="noStrike" dirty="0">
                          <a:effectLst/>
                        </a:rPr>
                        <a:t>类型的缓存有效，毫秒单位，最大不活动间隔</a:t>
                      </a:r>
                      <a:endParaRPr lang="zh-CN" altLang="en-US" sz="1400" b="0" i="0" u="none" strike="noStrike" dirty="0">
                        <a:solidFill>
                          <a:srgbClr val="000000"/>
                        </a:solidFill>
                        <a:effectLst/>
                        <a:latin typeface="Consolas" panose="020B0609020204030204" pitchFamily="49" charset="0"/>
                        <a:ea typeface="阿里巴巴普惠体" panose="00020600040101010101" pitchFamily="18" charset="-122"/>
                        <a:cs typeface="阿里巴巴普惠体" panose="00020600040101010101" pitchFamily="18" charset="-122"/>
                      </a:endParaRPr>
                    </a:p>
                  </a:txBody>
                  <a:tcPr marL="9525" marR="9525" marT="9525" marB="0" anchor="ctr"/>
                </a:tc>
                <a:extLst>
                  <a:ext uri="{0D108BD9-81ED-4DB2-BD59-A6C34878D82A}">
                    <a16:rowId xmlns:a16="http://schemas.microsoft.com/office/drawing/2014/main" val="2611439669"/>
                  </a:ext>
                </a:extLst>
              </a:tr>
            </a:tbl>
          </a:graphicData>
        </a:graphic>
      </p:graphicFrame>
    </p:spTree>
    <p:extLst>
      <p:ext uri="{BB962C8B-B14F-4D97-AF65-F5344CB8AC3E}">
        <p14:creationId xmlns:p14="http://schemas.microsoft.com/office/powerpoint/2010/main" val="3867342386"/>
      </p:ext>
    </p:extLst>
  </p:cSld>
  <p:clrMapOvr>
    <a:masterClrMapping/>
  </p:clrMapOvr>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zh-CN" altLang="en-US" dirty="0"/>
              <a:t>缓存供应商变更</a:t>
            </a:r>
            <a:r>
              <a:rPr lang="en-US" altLang="zh-CN" dirty="0"/>
              <a:t>:</a:t>
            </a:r>
            <a:r>
              <a:rPr lang="en-US" altLang="zh-CN" dirty="0" err="1"/>
              <a:t>jetcache</a:t>
            </a:r>
            <a:endParaRPr lang="zh-CN" altLang="en-US" dirty="0"/>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smtClean="0"/>
              <a:t>开启</a:t>
            </a:r>
            <a:r>
              <a:rPr lang="en-US" altLang="zh-CN" dirty="0" err="1" smtClean="0"/>
              <a:t>jetcache</a:t>
            </a:r>
            <a:r>
              <a:rPr lang="zh-CN" altLang="en-US" dirty="0" smtClean="0"/>
              <a:t>注解支持</a:t>
            </a:r>
            <a:endParaRPr lang="en-US" altLang="zh-CN" dirty="0">
              <a:solidFill>
                <a:schemeClr val="tx1">
                  <a:lumMod val="85000"/>
                  <a:lumOff val="15000"/>
                </a:schemeClr>
              </a:solidFill>
            </a:endParaRPr>
          </a:p>
        </p:txBody>
      </p:sp>
      <p:sp>
        <p:nvSpPr>
          <p:cNvPr id="4" name="TextBox 3">
            <a:extLst>
              <a:ext uri="{FF2B5EF4-FFF2-40B4-BE49-F238E27FC236}">
                <a16:creationId xmlns:a16="http://schemas.microsoft.com/office/drawing/2014/main" id="{0C998B78-AB18-3C47-A1C7-25AE9A3A40B0}"/>
              </a:ext>
            </a:extLst>
          </p:cNvPr>
          <p:cNvSpPr txBox="1"/>
          <p:nvPr/>
        </p:nvSpPr>
        <p:spPr>
          <a:xfrm>
            <a:off x="1159842" y="2149748"/>
            <a:ext cx="9860586" cy="2354491"/>
          </a:xfrm>
          <a:prstGeom prst="rect">
            <a:avLst/>
          </a:prstGeom>
          <a:solidFill>
            <a:srgbClr val="FFFFE4"/>
          </a:solidFill>
          <a:ln w="3175">
            <a:solidFill>
              <a:srgbClr val="919191"/>
            </a:solidFill>
          </a:ln>
        </p:spPr>
        <p:txBody>
          <a:bodyPr wrap="square">
            <a:spAutoFit/>
          </a:bodyPr>
          <a:lstStyle/>
          <a:p>
            <a:pPr lvl="0" eaLnBrk="0" fontAlgn="base" hangingPunct="0">
              <a:lnSpc>
                <a:spcPct val="150000"/>
              </a:lnSpc>
              <a:spcBef>
                <a:spcPct val="0"/>
              </a:spcBef>
              <a:spcAft>
                <a:spcPct val="0"/>
              </a:spcAft>
            </a:pPr>
            <a:r>
              <a:rPr lang="zh-CN" altLang="zh-CN" sz="1400" dirty="0" smtClean="0">
                <a:solidFill>
                  <a:srgbClr val="9E880D"/>
                </a:solidFill>
                <a:latin typeface="Consolas" panose="020B0609020204030204" pitchFamily="49" charset="0"/>
              </a:rPr>
              <a:t>@SpringBootApplication</a:t>
            </a:r>
            <a:r>
              <a:rPr lang="zh-CN" altLang="zh-CN" sz="1400" i="1" dirty="0">
                <a:solidFill>
                  <a:srgbClr val="8C8C8C"/>
                </a:solidFill>
                <a:latin typeface="Consolas" panose="020B0609020204030204" pitchFamily="49" charset="0"/>
              </a:rPr>
              <a:t/>
            </a:r>
            <a:br>
              <a:rPr lang="zh-CN" altLang="zh-CN" sz="1400" i="1" dirty="0">
                <a:solidFill>
                  <a:srgbClr val="8C8C8C"/>
                </a:solidFill>
                <a:latin typeface="Consolas" panose="020B0609020204030204" pitchFamily="49" charset="0"/>
              </a:rPr>
            </a:br>
            <a:r>
              <a:rPr lang="zh-CN" altLang="zh-CN" sz="1400" b="1" dirty="0">
                <a:solidFill>
                  <a:srgbClr val="AD2A26"/>
                </a:solidFill>
                <a:latin typeface="Consolas" panose="020B0609020204030204" pitchFamily="49" charset="0"/>
              </a:rPr>
              <a:t>@EnableCreateCacheAnnotation</a:t>
            </a:r>
            <a:r>
              <a:rPr lang="zh-CN" altLang="zh-CN" sz="1400" dirty="0">
                <a:solidFill>
                  <a:srgbClr val="9E880D"/>
                </a:solidFill>
                <a:latin typeface="Consolas" panose="020B0609020204030204" pitchFamily="49" charset="0"/>
              </a:rPr>
              <a:t/>
            </a:r>
            <a:br>
              <a:rPr lang="zh-CN" altLang="zh-CN" sz="1400" dirty="0">
                <a:solidFill>
                  <a:srgbClr val="9E880D"/>
                </a:solidFill>
                <a:latin typeface="Consolas" panose="020B0609020204030204" pitchFamily="49" charset="0"/>
              </a:rPr>
            </a:br>
            <a:r>
              <a:rPr lang="zh-CN" altLang="zh-CN" sz="1400" dirty="0">
                <a:solidFill>
                  <a:srgbClr val="0033B3"/>
                </a:solidFill>
                <a:latin typeface="Consolas" panose="020B0609020204030204" pitchFamily="49" charset="0"/>
              </a:rPr>
              <a:t>public class </a:t>
            </a:r>
            <a:r>
              <a:rPr lang="zh-CN" altLang="zh-CN" sz="1400" dirty="0">
                <a:solidFill>
                  <a:srgbClr val="000000"/>
                </a:solidFill>
                <a:latin typeface="Consolas" panose="020B0609020204030204" pitchFamily="49" charset="0"/>
              </a:rPr>
              <a:t>Springboot19CacheApplication </a:t>
            </a:r>
            <a:r>
              <a:rPr lang="zh-CN" altLang="zh-CN" sz="1400" dirty="0" smtClean="0">
                <a:solidFill>
                  <a:srgbClr val="080808"/>
                </a:solidFill>
                <a:latin typeface="Consolas" panose="020B0609020204030204" pitchFamily="49" charset="0"/>
              </a:rPr>
              <a:t>{</a:t>
            </a:r>
            <a:r>
              <a:rPr lang="zh-CN" altLang="zh-CN" sz="1400" dirty="0">
                <a:solidFill>
                  <a:srgbClr val="080808"/>
                </a:solidFill>
                <a:latin typeface="Consolas" panose="020B0609020204030204" pitchFamily="49" charset="0"/>
              </a:rPr>
              <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public static void </a:t>
            </a:r>
            <a:r>
              <a:rPr lang="zh-CN" altLang="zh-CN" sz="1400" dirty="0">
                <a:solidFill>
                  <a:srgbClr val="00627A"/>
                </a:solidFill>
                <a:latin typeface="Consolas" panose="020B0609020204030204" pitchFamily="49" charset="0"/>
              </a:rPr>
              <a:t>main</a:t>
            </a:r>
            <a:r>
              <a:rPr lang="zh-CN" altLang="zh-CN" sz="1400" dirty="0">
                <a:solidFill>
                  <a:srgbClr val="080808"/>
                </a:solidFill>
                <a:latin typeface="Consolas" panose="020B0609020204030204" pitchFamily="49" charset="0"/>
              </a:rPr>
              <a:t>(</a:t>
            </a:r>
            <a:r>
              <a:rPr lang="zh-CN" altLang="zh-CN" sz="1400" dirty="0">
                <a:solidFill>
                  <a:srgbClr val="000000"/>
                </a:solidFill>
                <a:latin typeface="Consolas" panose="020B0609020204030204" pitchFamily="49" charset="0"/>
              </a:rPr>
              <a:t>String</a:t>
            </a:r>
            <a:r>
              <a:rPr lang="zh-CN" altLang="zh-CN" sz="1400" dirty="0">
                <a:solidFill>
                  <a:srgbClr val="080808"/>
                </a:solidFill>
                <a:latin typeface="Consolas" panose="020B0609020204030204" pitchFamily="49" charset="0"/>
              </a:rPr>
              <a:t>[] args) {</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0000"/>
                </a:solidFill>
                <a:latin typeface="Consolas" panose="020B0609020204030204" pitchFamily="49" charset="0"/>
              </a:rPr>
              <a:t>SpringApplication</a:t>
            </a:r>
            <a:r>
              <a:rPr lang="zh-CN" altLang="zh-CN" sz="1400" dirty="0">
                <a:solidFill>
                  <a:srgbClr val="080808"/>
                </a:solidFill>
                <a:latin typeface="Consolas" panose="020B0609020204030204" pitchFamily="49" charset="0"/>
              </a:rPr>
              <a:t>.</a:t>
            </a:r>
            <a:r>
              <a:rPr lang="zh-CN" altLang="zh-CN" sz="1400" i="1" dirty="0">
                <a:solidFill>
                  <a:srgbClr val="080808"/>
                </a:solidFill>
                <a:latin typeface="Consolas" panose="020B0609020204030204" pitchFamily="49" charset="0"/>
              </a:rPr>
              <a:t>run</a:t>
            </a:r>
            <a:r>
              <a:rPr lang="zh-CN" altLang="zh-CN" sz="1400" dirty="0">
                <a:solidFill>
                  <a:srgbClr val="080808"/>
                </a:solidFill>
                <a:latin typeface="Consolas" panose="020B0609020204030204" pitchFamily="49" charset="0"/>
              </a:rPr>
              <a:t>(</a:t>
            </a:r>
            <a:r>
              <a:rPr lang="zh-CN" altLang="zh-CN" sz="1400" dirty="0">
                <a:solidFill>
                  <a:srgbClr val="000000"/>
                </a:solidFill>
                <a:latin typeface="Consolas" panose="020B0609020204030204" pitchFamily="49" charset="0"/>
              </a:rPr>
              <a:t>Springboot19CacheApplication</a:t>
            </a:r>
            <a:r>
              <a:rPr lang="zh-CN" altLang="zh-CN" sz="1400" dirty="0">
                <a:solidFill>
                  <a:srgbClr val="080808"/>
                </a:solidFill>
                <a:latin typeface="Consolas" panose="020B0609020204030204" pitchFamily="49" charset="0"/>
              </a:rPr>
              <a:t>.</a:t>
            </a:r>
            <a:r>
              <a:rPr lang="zh-CN" altLang="zh-CN" sz="1400" dirty="0">
                <a:solidFill>
                  <a:srgbClr val="0033B3"/>
                </a:solidFill>
                <a:latin typeface="Consolas" panose="020B0609020204030204" pitchFamily="49" charset="0"/>
              </a:rPr>
              <a:t>class</a:t>
            </a:r>
            <a:r>
              <a:rPr lang="zh-CN" altLang="zh-CN" sz="1400" dirty="0">
                <a:solidFill>
                  <a:srgbClr val="080808"/>
                </a:solidFill>
                <a:latin typeface="Consolas" panose="020B0609020204030204" pitchFamily="49" charset="0"/>
              </a:rPr>
              <a:t>, args);</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smtClean="0">
                <a:solidFill>
                  <a:srgbClr val="080808"/>
                </a:solidFill>
                <a:latin typeface="Consolas" panose="020B0609020204030204" pitchFamily="49" charset="0"/>
              </a:rPr>
              <a:t>}</a:t>
            </a:r>
            <a:r>
              <a:rPr lang="zh-CN" altLang="zh-CN" sz="1400" dirty="0">
                <a:solidFill>
                  <a:srgbClr val="080808"/>
                </a:solidFill>
                <a:latin typeface="Consolas" panose="020B0609020204030204" pitchFamily="49" charset="0"/>
              </a:rPr>
              <a:t/>
            </a:r>
            <a:br>
              <a:rPr lang="zh-CN" altLang="zh-CN" sz="1400" dirty="0">
                <a:solidFill>
                  <a:srgbClr val="080808"/>
                </a:solidFill>
                <a:latin typeface="Consolas" panose="020B0609020204030204" pitchFamily="49" charset="0"/>
              </a:rPr>
            </a:br>
            <a:r>
              <a:rPr lang="zh-CN" altLang="zh-CN" sz="1400" dirty="0" smtClean="0">
                <a:solidFill>
                  <a:srgbClr val="080808"/>
                </a:solidFill>
                <a:latin typeface="Consolas" panose="020B0609020204030204" pitchFamily="49" charset="0"/>
              </a:rPr>
              <a:t>}</a:t>
            </a:r>
            <a:endParaRPr lang="zh-CN" altLang="zh-CN" sz="1600" dirty="0">
              <a:latin typeface="Arial" panose="020B0604020202020204" pitchFamily="34" charset="0"/>
            </a:endParaRPr>
          </a:p>
        </p:txBody>
      </p:sp>
    </p:spTree>
    <p:extLst>
      <p:ext uri="{BB962C8B-B14F-4D97-AF65-F5344CB8AC3E}">
        <p14:creationId xmlns:p14="http://schemas.microsoft.com/office/powerpoint/2010/main" val="4013701196"/>
      </p:ext>
    </p:extLst>
  </p:cSld>
  <p:clrMapOvr>
    <a:masterClrMapping/>
  </p:clrMapOvr>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zh-CN" altLang="en-US" dirty="0"/>
              <a:t>缓存供应商变更</a:t>
            </a:r>
            <a:r>
              <a:rPr lang="en-US" altLang="zh-CN" dirty="0"/>
              <a:t>:</a:t>
            </a:r>
            <a:r>
              <a:rPr lang="en-US" altLang="zh-CN" dirty="0" err="1"/>
              <a:t>jetcache</a:t>
            </a:r>
            <a:endParaRPr lang="zh-CN" altLang="en-US" dirty="0"/>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smtClean="0">
                <a:solidFill>
                  <a:schemeClr val="tx1">
                    <a:lumMod val="85000"/>
                    <a:lumOff val="15000"/>
                  </a:schemeClr>
                </a:solidFill>
              </a:rPr>
              <a:t>声明缓存对象</a:t>
            </a:r>
            <a:endParaRPr lang="en-US" altLang="zh-CN" dirty="0">
              <a:solidFill>
                <a:schemeClr val="tx1">
                  <a:lumMod val="85000"/>
                  <a:lumOff val="15000"/>
                </a:schemeClr>
              </a:solidFill>
            </a:endParaRPr>
          </a:p>
        </p:txBody>
      </p:sp>
      <p:sp>
        <p:nvSpPr>
          <p:cNvPr id="4" name="TextBox 3">
            <a:extLst>
              <a:ext uri="{FF2B5EF4-FFF2-40B4-BE49-F238E27FC236}">
                <a16:creationId xmlns:a16="http://schemas.microsoft.com/office/drawing/2014/main" id="{0C998B78-AB18-3C47-A1C7-25AE9A3A40B0}"/>
              </a:ext>
            </a:extLst>
          </p:cNvPr>
          <p:cNvSpPr txBox="1"/>
          <p:nvPr/>
        </p:nvSpPr>
        <p:spPr>
          <a:xfrm>
            <a:off x="1159842" y="2149748"/>
            <a:ext cx="9860586" cy="2354491"/>
          </a:xfrm>
          <a:prstGeom prst="rect">
            <a:avLst/>
          </a:prstGeom>
          <a:solidFill>
            <a:srgbClr val="FFFFE4"/>
          </a:solidFill>
          <a:ln w="3175">
            <a:solidFill>
              <a:srgbClr val="919191"/>
            </a:solidFill>
          </a:ln>
        </p:spPr>
        <p:txBody>
          <a:bodyPr wrap="square">
            <a:spAutoFit/>
          </a:bodyPr>
          <a:lstStyle/>
          <a:p>
            <a:pPr lvl="0" eaLnBrk="0" fontAlgn="base" hangingPunct="0">
              <a:lnSpc>
                <a:spcPct val="150000"/>
              </a:lnSpc>
              <a:spcBef>
                <a:spcPct val="0"/>
              </a:spcBef>
              <a:spcAft>
                <a:spcPct val="0"/>
              </a:spcAft>
            </a:pPr>
            <a:r>
              <a:rPr lang="zh-CN" altLang="zh-CN" sz="1400" dirty="0">
                <a:solidFill>
                  <a:srgbClr val="9E880D"/>
                </a:solidFill>
                <a:latin typeface="Consolas" panose="020B0609020204030204" pitchFamily="49" charset="0"/>
              </a:rPr>
              <a:t>@Service</a:t>
            </a:r>
            <a:br>
              <a:rPr lang="zh-CN" altLang="zh-CN" sz="1400" dirty="0">
                <a:solidFill>
                  <a:srgbClr val="9E880D"/>
                </a:solidFill>
                <a:latin typeface="Consolas" panose="020B0609020204030204" pitchFamily="49" charset="0"/>
              </a:rPr>
            </a:br>
            <a:r>
              <a:rPr lang="zh-CN" altLang="zh-CN" sz="1400" dirty="0">
                <a:solidFill>
                  <a:srgbClr val="0033B3"/>
                </a:solidFill>
                <a:latin typeface="Consolas" panose="020B0609020204030204" pitchFamily="49" charset="0"/>
              </a:rPr>
              <a:t>public class </a:t>
            </a:r>
            <a:r>
              <a:rPr lang="zh-CN" altLang="zh-CN" sz="1400" dirty="0" smtClean="0">
                <a:solidFill>
                  <a:srgbClr val="000000"/>
                </a:solidFill>
                <a:latin typeface="Consolas" panose="020B0609020204030204" pitchFamily="49" charset="0"/>
              </a:rPr>
              <a:t>SMSCodeServiceImpl </a:t>
            </a:r>
            <a:r>
              <a:rPr lang="zh-CN" altLang="zh-CN" sz="1400" dirty="0">
                <a:solidFill>
                  <a:srgbClr val="0033B3"/>
                </a:solidFill>
                <a:latin typeface="Consolas" panose="020B0609020204030204" pitchFamily="49" charset="0"/>
              </a:rPr>
              <a:t>implements </a:t>
            </a:r>
            <a:r>
              <a:rPr lang="zh-CN" altLang="zh-CN" sz="1400" dirty="0">
                <a:solidFill>
                  <a:srgbClr val="000000"/>
                </a:solidFill>
                <a:latin typeface="Consolas" panose="020B0609020204030204" pitchFamily="49" charset="0"/>
              </a:rPr>
              <a:t>SMSCodeService </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9E880D"/>
                </a:solidFill>
                <a:latin typeface="Consolas" panose="020B0609020204030204" pitchFamily="49" charset="0"/>
              </a:rPr>
              <a:t>@Autowired</a:t>
            </a:r>
            <a:br>
              <a:rPr lang="zh-CN" altLang="zh-CN" sz="1400" dirty="0">
                <a:solidFill>
                  <a:srgbClr val="9E880D"/>
                </a:solidFill>
                <a:latin typeface="Consolas" panose="020B0609020204030204" pitchFamily="49" charset="0"/>
              </a:rPr>
            </a:br>
            <a:r>
              <a:rPr lang="zh-CN" altLang="zh-CN" sz="1400" dirty="0">
                <a:solidFill>
                  <a:srgbClr val="9E880D"/>
                </a:solidFill>
                <a:latin typeface="Consolas" panose="020B0609020204030204" pitchFamily="49" charset="0"/>
              </a:rPr>
              <a:t>    </a:t>
            </a:r>
            <a:r>
              <a:rPr lang="zh-CN" altLang="zh-CN" sz="1400" dirty="0">
                <a:solidFill>
                  <a:srgbClr val="0033B3"/>
                </a:solidFill>
                <a:latin typeface="Consolas" panose="020B0609020204030204" pitchFamily="49" charset="0"/>
              </a:rPr>
              <a:t>private </a:t>
            </a:r>
            <a:r>
              <a:rPr lang="zh-CN" altLang="zh-CN" sz="1400" dirty="0">
                <a:solidFill>
                  <a:srgbClr val="000000"/>
                </a:solidFill>
                <a:latin typeface="Consolas" panose="020B0609020204030204" pitchFamily="49" charset="0"/>
              </a:rPr>
              <a:t>CodeUtils </a:t>
            </a:r>
            <a:r>
              <a:rPr lang="zh-CN" altLang="zh-CN" sz="1400" dirty="0">
                <a:solidFill>
                  <a:srgbClr val="871094"/>
                </a:solidFill>
                <a:latin typeface="Consolas" panose="020B0609020204030204" pitchFamily="49" charset="0"/>
              </a:rPr>
              <a:t>codeUtils</a:t>
            </a:r>
            <a:r>
              <a:rPr lang="zh-CN" altLang="zh-CN" sz="1400" dirty="0" smtClean="0">
                <a:solidFill>
                  <a:srgbClr val="080808"/>
                </a:solidFill>
                <a:latin typeface="Consolas" panose="020B0609020204030204" pitchFamily="49" charset="0"/>
              </a:rPr>
              <a:t>;</a:t>
            </a:r>
            <a:r>
              <a:rPr lang="zh-CN" altLang="zh-CN" sz="1400" dirty="0">
                <a:solidFill>
                  <a:srgbClr val="080808"/>
                </a:solidFill>
                <a:latin typeface="Consolas" panose="020B0609020204030204" pitchFamily="49" charset="0"/>
              </a:rPr>
              <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b="1" dirty="0">
                <a:solidFill>
                  <a:srgbClr val="AD2A26"/>
                </a:solidFill>
                <a:latin typeface="Consolas" panose="020B0609020204030204" pitchFamily="49" charset="0"/>
              </a:rPr>
              <a:t>@CreateCache</a:t>
            </a:r>
            <a:r>
              <a:rPr lang="zh-CN" altLang="zh-CN" sz="1400" dirty="0">
                <a:solidFill>
                  <a:srgbClr val="080808"/>
                </a:solidFill>
                <a:latin typeface="Consolas" panose="020B0609020204030204" pitchFamily="49" charset="0"/>
              </a:rPr>
              <a:t>(name = </a:t>
            </a:r>
            <a:r>
              <a:rPr lang="zh-CN" altLang="zh-CN" sz="1400" dirty="0">
                <a:solidFill>
                  <a:srgbClr val="067D17"/>
                </a:solidFill>
                <a:latin typeface="Consolas" panose="020B0609020204030204" pitchFamily="49" charset="0"/>
              </a:rPr>
              <a:t>"smsCache"</a:t>
            </a:r>
            <a:r>
              <a:rPr lang="zh-CN" altLang="zh-CN" sz="1400" dirty="0">
                <a:solidFill>
                  <a:srgbClr val="080808"/>
                </a:solidFill>
                <a:latin typeface="Consolas" panose="020B0609020204030204" pitchFamily="49" charset="0"/>
              </a:rPr>
              <a:t>, expire = </a:t>
            </a:r>
            <a:r>
              <a:rPr lang="zh-CN" altLang="zh-CN" sz="1400" dirty="0">
                <a:solidFill>
                  <a:srgbClr val="1750EB"/>
                </a:solidFill>
                <a:latin typeface="Consolas" panose="020B0609020204030204" pitchFamily="49" charset="0"/>
              </a:rPr>
              <a:t>3600</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private </a:t>
            </a:r>
            <a:r>
              <a:rPr lang="zh-CN" altLang="zh-CN" sz="1400" dirty="0">
                <a:solidFill>
                  <a:srgbClr val="000000"/>
                </a:solidFill>
                <a:latin typeface="Consolas" panose="020B0609020204030204" pitchFamily="49" charset="0"/>
              </a:rPr>
              <a:t>Cache</a:t>
            </a:r>
            <a:r>
              <a:rPr lang="zh-CN" altLang="zh-CN" sz="1400" dirty="0">
                <a:solidFill>
                  <a:srgbClr val="080808"/>
                </a:solidFill>
                <a:latin typeface="Consolas" panose="020B0609020204030204" pitchFamily="49" charset="0"/>
              </a:rPr>
              <a:t>&lt;</a:t>
            </a:r>
            <a:r>
              <a:rPr lang="zh-CN" altLang="zh-CN" sz="1400" dirty="0">
                <a:solidFill>
                  <a:srgbClr val="000000"/>
                </a:solidFill>
                <a:latin typeface="Consolas" panose="020B0609020204030204" pitchFamily="49" charset="0"/>
              </a:rPr>
              <a:t>String</a:t>
            </a:r>
            <a:r>
              <a:rPr lang="zh-CN" altLang="zh-CN" sz="1400" dirty="0">
                <a:solidFill>
                  <a:srgbClr val="080808"/>
                </a:solidFill>
                <a:latin typeface="Consolas" panose="020B0609020204030204" pitchFamily="49" charset="0"/>
              </a:rPr>
              <a:t>, </a:t>
            </a:r>
            <a:r>
              <a:rPr lang="zh-CN" altLang="zh-CN" sz="1400" dirty="0">
                <a:solidFill>
                  <a:srgbClr val="000000"/>
                </a:solidFill>
                <a:latin typeface="Consolas" panose="020B0609020204030204" pitchFamily="49" charset="0"/>
              </a:rPr>
              <a:t>String</a:t>
            </a:r>
            <a:r>
              <a:rPr lang="zh-CN" altLang="zh-CN" sz="1400" dirty="0">
                <a:solidFill>
                  <a:srgbClr val="080808"/>
                </a:solidFill>
                <a:latin typeface="Consolas" panose="020B0609020204030204" pitchFamily="49" charset="0"/>
              </a:rPr>
              <a:t>&gt; </a:t>
            </a:r>
            <a:r>
              <a:rPr lang="zh-CN" altLang="zh-CN" sz="1400" dirty="0">
                <a:solidFill>
                  <a:srgbClr val="871094"/>
                </a:solidFill>
                <a:latin typeface="Consolas" panose="020B0609020204030204" pitchFamily="49" charset="0"/>
              </a:rPr>
              <a:t>jetSMSCache</a:t>
            </a:r>
            <a:r>
              <a:rPr lang="zh-CN" altLang="zh-CN" sz="1400" dirty="0" smtClean="0">
                <a:solidFill>
                  <a:srgbClr val="080808"/>
                </a:solidFill>
                <a:latin typeface="Consolas" panose="020B0609020204030204" pitchFamily="49" charset="0"/>
              </a:rPr>
              <a:t>;</a:t>
            </a:r>
            <a:r>
              <a:rPr lang="zh-CN" altLang="zh-CN" sz="1400" dirty="0">
                <a:solidFill>
                  <a:srgbClr val="080808"/>
                </a:solidFill>
                <a:latin typeface="Consolas" panose="020B0609020204030204" pitchFamily="49" charset="0"/>
              </a:rPr>
              <a:t/>
            </a:r>
            <a:br>
              <a:rPr lang="zh-CN" altLang="zh-CN" sz="1400" dirty="0">
                <a:solidFill>
                  <a:srgbClr val="080808"/>
                </a:solidFill>
                <a:latin typeface="Consolas" panose="020B0609020204030204" pitchFamily="49" charset="0"/>
              </a:rPr>
            </a:br>
            <a:r>
              <a:rPr lang="zh-CN" altLang="zh-CN" sz="1400" dirty="0" smtClean="0">
                <a:solidFill>
                  <a:srgbClr val="080808"/>
                </a:solidFill>
                <a:latin typeface="Consolas" panose="020B0609020204030204" pitchFamily="49" charset="0"/>
              </a:rPr>
              <a:t>}</a:t>
            </a:r>
            <a:endParaRPr lang="zh-CN" altLang="zh-CN" sz="1600" dirty="0">
              <a:latin typeface="Arial" panose="020B0604020202020204" pitchFamily="34" charset="0"/>
            </a:endParaRPr>
          </a:p>
        </p:txBody>
      </p:sp>
    </p:spTree>
    <p:extLst>
      <p:ext uri="{BB962C8B-B14F-4D97-AF65-F5344CB8AC3E}">
        <p14:creationId xmlns:p14="http://schemas.microsoft.com/office/powerpoint/2010/main" val="4154083590"/>
      </p:ext>
    </p:extLst>
  </p:cSld>
  <p:clrMapOvr>
    <a:masterClrMapping/>
  </p:clrMapOvr>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zh-CN" altLang="en-US" dirty="0"/>
              <a:t>缓存供应商变更</a:t>
            </a:r>
            <a:r>
              <a:rPr lang="en-US" altLang="zh-CN" dirty="0"/>
              <a:t>:</a:t>
            </a:r>
            <a:r>
              <a:rPr lang="en-US" altLang="zh-CN" dirty="0" err="1"/>
              <a:t>jetcache</a:t>
            </a:r>
            <a:endParaRPr lang="zh-CN" altLang="en-US" dirty="0"/>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smtClean="0">
                <a:solidFill>
                  <a:schemeClr val="tx1">
                    <a:lumMod val="85000"/>
                    <a:lumOff val="15000"/>
                  </a:schemeClr>
                </a:solidFill>
              </a:rPr>
              <a:t>操作缓存</a:t>
            </a:r>
            <a:endParaRPr lang="en-US" altLang="zh-CN" dirty="0">
              <a:solidFill>
                <a:schemeClr val="tx1">
                  <a:lumMod val="85000"/>
                  <a:lumOff val="15000"/>
                </a:schemeClr>
              </a:solidFill>
            </a:endParaRPr>
          </a:p>
        </p:txBody>
      </p:sp>
      <p:sp>
        <p:nvSpPr>
          <p:cNvPr id="4" name="TextBox 3">
            <a:extLst>
              <a:ext uri="{FF2B5EF4-FFF2-40B4-BE49-F238E27FC236}">
                <a16:creationId xmlns:a16="http://schemas.microsoft.com/office/drawing/2014/main" id="{0C998B78-AB18-3C47-A1C7-25AE9A3A40B0}"/>
              </a:ext>
            </a:extLst>
          </p:cNvPr>
          <p:cNvSpPr txBox="1"/>
          <p:nvPr/>
        </p:nvSpPr>
        <p:spPr>
          <a:xfrm>
            <a:off x="1159842" y="2149748"/>
            <a:ext cx="9860586" cy="4580934"/>
          </a:xfrm>
          <a:prstGeom prst="rect">
            <a:avLst/>
          </a:prstGeom>
          <a:solidFill>
            <a:srgbClr val="FFFFE4"/>
          </a:solidFill>
          <a:ln w="3175">
            <a:solidFill>
              <a:srgbClr val="919191"/>
            </a:solidFill>
          </a:ln>
        </p:spPr>
        <p:txBody>
          <a:bodyPr wrap="square">
            <a:spAutoFit/>
          </a:bodyPr>
          <a:lstStyle/>
          <a:p>
            <a:pPr lvl="0" eaLnBrk="0" fontAlgn="base" hangingPunct="0">
              <a:lnSpc>
                <a:spcPct val="150000"/>
              </a:lnSpc>
              <a:spcBef>
                <a:spcPct val="0"/>
              </a:spcBef>
              <a:spcAft>
                <a:spcPct val="0"/>
              </a:spcAft>
            </a:pPr>
            <a:r>
              <a:rPr lang="zh-CN" altLang="zh-CN" sz="1400" dirty="0">
                <a:solidFill>
                  <a:srgbClr val="9E880D"/>
                </a:solidFill>
                <a:latin typeface="Consolas" panose="020B0609020204030204" pitchFamily="49" charset="0"/>
              </a:rPr>
              <a:t>@Service</a:t>
            </a:r>
            <a:br>
              <a:rPr lang="zh-CN" altLang="zh-CN" sz="1400" dirty="0">
                <a:solidFill>
                  <a:srgbClr val="9E880D"/>
                </a:solidFill>
                <a:latin typeface="Consolas" panose="020B0609020204030204" pitchFamily="49" charset="0"/>
              </a:rPr>
            </a:br>
            <a:r>
              <a:rPr lang="zh-CN" altLang="zh-CN" sz="1400" dirty="0">
                <a:solidFill>
                  <a:srgbClr val="0033B3"/>
                </a:solidFill>
                <a:latin typeface="Consolas" panose="020B0609020204030204" pitchFamily="49" charset="0"/>
              </a:rPr>
              <a:t>public class </a:t>
            </a:r>
            <a:r>
              <a:rPr lang="zh-CN" altLang="zh-CN" sz="1400" dirty="0" smtClean="0">
                <a:solidFill>
                  <a:srgbClr val="000000"/>
                </a:solidFill>
                <a:latin typeface="Consolas" panose="020B0609020204030204" pitchFamily="49" charset="0"/>
              </a:rPr>
              <a:t>SMSCodeServiceImpl </a:t>
            </a:r>
            <a:r>
              <a:rPr lang="zh-CN" altLang="zh-CN" sz="1400" dirty="0">
                <a:solidFill>
                  <a:srgbClr val="0033B3"/>
                </a:solidFill>
                <a:latin typeface="Consolas" panose="020B0609020204030204" pitchFamily="49" charset="0"/>
              </a:rPr>
              <a:t>implements </a:t>
            </a:r>
            <a:r>
              <a:rPr lang="zh-CN" altLang="zh-CN" sz="1400" dirty="0">
                <a:solidFill>
                  <a:srgbClr val="000000"/>
                </a:solidFill>
                <a:latin typeface="Consolas" panose="020B0609020204030204" pitchFamily="49" charset="0"/>
              </a:rPr>
              <a:t>SMSCodeService </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smtClean="0">
                <a:solidFill>
                  <a:srgbClr val="080808"/>
                </a:solidFill>
                <a:latin typeface="Consolas" panose="020B0609020204030204" pitchFamily="49" charset="0"/>
              </a:rPr>
              <a:t>    </a:t>
            </a:r>
            <a:r>
              <a:rPr lang="zh-CN" altLang="zh-CN" sz="1400" dirty="0">
                <a:solidFill>
                  <a:srgbClr val="9E880D"/>
                </a:solidFill>
                <a:latin typeface="Consolas" panose="020B0609020204030204" pitchFamily="49" charset="0"/>
              </a:rPr>
              <a:t>@Override</a:t>
            </a:r>
            <a:br>
              <a:rPr lang="zh-CN" altLang="zh-CN" sz="1400" dirty="0">
                <a:solidFill>
                  <a:srgbClr val="9E880D"/>
                </a:solidFill>
                <a:latin typeface="Consolas" panose="020B0609020204030204" pitchFamily="49" charset="0"/>
              </a:rPr>
            </a:br>
            <a:r>
              <a:rPr lang="zh-CN" altLang="zh-CN" sz="1400" dirty="0">
                <a:solidFill>
                  <a:srgbClr val="9E880D"/>
                </a:solidFill>
                <a:latin typeface="Consolas" panose="020B0609020204030204" pitchFamily="49" charset="0"/>
              </a:rPr>
              <a:t>    </a:t>
            </a:r>
            <a:r>
              <a:rPr lang="zh-CN" altLang="zh-CN" sz="1400" dirty="0">
                <a:solidFill>
                  <a:srgbClr val="0033B3"/>
                </a:solidFill>
                <a:latin typeface="Consolas" panose="020B0609020204030204" pitchFamily="49" charset="0"/>
              </a:rPr>
              <a:t>public </a:t>
            </a:r>
            <a:r>
              <a:rPr lang="zh-CN" altLang="zh-CN" sz="1400" dirty="0">
                <a:solidFill>
                  <a:srgbClr val="000000"/>
                </a:solidFill>
                <a:latin typeface="Consolas" panose="020B0609020204030204" pitchFamily="49" charset="0"/>
              </a:rPr>
              <a:t>String </a:t>
            </a:r>
            <a:r>
              <a:rPr lang="zh-CN" altLang="zh-CN" sz="1400" dirty="0">
                <a:solidFill>
                  <a:srgbClr val="00627A"/>
                </a:solidFill>
                <a:latin typeface="Consolas" panose="020B0609020204030204" pitchFamily="49" charset="0"/>
              </a:rPr>
              <a:t>sendCodeToSMS</a:t>
            </a:r>
            <a:r>
              <a:rPr lang="zh-CN" altLang="zh-CN" sz="1400" dirty="0">
                <a:solidFill>
                  <a:srgbClr val="080808"/>
                </a:solidFill>
                <a:latin typeface="Consolas" panose="020B0609020204030204" pitchFamily="49" charset="0"/>
              </a:rPr>
              <a:t>(</a:t>
            </a:r>
            <a:r>
              <a:rPr lang="zh-CN" altLang="zh-CN" sz="1400" dirty="0">
                <a:solidFill>
                  <a:srgbClr val="000000"/>
                </a:solidFill>
                <a:latin typeface="Consolas" panose="020B0609020204030204" pitchFamily="49" charset="0"/>
              </a:rPr>
              <a:t>String </a:t>
            </a:r>
            <a:r>
              <a:rPr lang="zh-CN" altLang="zh-CN" sz="1400" dirty="0">
                <a:solidFill>
                  <a:srgbClr val="080808"/>
                </a:solidFill>
                <a:latin typeface="Consolas" panose="020B0609020204030204" pitchFamily="49" charset="0"/>
              </a:rPr>
              <a:t>tele) {</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0000"/>
                </a:solidFill>
                <a:latin typeface="Consolas" panose="020B0609020204030204" pitchFamily="49" charset="0"/>
              </a:rPr>
              <a:t>String code </a:t>
            </a: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this</a:t>
            </a:r>
            <a:r>
              <a:rPr lang="zh-CN" altLang="zh-CN" sz="1400" dirty="0">
                <a:solidFill>
                  <a:srgbClr val="080808"/>
                </a:solidFill>
                <a:latin typeface="Consolas" panose="020B0609020204030204" pitchFamily="49" charset="0"/>
              </a:rPr>
              <a:t>.</a:t>
            </a:r>
            <a:r>
              <a:rPr lang="zh-CN" altLang="zh-CN" sz="1400" dirty="0">
                <a:solidFill>
                  <a:srgbClr val="871094"/>
                </a:solidFill>
                <a:latin typeface="Consolas" panose="020B0609020204030204" pitchFamily="49" charset="0"/>
              </a:rPr>
              <a:t>codeUtils</a:t>
            </a:r>
            <a:r>
              <a:rPr lang="zh-CN" altLang="zh-CN" sz="1400" dirty="0">
                <a:solidFill>
                  <a:srgbClr val="080808"/>
                </a:solidFill>
                <a:latin typeface="Consolas" panose="020B0609020204030204" pitchFamily="49" charset="0"/>
              </a:rPr>
              <a:t>.generator(tele);</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871094"/>
                </a:solidFill>
                <a:latin typeface="Consolas" panose="020B0609020204030204" pitchFamily="49" charset="0"/>
              </a:rPr>
              <a:t>jetSMSCache</a:t>
            </a:r>
            <a:r>
              <a:rPr lang="zh-CN" altLang="zh-CN" sz="1400" dirty="0">
                <a:solidFill>
                  <a:srgbClr val="080808"/>
                </a:solidFill>
                <a:latin typeface="Consolas" panose="020B0609020204030204" pitchFamily="49" charset="0"/>
              </a:rPr>
              <a:t>.</a:t>
            </a:r>
            <a:r>
              <a:rPr lang="zh-CN" altLang="zh-CN" sz="1400" b="1" dirty="0">
                <a:solidFill>
                  <a:srgbClr val="AD2A26"/>
                </a:solidFill>
                <a:latin typeface="Consolas" panose="020B0609020204030204" pitchFamily="49" charset="0"/>
              </a:rPr>
              <a:t>put</a:t>
            </a:r>
            <a:r>
              <a:rPr lang="zh-CN" altLang="zh-CN" sz="1400" dirty="0">
                <a:solidFill>
                  <a:srgbClr val="080808"/>
                </a:solidFill>
                <a:latin typeface="Consolas" panose="020B0609020204030204" pitchFamily="49" charset="0"/>
              </a:rPr>
              <a:t>(tele,</a:t>
            </a:r>
            <a:r>
              <a:rPr lang="zh-CN" altLang="zh-CN" sz="1400" dirty="0">
                <a:solidFill>
                  <a:srgbClr val="000000"/>
                </a:solidFill>
                <a:latin typeface="Consolas" panose="020B0609020204030204" pitchFamily="49" charset="0"/>
              </a:rPr>
              <a:t>code</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return </a:t>
            </a:r>
            <a:r>
              <a:rPr lang="zh-CN" altLang="zh-CN" sz="1400" dirty="0">
                <a:solidFill>
                  <a:srgbClr val="000000"/>
                </a:solidFill>
                <a:latin typeface="Consolas" panose="020B0609020204030204" pitchFamily="49" charset="0"/>
              </a:rPr>
              <a:t>code</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smtClean="0">
                <a:solidFill>
                  <a:srgbClr val="080808"/>
                </a:solidFill>
                <a:latin typeface="Consolas" panose="020B0609020204030204" pitchFamily="49" charset="0"/>
              </a:rPr>
              <a:t>}</a:t>
            </a:r>
            <a:r>
              <a:rPr lang="zh-CN" altLang="zh-CN" sz="1400" dirty="0">
                <a:solidFill>
                  <a:srgbClr val="080808"/>
                </a:solidFill>
                <a:latin typeface="Consolas" panose="020B0609020204030204" pitchFamily="49" charset="0"/>
              </a:rPr>
              <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9E880D"/>
                </a:solidFill>
                <a:latin typeface="Consolas" panose="020B0609020204030204" pitchFamily="49" charset="0"/>
              </a:rPr>
              <a:t>@Override</a:t>
            </a:r>
            <a:br>
              <a:rPr lang="zh-CN" altLang="zh-CN" sz="1400" dirty="0">
                <a:solidFill>
                  <a:srgbClr val="9E880D"/>
                </a:solidFill>
                <a:latin typeface="Consolas" panose="020B0609020204030204" pitchFamily="49" charset="0"/>
              </a:rPr>
            </a:br>
            <a:r>
              <a:rPr lang="zh-CN" altLang="zh-CN" sz="1400" dirty="0">
                <a:solidFill>
                  <a:srgbClr val="9E880D"/>
                </a:solidFill>
                <a:latin typeface="Consolas" panose="020B0609020204030204" pitchFamily="49" charset="0"/>
              </a:rPr>
              <a:t>    </a:t>
            </a:r>
            <a:r>
              <a:rPr lang="zh-CN" altLang="zh-CN" sz="1400" dirty="0">
                <a:solidFill>
                  <a:srgbClr val="0033B3"/>
                </a:solidFill>
                <a:latin typeface="Consolas" panose="020B0609020204030204" pitchFamily="49" charset="0"/>
              </a:rPr>
              <a:t>public boolean </a:t>
            </a:r>
            <a:r>
              <a:rPr lang="zh-CN" altLang="zh-CN" sz="1400" dirty="0">
                <a:solidFill>
                  <a:srgbClr val="00627A"/>
                </a:solidFill>
                <a:latin typeface="Consolas" panose="020B0609020204030204" pitchFamily="49" charset="0"/>
              </a:rPr>
              <a:t>checkCode</a:t>
            </a:r>
            <a:r>
              <a:rPr lang="zh-CN" altLang="zh-CN" sz="1400" dirty="0">
                <a:solidFill>
                  <a:srgbClr val="080808"/>
                </a:solidFill>
                <a:latin typeface="Consolas" panose="020B0609020204030204" pitchFamily="49" charset="0"/>
              </a:rPr>
              <a:t>(</a:t>
            </a:r>
            <a:r>
              <a:rPr lang="zh-CN" altLang="zh-CN" sz="1400" dirty="0">
                <a:solidFill>
                  <a:srgbClr val="000000"/>
                </a:solidFill>
                <a:latin typeface="Consolas" panose="020B0609020204030204" pitchFamily="49" charset="0"/>
              </a:rPr>
              <a:t>CodeMsg </a:t>
            </a:r>
            <a:r>
              <a:rPr lang="zh-CN" altLang="zh-CN" sz="1400" dirty="0">
                <a:solidFill>
                  <a:srgbClr val="080808"/>
                </a:solidFill>
                <a:latin typeface="Consolas" panose="020B0609020204030204" pitchFamily="49" charset="0"/>
              </a:rPr>
              <a:t>codeMsg) {</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0000"/>
                </a:solidFill>
                <a:latin typeface="Consolas" panose="020B0609020204030204" pitchFamily="49" charset="0"/>
              </a:rPr>
              <a:t>String value </a:t>
            </a:r>
            <a:r>
              <a:rPr lang="zh-CN" altLang="zh-CN" sz="1400" dirty="0">
                <a:solidFill>
                  <a:srgbClr val="080808"/>
                </a:solidFill>
                <a:latin typeface="Consolas" panose="020B0609020204030204" pitchFamily="49" charset="0"/>
              </a:rPr>
              <a:t>= </a:t>
            </a:r>
            <a:r>
              <a:rPr lang="zh-CN" altLang="zh-CN" sz="1400" dirty="0">
                <a:solidFill>
                  <a:srgbClr val="871094"/>
                </a:solidFill>
                <a:latin typeface="Consolas" panose="020B0609020204030204" pitchFamily="49" charset="0"/>
              </a:rPr>
              <a:t>jetSMSCache</a:t>
            </a:r>
            <a:r>
              <a:rPr lang="zh-CN" altLang="zh-CN" sz="1400" dirty="0">
                <a:solidFill>
                  <a:srgbClr val="080808"/>
                </a:solidFill>
                <a:latin typeface="Consolas" panose="020B0609020204030204" pitchFamily="49" charset="0"/>
              </a:rPr>
              <a:t>.</a:t>
            </a:r>
            <a:r>
              <a:rPr lang="zh-CN" altLang="zh-CN" sz="1400" b="1" dirty="0">
                <a:solidFill>
                  <a:srgbClr val="AD2A26"/>
                </a:solidFill>
                <a:latin typeface="Consolas" panose="020B0609020204030204" pitchFamily="49" charset="0"/>
              </a:rPr>
              <a:t>get</a:t>
            </a:r>
            <a:r>
              <a:rPr lang="zh-CN" altLang="zh-CN" sz="1400" dirty="0">
                <a:solidFill>
                  <a:srgbClr val="080808"/>
                </a:solidFill>
                <a:latin typeface="Consolas" panose="020B0609020204030204" pitchFamily="49" charset="0"/>
              </a:rPr>
              <a:t>(codeMsg.getTele());</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return </a:t>
            </a:r>
            <a:r>
              <a:rPr lang="zh-CN" altLang="zh-CN" sz="1400" dirty="0">
                <a:solidFill>
                  <a:srgbClr val="080808"/>
                </a:solidFill>
                <a:latin typeface="Consolas" panose="020B0609020204030204" pitchFamily="49" charset="0"/>
              </a:rPr>
              <a:t>codeMsg.getCode().equals(</a:t>
            </a:r>
            <a:r>
              <a:rPr lang="zh-CN" altLang="zh-CN" sz="1400" dirty="0">
                <a:solidFill>
                  <a:srgbClr val="000000"/>
                </a:solidFill>
                <a:latin typeface="Consolas" panose="020B0609020204030204" pitchFamily="49" charset="0"/>
              </a:rPr>
              <a:t>value</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smtClean="0">
                <a:solidFill>
                  <a:srgbClr val="080808"/>
                </a:solidFill>
                <a:latin typeface="Consolas" panose="020B0609020204030204" pitchFamily="49" charset="0"/>
              </a:rPr>
              <a:t>}</a:t>
            </a:r>
            <a:r>
              <a:rPr lang="zh-CN" altLang="zh-CN" sz="1400" dirty="0">
                <a:solidFill>
                  <a:srgbClr val="080808"/>
                </a:solidFill>
                <a:latin typeface="Consolas" panose="020B0609020204030204" pitchFamily="49" charset="0"/>
              </a:rPr>
              <a:t/>
            </a:r>
            <a:br>
              <a:rPr lang="zh-CN" altLang="zh-CN" sz="1400" dirty="0">
                <a:solidFill>
                  <a:srgbClr val="080808"/>
                </a:solidFill>
                <a:latin typeface="Consolas" panose="020B0609020204030204" pitchFamily="49" charset="0"/>
              </a:rPr>
            </a:br>
            <a:r>
              <a:rPr lang="zh-CN" altLang="zh-CN" sz="1400" dirty="0" smtClean="0">
                <a:solidFill>
                  <a:srgbClr val="080808"/>
                </a:solidFill>
                <a:latin typeface="Consolas" panose="020B0609020204030204" pitchFamily="49" charset="0"/>
              </a:rPr>
              <a:t>}</a:t>
            </a:r>
            <a:endParaRPr lang="zh-CN" altLang="zh-CN" sz="1600" dirty="0">
              <a:latin typeface="Arial" panose="020B0604020202020204" pitchFamily="34" charset="0"/>
            </a:endParaRPr>
          </a:p>
        </p:txBody>
      </p:sp>
    </p:spTree>
    <p:extLst>
      <p:ext uri="{BB962C8B-B14F-4D97-AF65-F5344CB8AC3E}">
        <p14:creationId xmlns:p14="http://schemas.microsoft.com/office/powerpoint/2010/main" val="4286310566"/>
      </p:ext>
    </p:extLst>
  </p:cSld>
  <p:clrMapOvr>
    <a:masterClrMapping/>
  </p:clrMapOvr>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4A7A685B-F94D-194F-BA07-9413F6ABF747}"/>
              </a:ext>
            </a:extLst>
          </p:cNvPr>
          <p:cNvSpPr>
            <a:spLocks noGrp="1"/>
          </p:cNvSpPr>
          <p:nvPr>
            <p:ph type="body" sz="quarter" idx="10"/>
          </p:nvPr>
        </p:nvSpPr>
        <p:spPr>
          <a:xfrm>
            <a:off x="5126583" y="1463040"/>
            <a:ext cx="6573803" cy="4511040"/>
          </a:xfrm>
        </p:spPr>
        <p:txBody>
          <a:bodyPr/>
          <a:lstStyle/>
          <a:p>
            <a:r>
              <a:rPr lang="en-US" altLang="zh-CN" sz="1600" dirty="0" err="1" smtClean="0">
                <a:solidFill>
                  <a:srgbClr val="080808"/>
                </a:solidFill>
                <a:latin typeface="Consolas" panose="020B0609020204030204" pitchFamily="49" charset="0"/>
              </a:rPr>
              <a:t>jetcache</a:t>
            </a:r>
            <a:r>
              <a:rPr lang="zh-CN" altLang="en-US" sz="1600" dirty="0" smtClean="0">
                <a:solidFill>
                  <a:srgbClr val="080808"/>
                </a:solidFill>
                <a:latin typeface="Consolas" panose="020B0609020204030204" pitchFamily="49" charset="0"/>
              </a:rPr>
              <a:t>简介</a:t>
            </a:r>
            <a:endParaRPr lang="en-US" altLang="zh-CN" sz="1600" dirty="0" smtClean="0">
              <a:solidFill>
                <a:srgbClr val="080808"/>
              </a:solidFill>
              <a:latin typeface="Consolas" panose="020B0609020204030204" pitchFamily="49" charset="0"/>
            </a:endParaRPr>
          </a:p>
          <a:p>
            <a:r>
              <a:rPr lang="en-US" altLang="zh-CN" sz="1600" dirty="0" err="1" smtClean="0">
                <a:latin typeface="Consolas" panose="020B0609020204030204" pitchFamily="49" charset="0"/>
                <a:sym typeface="Consolas" panose="020B0609020204030204" pitchFamily="49" charset="0"/>
              </a:rPr>
              <a:t>jetcache</a:t>
            </a:r>
            <a:r>
              <a:rPr lang="zh-CN" altLang="en-US" sz="1600" dirty="0" smtClean="0">
                <a:latin typeface="Consolas" panose="020B0609020204030204" pitchFamily="49" charset="0"/>
                <a:sym typeface="Consolas" panose="020B0609020204030204" pitchFamily="49" charset="0"/>
              </a:rPr>
              <a:t>远程缓存使用方式</a:t>
            </a:r>
            <a:endParaRPr lang="en-US" altLang="zh-CN" sz="1600" dirty="0" smtClean="0">
              <a:latin typeface="Consolas" panose="020B0609020204030204" pitchFamily="49" charset="0"/>
              <a:sym typeface="Consolas" panose="020B0609020204030204" pitchFamily="49" charset="0"/>
            </a:endParaRPr>
          </a:p>
          <a:p>
            <a:r>
              <a:rPr lang="en-US" altLang="zh-CN" sz="1600" dirty="0" err="1" smtClean="0">
                <a:latin typeface="Consolas" panose="020B0609020204030204" pitchFamily="49" charset="0"/>
                <a:sym typeface="Consolas" panose="020B0609020204030204" pitchFamily="49" charset="0"/>
              </a:rPr>
              <a:t>jetcache</a:t>
            </a:r>
            <a:r>
              <a:rPr lang="zh-CN" altLang="en-US" sz="1600" dirty="0" smtClean="0">
                <a:latin typeface="Consolas" panose="020B0609020204030204" pitchFamily="49" charset="0"/>
                <a:sym typeface="Consolas" panose="020B0609020204030204" pitchFamily="49" charset="0"/>
              </a:rPr>
              <a:t>本地缓存使用方式</a:t>
            </a:r>
            <a:endParaRPr lang="en-US" altLang="zh-CN" sz="1600" dirty="0" smtClean="0">
              <a:latin typeface="Consolas" panose="020B0609020204030204" pitchFamily="49" charset="0"/>
              <a:sym typeface="Consolas" panose="020B0609020204030204" pitchFamily="49" charset="0"/>
            </a:endParaRPr>
          </a:p>
        </p:txBody>
      </p:sp>
    </p:spTree>
    <p:extLst>
      <p:ext uri="{BB962C8B-B14F-4D97-AF65-F5344CB8AC3E}">
        <p14:creationId xmlns:p14="http://schemas.microsoft.com/office/powerpoint/2010/main" val="3282543256"/>
      </p:ext>
    </p:extLst>
  </p:cSld>
  <p:clrMapOvr>
    <a:masterClrMapping/>
  </p:clrMapOvr>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zh-CN" altLang="en-US" dirty="0"/>
              <a:t>缓存供应商变更</a:t>
            </a:r>
            <a:r>
              <a:rPr lang="en-US" altLang="zh-CN" dirty="0"/>
              <a:t>:</a:t>
            </a:r>
            <a:r>
              <a:rPr lang="en-US" altLang="zh-CN" dirty="0" err="1"/>
              <a:t>jetcache</a:t>
            </a:r>
            <a:endParaRPr lang="zh-CN" altLang="en-US" dirty="0"/>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smtClean="0"/>
              <a:t>启用方法注解</a:t>
            </a:r>
            <a:endParaRPr lang="en-US" altLang="zh-CN" dirty="0">
              <a:solidFill>
                <a:schemeClr val="tx1">
                  <a:lumMod val="85000"/>
                  <a:lumOff val="15000"/>
                </a:schemeClr>
              </a:solidFill>
            </a:endParaRPr>
          </a:p>
        </p:txBody>
      </p:sp>
      <p:sp>
        <p:nvSpPr>
          <p:cNvPr id="4" name="TextBox 3">
            <a:extLst>
              <a:ext uri="{FF2B5EF4-FFF2-40B4-BE49-F238E27FC236}">
                <a16:creationId xmlns:a16="http://schemas.microsoft.com/office/drawing/2014/main" id="{0C998B78-AB18-3C47-A1C7-25AE9A3A40B0}"/>
              </a:ext>
            </a:extLst>
          </p:cNvPr>
          <p:cNvSpPr txBox="1"/>
          <p:nvPr/>
        </p:nvSpPr>
        <p:spPr>
          <a:xfrm>
            <a:off x="1159842" y="2149748"/>
            <a:ext cx="9860586" cy="2677656"/>
          </a:xfrm>
          <a:prstGeom prst="rect">
            <a:avLst/>
          </a:prstGeom>
          <a:solidFill>
            <a:srgbClr val="FFFFE4"/>
          </a:solidFill>
          <a:ln w="3175">
            <a:solidFill>
              <a:srgbClr val="919191"/>
            </a:solidFill>
          </a:ln>
        </p:spPr>
        <p:txBody>
          <a:bodyPr wrap="square">
            <a:spAutoFit/>
          </a:bodyPr>
          <a:lstStyle/>
          <a:p>
            <a:pPr lvl="0" eaLnBrk="0" fontAlgn="base" hangingPunct="0">
              <a:lnSpc>
                <a:spcPct val="150000"/>
              </a:lnSpc>
              <a:spcBef>
                <a:spcPct val="0"/>
              </a:spcBef>
              <a:spcAft>
                <a:spcPct val="0"/>
              </a:spcAft>
            </a:pPr>
            <a:r>
              <a:rPr lang="zh-CN" altLang="zh-CN" sz="1400" dirty="0" smtClean="0">
                <a:solidFill>
                  <a:srgbClr val="9E880D"/>
                </a:solidFill>
                <a:latin typeface="Consolas" panose="020B0609020204030204" pitchFamily="49" charset="0"/>
              </a:rPr>
              <a:t>@SpringBootApplication</a:t>
            </a:r>
            <a:br>
              <a:rPr lang="zh-CN" altLang="zh-CN" sz="1400" dirty="0" smtClean="0">
                <a:solidFill>
                  <a:srgbClr val="9E880D"/>
                </a:solidFill>
                <a:latin typeface="Consolas" panose="020B0609020204030204" pitchFamily="49" charset="0"/>
              </a:rPr>
            </a:br>
            <a:r>
              <a:rPr lang="zh-CN" altLang="zh-CN" sz="1400" b="1" dirty="0" smtClean="0">
                <a:solidFill>
                  <a:srgbClr val="AD2A26"/>
                </a:solidFill>
                <a:latin typeface="Consolas" panose="020B0609020204030204" pitchFamily="49" charset="0"/>
              </a:rPr>
              <a:t>@EnableCreateCacheAnnotation</a:t>
            </a:r>
            <a:r>
              <a:rPr lang="zh-CN" altLang="zh-CN" sz="1400" dirty="0" smtClean="0">
                <a:solidFill>
                  <a:srgbClr val="9E880D"/>
                </a:solidFill>
                <a:latin typeface="Consolas" panose="020B0609020204030204" pitchFamily="49" charset="0"/>
              </a:rPr>
              <a:t/>
            </a:r>
            <a:br>
              <a:rPr lang="zh-CN" altLang="zh-CN" sz="1400" dirty="0" smtClean="0">
                <a:solidFill>
                  <a:srgbClr val="9E880D"/>
                </a:solidFill>
                <a:latin typeface="Consolas" panose="020B0609020204030204" pitchFamily="49" charset="0"/>
              </a:rPr>
            </a:br>
            <a:r>
              <a:rPr lang="zh-CN" altLang="zh-CN" sz="1400" b="1" dirty="0" smtClean="0">
                <a:solidFill>
                  <a:srgbClr val="AD2A26"/>
                </a:solidFill>
                <a:latin typeface="Consolas" panose="020B0609020204030204" pitchFamily="49" charset="0"/>
              </a:rPr>
              <a:t>@EnableMethodCache</a:t>
            </a:r>
            <a:r>
              <a:rPr lang="zh-CN" altLang="zh-CN" sz="1400" dirty="0" smtClean="0">
                <a:solidFill>
                  <a:srgbClr val="080808"/>
                </a:solidFill>
                <a:latin typeface="Consolas" panose="020B0609020204030204" pitchFamily="49" charset="0"/>
              </a:rPr>
              <a:t>(basePackages = </a:t>
            </a:r>
            <a:r>
              <a:rPr lang="zh-CN" altLang="zh-CN" sz="1400" dirty="0" smtClean="0">
                <a:solidFill>
                  <a:srgbClr val="067D17"/>
                </a:solidFill>
                <a:latin typeface="Consolas" panose="020B0609020204030204" pitchFamily="49" charset="0"/>
              </a:rPr>
              <a:t>"com.itheima"</a:t>
            </a:r>
            <a:r>
              <a:rPr lang="zh-CN" altLang="zh-CN" sz="1400" dirty="0" smtClean="0">
                <a:solidFill>
                  <a:srgbClr val="080808"/>
                </a:solidFill>
                <a:latin typeface="Consolas" panose="020B0609020204030204" pitchFamily="49" charset="0"/>
              </a:rPr>
              <a:t>)</a:t>
            </a:r>
            <a:br>
              <a:rPr lang="zh-CN" altLang="zh-CN" sz="1400" dirty="0" smtClean="0">
                <a:solidFill>
                  <a:srgbClr val="080808"/>
                </a:solidFill>
                <a:latin typeface="Consolas" panose="020B0609020204030204" pitchFamily="49" charset="0"/>
              </a:rPr>
            </a:br>
            <a:r>
              <a:rPr lang="zh-CN" altLang="zh-CN" sz="1400" dirty="0" smtClean="0">
                <a:solidFill>
                  <a:srgbClr val="0033B3"/>
                </a:solidFill>
                <a:latin typeface="Consolas" panose="020B0609020204030204" pitchFamily="49" charset="0"/>
              </a:rPr>
              <a:t>public class </a:t>
            </a:r>
            <a:r>
              <a:rPr lang="zh-CN" altLang="zh-CN" sz="1400" dirty="0" smtClean="0">
                <a:solidFill>
                  <a:srgbClr val="000000"/>
                </a:solidFill>
                <a:latin typeface="Consolas" panose="020B0609020204030204" pitchFamily="49" charset="0"/>
              </a:rPr>
              <a:t>Springboot20JetCacheApplication </a:t>
            </a:r>
            <a:r>
              <a:rPr lang="zh-CN" altLang="zh-CN" sz="1400" dirty="0" smtClean="0">
                <a:solidFill>
                  <a:srgbClr val="080808"/>
                </a:solidFill>
                <a:latin typeface="Consolas" panose="020B0609020204030204" pitchFamily="49" charset="0"/>
              </a:rPr>
              <a:t>{</a:t>
            </a:r>
            <a:br>
              <a:rPr lang="zh-CN" altLang="zh-CN" sz="1400" dirty="0" smtClean="0">
                <a:solidFill>
                  <a:srgbClr val="080808"/>
                </a:solidFill>
                <a:latin typeface="Consolas" panose="020B0609020204030204" pitchFamily="49" charset="0"/>
              </a:rPr>
            </a:br>
            <a:r>
              <a:rPr lang="zh-CN" altLang="zh-CN" sz="1400" dirty="0" smtClean="0">
                <a:solidFill>
                  <a:srgbClr val="080808"/>
                </a:solidFill>
                <a:latin typeface="Consolas" panose="020B0609020204030204" pitchFamily="49" charset="0"/>
              </a:rPr>
              <a:t>    </a:t>
            </a:r>
            <a:r>
              <a:rPr lang="zh-CN" altLang="zh-CN" sz="1400" dirty="0" smtClean="0">
                <a:solidFill>
                  <a:srgbClr val="0033B3"/>
                </a:solidFill>
                <a:latin typeface="Consolas" panose="020B0609020204030204" pitchFamily="49" charset="0"/>
              </a:rPr>
              <a:t>public static void </a:t>
            </a:r>
            <a:r>
              <a:rPr lang="zh-CN" altLang="zh-CN" sz="1400" dirty="0" smtClean="0">
                <a:solidFill>
                  <a:srgbClr val="00627A"/>
                </a:solidFill>
                <a:latin typeface="Consolas" panose="020B0609020204030204" pitchFamily="49" charset="0"/>
              </a:rPr>
              <a:t>main</a:t>
            </a:r>
            <a:r>
              <a:rPr lang="zh-CN" altLang="zh-CN" sz="1400" dirty="0" smtClean="0">
                <a:solidFill>
                  <a:srgbClr val="080808"/>
                </a:solidFill>
                <a:latin typeface="Consolas" panose="020B0609020204030204" pitchFamily="49" charset="0"/>
              </a:rPr>
              <a:t>(</a:t>
            </a:r>
            <a:r>
              <a:rPr lang="zh-CN" altLang="zh-CN" sz="1400" dirty="0" smtClean="0">
                <a:solidFill>
                  <a:srgbClr val="000000"/>
                </a:solidFill>
                <a:latin typeface="Consolas" panose="020B0609020204030204" pitchFamily="49" charset="0"/>
              </a:rPr>
              <a:t>String</a:t>
            </a:r>
            <a:r>
              <a:rPr lang="zh-CN" altLang="zh-CN" sz="1400" dirty="0" smtClean="0">
                <a:solidFill>
                  <a:srgbClr val="080808"/>
                </a:solidFill>
                <a:latin typeface="Consolas" panose="020B0609020204030204" pitchFamily="49" charset="0"/>
              </a:rPr>
              <a:t>[] args) {</a:t>
            </a:r>
            <a:br>
              <a:rPr lang="zh-CN" altLang="zh-CN" sz="1400" dirty="0" smtClean="0">
                <a:solidFill>
                  <a:srgbClr val="080808"/>
                </a:solidFill>
                <a:latin typeface="Consolas" panose="020B0609020204030204" pitchFamily="49" charset="0"/>
              </a:rPr>
            </a:br>
            <a:r>
              <a:rPr lang="zh-CN" altLang="zh-CN" sz="1400" dirty="0" smtClean="0">
                <a:solidFill>
                  <a:srgbClr val="080808"/>
                </a:solidFill>
                <a:latin typeface="Consolas" panose="020B0609020204030204" pitchFamily="49" charset="0"/>
              </a:rPr>
              <a:t>        </a:t>
            </a:r>
            <a:r>
              <a:rPr lang="zh-CN" altLang="zh-CN" sz="1400" dirty="0" smtClean="0">
                <a:solidFill>
                  <a:srgbClr val="000000"/>
                </a:solidFill>
                <a:latin typeface="Consolas" panose="020B0609020204030204" pitchFamily="49" charset="0"/>
              </a:rPr>
              <a:t>SpringApplication</a:t>
            </a:r>
            <a:r>
              <a:rPr lang="zh-CN" altLang="zh-CN" sz="1400" dirty="0" smtClean="0">
                <a:solidFill>
                  <a:srgbClr val="080808"/>
                </a:solidFill>
                <a:latin typeface="Consolas" panose="020B0609020204030204" pitchFamily="49" charset="0"/>
              </a:rPr>
              <a:t>.</a:t>
            </a:r>
            <a:r>
              <a:rPr lang="zh-CN" altLang="zh-CN" sz="1400" i="1" dirty="0" smtClean="0">
                <a:solidFill>
                  <a:srgbClr val="080808"/>
                </a:solidFill>
                <a:latin typeface="Consolas" panose="020B0609020204030204" pitchFamily="49" charset="0"/>
              </a:rPr>
              <a:t>run</a:t>
            </a:r>
            <a:r>
              <a:rPr lang="zh-CN" altLang="zh-CN" sz="1400" dirty="0" smtClean="0">
                <a:solidFill>
                  <a:srgbClr val="080808"/>
                </a:solidFill>
                <a:latin typeface="Consolas" panose="020B0609020204030204" pitchFamily="49" charset="0"/>
              </a:rPr>
              <a:t>(</a:t>
            </a:r>
            <a:r>
              <a:rPr lang="zh-CN" altLang="zh-CN" sz="1400" dirty="0" smtClean="0">
                <a:solidFill>
                  <a:srgbClr val="000000"/>
                </a:solidFill>
                <a:latin typeface="Consolas" panose="020B0609020204030204" pitchFamily="49" charset="0"/>
              </a:rPr>
              <a:t>Springboot20JetCacheApplication</a:t>
            </a:r>
            <a:r>
              <a:rPr lang="zh-CN" altLang="zh-CN" sz="1400" dirty="0" smtClean="0">
                <a:solidFill>
                  <a:srgbClr val="080808"/>
                </a:solidFill>
                <a:latin typeface="Consolas" panose="020B0609020204030204" pitchFamily="49" charset="0"/>
              </a:rPr>
              <a:t>.</a:t>
            </a:r>
            <a:r>
              <a:rPr lang="zh-CN" altLang="zh-CN" sz="1400" dirty="0" smtClean="0">
                <a:solidFill>
                  <a:srgbClr val="0033B3"/>
                </a:solidFill>
                <a:latin typeface="Consolas" panose="020B0609020204030204" pitchFamily="49" charset="0"/>
              </a:rPr>
              <a:t>class</a:t>
            </a:r>
            <a:r>
              <a:rPr lang="zh-CN" altLang="zh-CN" sz="1400" dirty="0" smtClean="0">
                <a:solidFill>
                  <a:srgbClr val="080808"/>
                </a:solidFill>
                <a:latin typeface="Consolas" panose="020B0609020204030204" pitchFamily="49" charset="0"/>
              </a:rPr>
              <a:t>, args);</a:t>
            </a:r>
            <a:br>
              <a:rPr lang="zh-CN" altLang="zh-CN" sz="1400" dirty="0" smtClean="0">
                <a:solidFill>
                  <a:srgbClr val="080808"/>
                </a:solidFill>
                <a:latin typeface="Consolas" panose="020B0609020204030204" pitchFamily="49" charset="0"/>
              </a:rPr>
            </a:br>
            <a:r>
              <a:rPr lang="zh-CN" altLang="zh-CN" sz="1400" dirty="0" smtClean="0">
                <a:solidFill>
                  <a:srgbClr val="080808"/>
                </a:solidFill>
                <a:latin typeface="Consolas" panose="020B0609020204030204" pitchFamily="49" charset="0"/>
              </a:rPr>
              <a:t>    }</a:t>
            </a:r>
            <a:br>
              <a:rPr lang="zh-CN" altLang="zh-CN" sz="1400" dirty="0" smtClean="0">
                <a:solidFill>
                  <a:srgbClr val="080808"/>
                </a:solidFill>
                <a:latin typeface="Consolas" panose="020B0609020204030204" pitchFamily="49" charset="0"/>
              </a:rPr>
            </a:br>
            <a:r>
              <a:rPr lang="zh-CN" altLang="zh-CN" sz="1400" dirty="0" smtClean="0">
                <a:solidFill>
                  <a:srgbClr val="080808"/>
                </a:solidFill>
                <a:latin typeface="Consolas" panose="020B0609020204030204" pitchFamily="49" charset="0"/>
              </a:rPr>
              <a:t>}</a:t>
            </a:r>
            <a:endParaRPr lang="zh-CN" altLang="zh-CN" sz="1600" dirty="0">
              <a:latin typeface="Arial" panose="020B0604020202020204" pitchFamily="34" charset="0"/>
            </a:endParaRPr>
          </a:p>
        </p:txBody>
      </p:sp>
    </p:spTree>
    <p:extLst>
      <p:ext uri="{BB962C8B-B14F-4D97-AF65-F5344CB8AC3E}">
        <p14:creationId xmlns:p14="http://schemas.microsoft.com/office/powerpoint/2010/main" val="299933212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691FACA-E1ED-6A48-A1E4-D925AAC03039}"/>
              </a:ext>
            </a:extLst>
          </p:cNvPr>
          <p:cNvSpPr>
            <a:spLocks noGrp="1"/>
          </p:cNvSpPr>
          <p:nvPr>
            <p:ph type="body" sz="quarter" idx="10"/>
          </p:nvPr>
        </p:nvSpPr>
        <p:spPr>
          <a:xfrm>
            <a:off x="5248801" y="1373652"/>
            <a:ext cx="5973761" cy="4912848"/>
          </a:xfrm>
        </p:spPr>
        <p:txBody>
          <a:bodyPr/>
          <a:lstStyle/>
          <a:p>
            <a:r>
              <a:rPr lang="zh-CN" altLang="en-US" dirty="0" smtClean="0">
                <a:solidFill>
                  <a:schemeClr val="tx1">
                    <a:lumMod val="85000"/>
                    <a:lumOff val="15000"/>
                  </a:schemeClr>
                </a:solidFill>
              </a:rPr>
              <a:t>热部署</a:t>
            </a:r>
            <a:endParaRPr lang="en-US" altLang="zh-CN" dirty="0" smtClean="0">
              <a:solidFill>
                <a:schemeClr val="tx1">
                  <a:lumMod val="85000"/>
                  <a:lumOff val="15000"/>
                </a:schemeClr>
              </a:solidFill>
            </a:endParaRPr>
          </a:p>
          <a:p>
            <a:r>
              <a:rPr lang="zh-CN" altLang="en-US" dirty="0" smtClean="0">
                <a:solidFill>
                  <a:schemeClr val="tx1">
                    <a:lumMod val="85000"/>
                    <a:lumOff val="15000"/>
                  </a:schemeClr>
                </a:solidFill>
              </a:rPr>
              <a:t>配置高级</a:t>
            </a:r>
            <a:endParaRPr lang="en-US" altLang="zh-CN" dirty="0" smtClean="0">
              <a:solidFill>
                <a:schemeClr val="tx1">
                  <a:lumMod val="85000"/>
                  <a:lumOff val="15000"/>
                </a:schemeClr>
              </a:solidFill>
            </a:endParaRPr>
          </a:p>
          <a:p>
            <a:r>
              <a:rPr lang="zh-CN" altLang="en-US" dirty="0" smtClean="0">
                <a:solidFill>
                  <a:schemeClr val="tx1">
                    <a:lumMod val="85000"/>
                    <a:lumOff val="15000"/>
                  </a:schemeClr>
                </a:solidFill>
              </a:rPr>
              <a:t>测试</a:t>
            </a:r>
            <a:endParaRPr lang="en-US" altLang="zh-CN" dirty="0" smtClean="0">
              <a:solidFill>
                <a:schemeClr val="tx1">
                  <a:lumMod val="85000"/>
                  <a:lumOff val="15000"/>
                </a:schemeClr>
              </a:solidFill>
            </a:endParaRPr>
          </a:p>
          <a:p>
            <a:r>
              <a:rPr lang="zh-CN" altLang="en-US" dirty="0" smtClean="0">
                <a:solidFill>
                  <a:schemeClr val="tx1">
                    <a:lumMod val="85000"/>
                    <a:lumOff val="15000"/>
                  </a:schemeClr>
                </a:solidFill>
              </a:rPr>
              <a:t>数据层解决方案</a:t>
            </a:r>
            <a:endParaRPr lang="en-US" altLang="zh-CN" dirty="0" smtClean="0">
              <a:solidFill>
                <a:schemeClr val="tx1">
                  <a:lumMod val="85000"/>
                  <a:lumOff val="15000"/>
                </a:schemeClr>
              </a:solidFill>
            </a:endParaRPr>
          </a:p>
          <a:p>
            <a:r>
              <a:rPr lang="zh-CN" altLang="en-US" dirty="0" smtClean="0">
                <a:solidFill>
                  <a:schemeClr val="tx1">
                    <a:lumMod val="85000"/>
                    <a:lumOff val="15000"/>
                  </a:schemeClr>
                </a:solidFill>
              </a:rPr>
              <a:t>整合第三方技术</a:t>
            </a:r>
            <a:endParaRPr lang="en-US" altLang="zh-CN" dirty="0" smtClean="0">
              <a:solidFill>
                <a:schemeClr val="tx1">
                  <a:lumMod val="85000"/>
                  <a:lumOff val="15000"/>
                </a:schemeClr>
              </a:solidFill>
            </a:endParaRPr>
          </a:p>
          <a:p>
            <a:r>
              <a:rPr lang="zh-CN" altLang="en-US" dirty="0">
                <a:solidFill>
                  <a:schemeClr val="tx1">
                    <a:lumMod val="85000"/>
                    <a:lumOff val="15000"/>
                  </a:schemeClr>
                </a:solidFill>
              </a:rPr>
              <a:t>监控</a:t>
            </a:r>
            <a:endParaRPr lang="en-US" altLang="zh-CN" dirty="0" smtClean="0">
              <a:solidFill>
                <a:schemeClr val="tx1">
                  <a:lumMod val="85000"/>
                  <a:lumOff val="15000"/>
                </a:schemeClr>
              </a:solidFill>
            </a:endParaRPr>
          </a:p>
        </p:txBody>
      </p:sp>
    </p:spTree>
    <p:extLst>
      <p:ext uri="{BB962C8B-B14F-4D97-AF65-F5344CB8AC3E}">
        <p14:creationId xmlns:p14="http://schemas.microsoft.com/office/powerpoint/2010/main" val="62568958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en-US" altLang="zh-CN" dirty="0">
                <a:latin typeface="Consolas" panose="020B0609020204030204" pitchFamily="49" charset="0"/>
              </a:rPr>
              <a:t>@ConfigurationProperties</a:t>
            </a:r>
            <a:endParaRPr lang="zh-CN" altLang="en-US" dirty="0">
              <a:latin typeface="Consolas" panose="020B0609020204030204" pitchFamily="49" charset="0"/>
            </a:endParaRPr>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smtClean="0">
                <a:latin typeface="Consolas" panose="020B0609020204030204" pitchFamily="49" charset="0"/>
              </a:rPr>
              <a:t>使用</a:t>
            </a:r>
            <a:r>
              <a:rPr lang="en-US" altLang="zh-CN" dirty="0" smtClean="0">
                <a:latin typeface="Consolas" panose="020B0609020204030204" pitchFamily="49" charset="0"/>
              </a:rPr>
              <a:t>@</a:t>
            </a:r>
            <a:r>
              <a:rPr lang="en-US" altLang="zh-CN" dirty="0" err="1" smtClean="0">
                <a:latin typeface="Consolas" panose="020B0609020204030204" pitchFamily="49" charset="0"/>
              </a:rPr>
              <a:t>ConfigurationProperties</a:t>
            </a:r>
            <a:r>
              <a:rPr lang="zh-CN" altLang="en-US" dirty="0" smtClean="0">
                <a:latin typeface="Consolas" panose="020B0609020204030204" pitchFamily="49" charset="0"/>
              </a:rPr>
              <a:t>为第三方</a:t>
            </a:r>
            <a:r>
              <a:rPr lang="en-US" altLang="zh-CN" dirty="0" smtClean="0">
                <a:latin typeface="Consolas" panose="020B0609020204030204" pitchFamily="49" charset="0"/>
              </a:rPr>
              <a:t>bean</a:t>
            </a:r>
            <a:r>
              <a:rPr lang="zh-CN" altLang="en-US" dirty="0" smtClean="0">
                <a:latin typeface="Consolas" panose="020B0609020204030204" pitchFamily="49" charset="0"/>
              </a:rPr>
              <a:t>绑定属性</a:t>
            </a:r>
            <a:endParaRPr lang="en-US" altLang="zh-CN" dirty="0">
              <a:solidFill>
                <a:schemeClr val="tx1">
                  <a:lumMod val="85000"/>
                  <a:lumOff val="15000"/>
                </a:schemeClr>
              </a:solidFill>
              <a:latin typeface="Consolas" panose="020B0609020204030204" pitchFamily="49" charset="0"/>
            </a:endParaRPr>
          </a:p>
        </p:txBody>
      </p:sp>
      <p:sp>
        <p:nvSpPr>
          <p:cNvPr id="14" name="TextBox 3">
            <a:extLst>
              <a:ext uri="{FF2B5EF4-FFF2-40B4-BE49-F238E27FC236}">
                <a16:creationId xmlns:a16="http://schemas.microsoft.com/office/drawing/2014/main" id="{0C998B78-AB18-3C47-A1C7-25AE9A3A40B0}"/>
              </a:ext>
            </a:extLst>
          </p:cNvPr>
          <p:cNvSpPr txBox="1"/>
          <p:nvPr/>
        </p:nvSpPr>
        <p:spPr>
          <a:xfrm>
            <a:off x="1159842" y="2149748"/>
            <a:ext cx="9860586" cy="1995611"/>
          </a:xfrm>
          <a:prstGeom prst="rect">
            <a:avLst/>
          </a:prstGeom>
          <a:solidFill>
            <a:srgbClr val="FFFFE4"/>
          </a:solidFill>
          <a:ln w="3175">
            <a:solidFill>
              <a:srgbClr val="919191"/>
            </a:solidFill>
          </a:ln>
        </p:spPr>
        <p:txBody>
          <a:bodyPr wrap="square">
            <a:spAutoFit/>
          </a:bodyPr>
          <a:lstStyle/>
          <a:p>
            <a:pPr lvl="0" eaLnBrk="0" fontAlgn="base" hangingPunct="0">
              <a:lnSpc>
                <a:spcPct val="150000"/>
              </a:lnSpc>
              <a:spcBef>
                <a:spcPct val="0"/>
              </a:spcBef>
              <a:spcAft>
                <a:spcPct val="0"/>
              </a:spcAft>
            </a:pPr>
            <a:r>
              <a:rPr lang="zh-CN" altLang="zh-CN" sz="1400" dirty="0">
                <a:solidFill>
                  <a:srgbClr val="9E880D"/>
                </a:solidFill>
                <a:latin typeface="Consolas" panose="020B0609020204030204" pitchFamily="49" charset="0"/>
              </a:rPr>
              <a:t>@Bean</a:t>
            </a:r>
            <a:br>
              <a:rPr lang="zh-CN" altLang="zh-CN" sz="1400" dirty="0">
                <a:solidFill>
                  <a:srgbClr val="9E880D"/>
                </a:solidFill>
                <a:latin typeface="Consolas" panose="020B0609020204030204" pitchFamily="49" charset="0"/>
              </a:rPr>
            </a:br>
            <a:r>
              <a:rPr lang="zh-CN" altLang="zh-CN" sz="1400" dirty="0">
                <a:solidFill>
                  <a:srgbClr val="9E880D"/>
                </a:solidFill>
                <a:latin typeface="Consolas" panose="020B0609020204030204" pitchFamily="49" charset="0"/>
              </a:rPr>
              <a:t>@ConfigurationProperties</a:t>
            </a:r>
            <a:r>
              <a:rPr lang="zh-CN" altLang="zh-CN" sz="1400" dirty="0">
                <a:solidFill>
                  <a:srgbClr val="080808"/>
                </a:solidFill>
                <a:latin typeface="Consolas" panose="020B0609020204030204" pitchFamily="49" charset="0"/>
              </a:rPr>
              <a:t>(prefix = </a:t>
            </a:r>
            <a:r>
              <a:rPr lang="zh-CN" altLang="zh-CN" sz="1400" dirty="0">
                <a:solidFill>
                  <a:srgbClr val="067D17"/>
                </a:solidFill>
                <a:latin typeface="Consolas" panose="020B0609020204030204" pitchFamily="49" charset="0"/>
              </a:rPr>
              <a:t>"datasource"</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033B3"/>
                </a:solidFill>
                <a:latin typeface="Consolas" panose="020B0609020204030204" pitchFamily="49" charset="0"/>
              </a:rPr>
              <a:t>public </a:t>
            </a:r>
            <a:r>
              <a:rPr lang="zh-CN" altLang="zh-CN" sz="1400" dirty="0">
                <a:solidFill>
                  <a:srgbClr val="000000"/>
                </a:solidFill>
                <a:latin typeface="Consolas" panose="020B0609020204030204" pitchFamily="49" charset="0"/>
              </a:rPr>
              <a:t>DruidDataSource </a:t>
            </a:r>
            <a:r>
              <a:rPr lang="zh-CN" altLang="zh-CN" sz="1400" dirty="0">
                <a:solidFill>
                  <a:srgbClr val="00627A"/>
                </a:solidFill>
                <a:latin typeface="Consolas" panose="020B0609020204030204" pitchFamily="49" charset="0"/>
              </a:rPr>
              <a:t>dataSource</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0000"/>
                </a:solidFill>
                <a:latin typeface="Consolas" panose="020B0609020204030204" pitchFamily="49" charset="0"/>
              </a:rPr>
              <a:t>DruidDataSource ds </a:t>
            </a: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new </a:t>
            </a:r>
            <a:r>
              <a:rPr lang="zh-CN" altLang="zh-CN" sz="1400" dirty="0">
                <a:solidFill>
                  <a:srgbClr val="080808"/>
                </a:solidFill>
                <a:latin typeface="Consolas" panose="020B0609020204030204" pitchFamily="49" charset="0"/>
              </a:rPr>
              <a:t>DruidDataSource();</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return </a:t>
            </a:r>
            <a:r>
              <a:rPr lang="zh-CN" altLang="zh-CN" sz="1400" dirty="0">
                <a:solidFill>
                  <a:srgbClr val="000000"/>
                </a:solidFill>
                <a:latin typeface="Consolas" panose="020B0609020204030204" pitchFamily="49" charset="0"/>
              </a:rPr>
              <a:t>ds</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a:t>
            </a:r>
            <a:endParaRPr lang="zh-CN" altLang="zh-CN" sz="1600" dirty="0">
              <a:latin typeface="Consolas" panose="020B0609020204030204" pitchFamily="49" charset="0"/>
            </a:endParaRPr>
          </a:p>
        </p:txBody>
      </p:sp>
      <p:sp>
        <p:nvSpPr>
          <p:cNvPr id="7" name="TextBox 3">
            <a:extLst>
              <a:ext uri="{FF2B5EF4-FFF2-40B4-BE49-F238E27FC236}">
                <a16:creationId xmlns:a16="http://schemas.microsoft.com/office/drawing/2014/main" id="{0C998B78-AB18-3C47-A1C7-25AE9A3A40B0}"/>
              </a:ext>
            </a:extLst>
          </p:cNvPr>
          <p:cNvSpPr txBox="1"/>
          <p:nvPr/>
        </p:nvSpPr>
        <p:spPr>
          <a:xfrm>
            <a:off x="1159842" y="4433167"/>
            <a:ext cx="9860586" cy="702949"/>
          </a:xfrm>
          <a:prstGeom prst="rect">
            <a:avLst/>
          </a:prstGeom>
          <a:solidFill>
            <a:srgbClr val="FFFFE4"/>
          </a:solidFill>
          <a:ln w="3175">
            <a:solidFill>
              <a:srgbClr val="919191"/>
            </a:solidFill>
          </a:ln>
        </p:spPr>
        <p:txBody>
          <a:bodyPr wrap="square">
            <a:spAutoFit/>
          </a:bodyPr>
          <a:lstStyle/>
          <a:p>
            <a:pPr lvl="0" eaLnBrk="0" fontAlgn="base" hangingPunct="0">
              <a:lnSpc>
                <a:spcPct val="150000"/>
              </a:lnSpc>
              <a:spcBef>
                <a:spcPct val="0"/>
              </a:spcBef>
              <a:spcAft>
                <a:spcPct val="0"/>
              </a:spcAft>
            </a:pPr>
            <a:r>
              <a:rPr lang="zh-CN" altLang="zh-CN" sz="1400" dirty="0">
                <a:solidFill>
                  <a:srgbClr val="0033B3"/>
                </a:solidFill>
                <a:latin typeface="Consolas" panose="020B0609020204030204" pitchFamily="49" charset="0"/>
              </a:rPr>
              <a:t>datasource</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driverClassName</a:t>
            </a:r>
            <a:r>
              <a:rPr lang="zh-CN" altLang="zh-CN" sz="1400" dirty="0">
                <a:solidFill>
                  <a:srgbClr val="080808"/>
                </a:solidFill>
                <a:latin typeface="Consolas" panose="020B0609020204030204" pitchFamily="49" charset="0"/>
              </a:rPr>
              <a:t>: com.mysql.jdbc.Driver</a:t>
            </a:r>
            <a:endParaRPr lang="zh-CN" altLang="zh-CN" sz="1600" dirty="0">
              <a:latin typeface="Consolas" panose="020B0609020204030204" pitchFamily="49" charset="0"/>
            </a:endParaRPr>
          </a:p>
        </p:txBody>
      </p:sp>
    </p:spTree>
    <p:extLst>
      <p:ext uri="{BB962C8B-B14F-4D97-AF65-F5344CB8AC3E}">
        <p14:creationId xmlns:p14="http://schemas.microsoft.com/office/powerpoint/2010/main" val="2708882719"/>
      </p:ext>
    </p:extLst>
  </p:cSld>
  <p:clrMapOvr>
    <a:masterClrMapping/>
  </p:clrMapOvr>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zh-CN" altLang="en-US" dirty="0"/>
              <a:t>缓存供应商变更</a:t>
            </a:r>
            <a:r>
              <a:rPr lang="en-US" altLang="zh-CN" dirty="0"/>
              <a:t>:</a:t>
            </a:r>
            <a:r>
              <a:rPr lang="en-US" altLang="zh-CN" dirty="0" err="1"/>
              <a:t>jetcache</a:t>
            </a:r>
            <a:endParaRPr lang="zh-CN" altLang="en-US" dirty="0"/>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smtClean="0">
                <a:solidFill>
                  <a:schemeClr val="tx1">
                    <a:lumMod val="85000"/>
                    <a:lumOff val="15000"/>
                  </a:schemeClr>
                </a:solidFill>
              </a:rPr>
              <a:t>使用方法注解操作缓存</a:t>
            </a:r>
            <a:endParaRPr lang="en-US" altLang="zh-CN" dirty="0">
              <a:solidFill>
                <a:schemeClr val="tx1">
                  <a:lumMod val="85000"/>
                  <a:lumOff val="15000"/>
                </a:schemeClr>
              </a:solidFill>
            </a:endParaRPr>
          </a:p>
        </p:txBody>
      </p:sp>
      <p:sp>
        <p:nvSpPr>
          <p:cNvPr id="4" name="TextBox 3">
            <a:extLst>
              <a:ext uri="{FF2B5EF4-FFF2-40B4-BE49-F238E27FC236}">
                <a16:creationId xmlns:a16="http://schemas.microsoft.com/office/drawing/2014/main" id="{0C998B78-AB18-3C47-A1C7-25AE9A3A40B0}"/>
              </a:ext>
            </a:extLst>
          </p:cNvPr>
          <p:cNvSpPr txBox="1"/>
          <p:nvPr/>
        </p:nvSpPr>
        <p:spPr>
          <a:xfrm>
            <a:off x="1159842" y="2149748"/>
            <a:ext cx="9860586" cy="3647152"/>
          </a:xfrm>
          <a:prstGeom prst="rect">
            <a:avLst/>
          </a:prstGeom>
          <a:solidFill>
            <a:srgbClr val="FFFFE4"/>
          </a:solidFill>
          <a:ln w="3175">
            <a:solidFill>
              <a:srgbClr val="919191"/>
            </a:solidFill>
          </a:ln>
        </p:spPr>
        <p:txBody>
          <a:bodyPr wrap="square">
            <a:spAutoFit/>
          </a:bodyPr>
          <a:lstStyle/>
          <a:p>
            <a:pPr lvl="0" eaLnBrk="0" fontAlgn="base" hangingPunct="0">
              <a:lnSpc>
                <a:spcPct val="150000"/>
              </a:lnSpc>
              <a:spcBef>
                <a:spcPct val="0"/>
              </a:spcBef>
              <a:spcAft>
                <a:spcPct val="0"/>
              </a:spcAft>
            </a:pPr>
            <a:r>
              <a:rPr lang="zh-CN" altLang="zh-CN" sz="1400" dirty="0">
                <a:solidFill>
                  <a:srgbClr val="9E880D"/>
                </a:solidFill>
                <a:latin typeface="Consolas" panose="020B0609020204030204" pitchFamily="49" charset="0"/>
              </a:rPr>
              <a:t>@Service</a:t>
            </a:r>
            <a:br>
              <a:rPr lang="zh-CN" altLang="zh-CN" sz="1400" dirty="0">
                <a:solidFill>
                  <a:srgbClr val="9E880D"/>
                </a:solidFill>
                <a:latin typeface="Consolas" panose="020B0609020204030204" pitchFamily="49" charset="0"/>
              </a:rPr>
            </a:br>
            <a:r>
              <a:rPr lang="zh-CN" altLang="zh-CN" sz="1400" dirty="0">
                <a:solidFill>
                  <a:srgbClr val="0033B3"/>
                </a:solidFill>
                <a:latin typeface="Consolas" panose="020B0609020204030204" pitchFamily="49" charset="0"/>
              </a:rPr>
              <a:t>public class </a:t>
            </a:r>
            <a:r>
              <a:rPr lang="zh-CN" altLang="zh-CN" sz="1400" dirty="0">
                <a:solidFill>
                  <a:srgbClr val="000000"/>
                </a:solidFill>
                <a:latin typeface="Consolas" panose="020B0609020204030204" pitchFamily="49" charset="0"/>
              </a:rPr>
              <a:t>BookServiceImpl </a:t>
            </a:r>
            <a:r>
              <a:rPr lang="zh-CN" altLang="zh-CN" sz="1400" dirty="0">
                <a:solidFill>
                  <a:srgbClr val="0033B3"/>
                </a:solidFill>
                <a:latin typeface="Consolas" panose="020B0609020204030204" pitchFamily="49" charset="0"/>
              </a:rPr>
              <a:t>implements </a:t>
            </a:r>
            <a:r>
              <a:rPr lang="zh-CN" altLang="zh-CN" sz="1400" dirty="0">
                <a:solidFill>
                  <a:srgbClr val="000000"/>
                </a:solidFill>
                <a:latin typeface="Consolas" panose="020B0609020204030204" pitchFamily="49" charset="0"/>
              </a:rPr>
              <a:t>BookService </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smtClean="0">
                <a:solidFill>
                  <a:srgbClr val="080808"/>
                </a:solidFill>
                <a:latin typeface="Consolas" panose="020B0609020204030204" pitchFamily="49" charset="0"/>
              </a:rPr>
              <a:t>    </a:t>
            </a:r>
            <a:r>
              <a:rPr lang="zh-CN" altLang="zh-CN" sz="1400" dirty="0">
                <a:solidFill>
                  <a:srgbClr val="9E880D"/>
                </a:solidFill>
                <a:latin typeface="Consolas" panose="020B0609020204030204" pitchFamily="49" charset="0"/>
              </a:rPr>
              <a:t>@Autowired</a:t>
            </a:r>
            <a:br>
              <a:rPr lang="zh-CN" altLang="zh-CN" sz="1400" dirty="0">
                <a:solidFill>
                  <a:srgbClr val="9E880D"/>
                </a:solidFill>
                <a:latin typeface="Consolas" panose="020B0609020204030204" pitchFamily="49" charset="0"/>
              </a:rPr>
            </a:br>
            <a:r>
              <a:rPr lang="zh-CN" altLang="zh-CN" sz="1400" dirty="0">
                <a:solidFill>
                  <a:srgbClr val="9E880D"/>
                </a:solidFill>
                <a:latin typeface="Consolas" panose="020B0609020204030204" pitchFamily="49" charset="0"/>
              </a:rPr>
              <a:t>    </a:t>
            </a:r>
            <a:r>
              <a:rPr lang="zh-CN" altLang="zh-CN" sz="1400" dirty="0">
                <a:solidFill>
                  <a:srgbClr val="0033B3"/>
                </a:solidFill>
                <a:latin typeface="Consolas" panose="020B0609020204030204" pitchFamily="49" charset="0"/>
              </a:rPr>
              <a:t>private </a:t>
            </a:r>
            <a:r>
              <a:rPr lang="zh-CN" altLang="zh-CN" sz="1400" dirty="0">
                <a:solidFill>
                  <a:srgbClr val="000000"/>
                </a:solidFill>
                <a:latin typeface="Consolas" panose="020B0609020204030204" pitchFamily="49" charset="0"/>
              </a:rPr>
              <a:t>BookDao </a:t>
            </a:r>
            <a:r>
              <a:rPr lang="zh-CN" altLang="zh-CN" sz="1400" dirty="0">
                <a:solidFill>
                  <a:srgbClr val="871094"/>
                </a:solidFill>
                <a:latin typeface="Consolas" panose="020B0609020204030204" pitchFamily="49" charset="0"/>
              </a:rPr>
              <a:t>bookDao</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9E880D"/>
                </a:solidFill>
                <a:latin typeface="Consolas" panose="020B0609020204030204" pitchFamily="49" charset="0"/>
              </a:rPr>
              <a:t/>
            </a:r>
            <a:br>
              <a:rPr lang="zh-CN" altLang="zh-CN" sz="1400" dirty="0">
                <a:solidFill>
                  <a:srgbClr val="9E880D"/>
                </a:solidFill>
                <a:latin typeface="Consolas" panose="020B0609020204030204" pitchFamily="49" charset="0"/>
              </a:rPr>
            </a:br>
            <a:r>
              <a:rPr lang="zh-CN" altLang="zh-CN" sz="1400" dirty="0">
                <a:solidFill>
                  <a:srgbClr val="9E880D"/>
                </a:solidFill>
                <a:latin typeface="Consolas" panose="020B0609020204030204" pitchFamily="49" charset="0"/>
              </a:rPr>
              <a:t>    </a:t>
            </a:r>
            <a:r>
              <a:rPr lang="zh-CN" altLang="zh-CN" sz="1400" b="1" dirty="0">
                <a:solidFill>
                  <a:srgbClr val="AD2A26"/>
                </a:solidFill>
                <a:latin typeface="Consolas" panose="020B0609020204030204" pitchFamily="49" charset="0"/>
              </a:rPr>
              <a:t>@Cached</a:t>
            </a:r>
            <a:r>
              <a:rPr lang="zh-CN" altLang="zh-CN" sz="1400" dirty="0">
                <a:solidFill>
                  <a:srgbClr val="080808"/>
                </a:solidFill>
                <a:latin typeface="Consolas" panose="020B0609020204030204" pitchFamily="49" charset="0"/>
              </a:rPr>
              <a:t>(name = </a:t>
            </a:r>
            <a:r>
              <a:rPr lang="zh-CN" altLang="zh-CN" sz="1400" dirty="0">
                <a:solidFill>
                  <a:srgbClr val="067D17"/>
                </a:solidFill>
                <a:latin typeface="Consolas" panose="020B0609020204030204" pitchFamily="49" charset="0"/>
              </a:rPr>
              <a:t>"smsCache_"</a:t>
            </a:r>
            <a:r>
              <a:rPr lang="zh-CN" altLang="zh-CN" sz="1400" dirty="0">
                <a:solidFill>
                  <a:srgbClr val="080808"/>
                </a:solidFill>
                <a:latin typeface="Consolas" panose="020B0609020204030204" pitchFamily="49" charset="0"/>
              </a:rPr>
              <a:t>, key = </a:t>
            </a:r>
            <a:r>
              <a:rPr lang="zh-CN" altLang="zh-CN" sz="1400" dirty="0">
                <a:solidFill>
                  <a:srgbClr val="067D17"/>
                </a:solidFill>
                <a:latin typeface="Consolas" panose="020B0609020204030204" pitchFamily="49" charset="0"/>
              </a:rPr>
              <a:t>"#id"</a:t>
            </a:r>
            <a:r>
              <a:rPr lang="zh-CN" altLang="zh-CN" sz="1400" dirty="0">
                <a:solidFill>
                  <a:srgbClr val="080808"/>
                </a:solidFill>
                <a:latin typeface="Consolas" panose="020B0609020204030204" pitchFamily="49" charset="0"/>
              </a:rPr>
              <a:t>, expire = </a:t>
            </a:r>
            <a:r>
              <a:rPr lang="zh-CN" altLang="zh-CN" sz="1400" dirty="0">
                <a:solidFill>
                  <a:srgbClr val="1750EB"/>
                </a:solidFill>
                <a:latin typeface="Consolas" panose="020B0609020204030204" pitchFamily="49" charset="0"/>
              </a:rPr>
              <a:t>3600</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b="1" dirty="0">
                <a:solidFill>
                  <a:srgbClr val="AD2A26"/>
                </a:solidFill>
                <a:latin typeface="Consolas" panose="020B0609020204030204" pitchFamily="49" charset="0"/>
              </a:rPr>
              <a:t>@CacheRefresh</a:t>
            </a:r>
            <a:r>
              <a:rPr lang="zh-CN" altLang="zh-CN" sz="1400" dirty="0">
                <a:solidFill>
                  <a:srgbClr val="080808"/>
                </a:solidFill>
                <a:latin typeface="Consolas" panose="020B0609020204030204" pitchFamily="49" charset="0"/>
              </a:rPr>
              <a:t>(refresh = </a:t>
            </a:r>
            <a:r>
              <a:rPr lang="zh-CN" altLang="zh-CN" sz="1400" dirty="0">
                <a:solidFill>
                  <a:srgbClr val="1750EB"/>
                </a:solidFill>
                <a:latin typeface="Consolas" panose="020B0609020204030204" pitchFamily="49" charset="0"/>
              </a:rPr>
              <a:t>10</a:t>
            </a:r>
            <a:r>
              <a:rPr lang="zh-CN" altLang="zh-CN" sz="1400" dirty="0">
                <a:solidFill>
                  <a:srgbClr val="080808"/>
                </a:solidFill>
                <a:latin typeface="Consolas" panose="020B0609020204030204" pitchFamily="49" charset="0"/>
              </a:rPr>
              <a:t>,timeUnit = </a:t>
            </a:r>
            <a:r>
              <a:rPr lang="zh-CN" altLang="zh-CN" sz="1400" dirty="0">
                <a:solidFill>
                  <a:srgbClr val="000000"/>
                </a:solidFill>
                <a:latin typeface="Consolas" panose="020B0609020204030204" pitchFamily="49" charset="0"/>
              </a:rPr>
              <a:t>TimeUnit</a:t>
            </a:r>
            <a:r>
              <a:rPr lang="zh-CN" altLang="zh-CN" sz="1400" dirty="0">
                <a:solidFill>
                  <a:srgbClr val="080808"/>
                </a:solidFill>
                <a:latin typeface="Consolas" panose="020B0609020204030204" pitchFamily="49" charset="0"/>
              </a:rPr>
              <a:t>.</a:t>
            </a:r>
            <a:r>
              <a:rPr lang="zh-CN" altLang="zh-CN" sz="1400" i="1" dirty="0">
                <a:solidFill>
                  <a:srgbClr val="871094"/>
                </a:solidFill>
                <a:latin typeface="Consolas" panose="020B0609020204030204" pitchFamily="49" charset="0"/>
              </a:rPr>
              <a:t>SECONDS</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public </a:t>
            </a:r>
            <a:r>
              <a:rPr lang="zh-CN" altLang="zh-CN" sz="1400" dirty="0">
                <a:solidFill>
                  <a:srgbClr val="000000"/>
                </a:solidFill>
                <a:latin typeface="Consolas" panose="020B0609020204030204" pitchFamily="49" charset="0"/>
              </a:rPr>
              <a:t>Book </a:t>
            </a:r>
            <a:r>
              <a:rPr lang="zh-CN" altLang="zh-CN" sz="1400" dirty="0">
                <a:solidFill>
                  <a:srgbClr val="00627A"/>
                </a:solidFill>
                <a:latin typeface="Consolas" panose="020B0609020204030204" pitchFamily="49" charset="0"/>
              </a:rPr>
              <a:t>getById</a:t>
            </a:r>
            <a:r>
              <a:rPr lang="zh-CN" altLang="zh-CN" sz="1400" dirty="0">
                <a:solidFill>
                  <a:srgbClr val="080808"/>
                </a:solidFill>
                <a:latin typeface="Consolas" panose="020B0609020204030204" pitchFamily="49" charset="0"/>
              </a:rPr>
              <a:t>(</a:t>
            </a:r>
            <a:r>
              <a:rPr lang="zh-CN" altLang="zh-CN" sz="1400" dirty="0">
                <a:solidFill>
                  <a:srgbClr val="000000"/>
                </a:solidFill>
                <a:latin typeface="Consolas" panose="020B0609020204030204" pitchFamily="49" charset="0"/>
              </a:rPr>
              <a:t>Integer </a:t>
            </a:r>
            <a:r>
              <a:rPr lang="zh-CN" altLang="zh-CN" sz="1400" dirty="0">
                <a:solidFill>
                  <a:srgbClr val="080808"/>
                </a:solidFill>
                <a:latin typeface="Consolas" panose="020B0609020204030204" pitchFamily="49" charset="0"/>
              </a:rPr>
              <a:t>id) {</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return </a:t>
            </a:r>
            <a:r>
              <a:rPr lang="zh-CN" altLang="zh-CN" sz="1400" dirty="0">
                <a:solidFill>
                  <a:srgbClr val="871094"/>
                </a:solidFill>
                <a:latin typeface="Consolas" panose="020B0609020204030204" pitchFamily="49" charset="0"/>
              </a:rPr>
              <a:t>bookDao</a:t>
            </a:r>
            <a:r>
              <a:rPr lang="zh-CN" altLang="zh-CN" sz="1400" dirty="0">
                <a:solidFill>
                  <a:srgbClr val="080808"/>
                </a:solidFill>
                <a:latin typeface="Consolas" panose="020B0609020204030204" pitchFamily="49" charset="0"/>
              </a:rPr>
              <a:t>.selectById(id);</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br>
              <a:rPr lang="zh-CN" altLang="zh-CN" sz="1400" dirty="0">
                <a:solidFill>
                  <a:srgbClr val="080808"/>
                </a:solidFill>
                <a:latin typeface="Consolas" panose="020B0609020204030204" pitchFamily="49" charset="0"/>
              </a:rPr>
            </a:br>
            <a:r>
              <a:rPr lang="zh-CN" altLang="zh-CN" sz="1400" dirty="0" smtClean="0">
                <a:solidFill>
                  <a:srgbClr val="080808"/>
                </a:solidFill>
                <a:latin typeface="Consolas" panose="020B0609020204030204" pitchFamily="49" charset="0"/>
              </a:rPr>
              <a:t>}</a:t>
            </a:r>
            <a:endParaRPr lang="zh-CN" altLang="zh-CN" sz="1600" dirty="0">
              <a:latin typeface="Arial" panose="020B0604020202020204" pitchFamily="34" charset="0"/>
            </a:endParaRPr>
          </a:p>
        </p:txBody>
      </p:sp>
    </p:spTree>
    <p:extLst>
      <p:ext uri="{BB962C8B-B14F-4D97-AF65-F5344CB8AC3E}">
        <p14:creationId xmlns:p14="http://schemas.microsoft.com/office/powerpoint/2010/main" val="1377139435"/>
      </p:ext>
    </p:extLst>
  </p:cSld>
  <p:clrMapOvr>
    <a:masterClrMapping/>
  </p:clrMapOvr>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zh-CN" altLang="en-US" dirty="0"/>
              <a:t>缓存供应商变更</a:t>
            </a:r>
            <a:r>
              <a:rPr lang="en-US" altLang="zh-CN" dirty="0"/>
              <a:t>:</a:t>
            </a:r>
            <a:r>
              <a:rPr lang="en-US" altLang="zh-CN" dirty="0" err="1"/>
              <a:t>jetcache</a:t>
            </a:r>
            <a:endParaRPr lang="zh-CN" altLang="en-US" dirty="0"/>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a:t>使用方法注解操作缓存</a:t>
            </a:r>
            <a:endParaRPr lang="en-US" altLang="zh-CN" dirty="0"/>
          </a:p>
        </p:txBody>
      </p:sp>
      <p:sp>
        <p:nvSpPr>
          <p:cNvPr id="4" name="TextBox 3">
            <a:extLst>
              <a:ext uri="{FF2B5EF4-FFF2-40B4-BE49-F238E27FC236}">
                <a16:creationId xmlns:a16="http://schemas.microsoft.com/office/drawing/2014/main" id="{0C998B78-AB18-3C47-A1C7-25AE9A3A40B0}"/>
              </a:ext>
            </a:extLst>
          </p:cNvPr>
          <p:cNvSpPr txBox="1"/>
          <p:nvPr/>
        </p:nvSpPr>
        <p:spPr>
          <a:xfrm>
            <a:off x="1159842" y="2149748"/>
            <a:ext cx="9860586" cy="4293483"/>
          </a:xfrm>
          <a:prstGeom prst="rect">
            <a:avLst/>
          </a:prstGeom>
          <a:solidFill>
            <a:srgbClr val="FFFFE4"/>
          </a:solidFill>
          <a:ln w="3175">
            <a:solidFill>
              <a:srgbClr val="919191"/>
            </a:solidFill>
          </a:ln>
        </p:spPr>
        <p:txBody>
          <a:bodyPr wrap="square">
            <a:spAutoFit/>
          </a:bodyPr>
          <a:lstStyle/>
          <a:p>
            <a:pPr lvl="0" eaLnBrk="0" fontAlgn="base" hangingPunct="0">
              <a:lnSpc>
                <a:spcPct val="150000"/>
              </a:lnSpc>
              <a:spcBef>
                <a:spcPct val="0"/>
              </a:spcBef>
              <a:spcAft>
                <a:spcPct val="0"/>
              </a:spcAft>
            </a:pPr>
            <a:r>
              <a:rPr lang="zh-CN" altLang="zh-CN" sz="1400" dirty="0">
                <a:solidFill>
                  <a:srgbClr val="9E880D"/>
                </a:solidFill>
                <a:latin typeface="Consolas" panose="020B0609020204030204" pitchFamily="49" charset="0"/>
              </a:rPr>
              <a:t>@Service</a:t>
            </a:r>
            <a:br>
              <a:rPr lang="zh-CN" altLang="zh-CN" sz="1400" dirty="0">
                <a:solidFill>
                  <a:srgbClr val="9E880D"/>
                </a:solidFill>
                <a:latin typeface="Consolas" panose="020B0609020204030204" pitchFamily="49" charset="0"/>
              </a:rPr>
            </a:br>
            <a:r>
              <a:rPr lang="zh-CN" altLang="zh-CN" sz="1400" dirty="0">
                <a:solidFill>
                  <a:srgbClr val="0033B3"/>
                </a:solidFill>
                <a:latin typeface="Consolas" panose="020B0609020204030204" pitchFamily="49" charset="0"/>
              </a:rPr>
              <a:t>public class </a:t>
            </a:r>
            <a:r>
              <a:rPr lang="zh-CN" altLang="zh-CN" sz="1400" dirty="0">
                <a:solidFill>
                  <a:srgbClr val="000000"/>
                </a:solidFill>
                <a:latin typeface="Consolas" panose="020B0609020204030204" pitchFamily="49" charset="0"/>
              </a:rPr>
              <a:t>BookServiceImpl </a:t>
            </a:r>
            <a:r>
              <a:rPr lang="zh-CN" altLang="zh-CN" sz="1400" dirty="0">
                <a:solidFill>
                  <a:srgbClr val="0033B3"/>
                </a:solidFill>
                <a:latin typeface="Consolas" panose="020B0609020204030204" pitchFamily="49" charset="0"/>
              </a:rPr>
              <a:t>implements </a:t>
            </a:r>
            <a:r>
              <a:rPr lang="zh-CN" altLang="zh-CN" sz="1400" dirty="0">
                <a:solidFill>
                  <a:srgbClr val="000000"/>
                </a:solidFill>
                <a:latin typeface="Consolas" panose="020B0609020204030204" pitchFamily="49" charset="0"/>
              </a:rPr>
              <a:t>BookService </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endParaRPr lang="en-US" altLang="zh-CN" sz="1400" dirty="0" smtClean="0">
              <a:solidFill>
                <a:srgbClr val="080808"/>
              </a:solidFill>
              <a:latin typeface="Consolas" panose="020B0609020204030204" pitchFamily="49" charset="0"/>
            </a:endParaRPr>
          </a:p>
          <a:p>
            <a:pPr lvl="0" eaLnBrk="0" fontAlgn="base" hangingPunct="0">
              <a:lnSpc>
                <a:spcPct val="150000"/>
              </a:lnSpc>
              <a:spcBef>
                <a:spcPct val="0"/>
              </a:spcBef>
              <a:spcAft>
                <a:spcPct val="0"/>
              </a:spcAft>
            </a:pPr>
            <a:r>
              <a:rPr lang="zh-CN" altLang="zh-CN" sz="1400" dirty="0" smtClean="0">
                <a:solidFill>
                  <a:srgbClr val="9E880D"/>
                </a:solidFill>
                <a:latin typeface="Consolas" panose="020B0609020204030204" pitchFamily="49" charset="0"/>
              </a:rPr>
              <a:t>    </a:t>
            </a:r>
            <a:r>
              <a:rPr lang="zh-CN" altLang="zh-CN" sz="1400" b="1" dirty="0">
                <a:solidFill>
                  <a:srgbClr val="AD2A26"/>
                </a:solidFill>
                <a:latin typeface="Consolas" panose="020B0609020204030204" pitchFamily="49" charset="0"/>
              </a:rPr>
              <a:t>@CacheUpdate</a:t>
            </a:r>
            <a:r>
              <a:rPr lang="zh-CN" altLang="zh-CN" sz="1400" dirty="0">
                <a:solidFill>
                  <a:srgbClr val="080808"/>
                </a:solidFill>
                <a:latin typeface="Consolas" panose="020B0609020204030204" pitchFamily="49" charset="0"/>
              </a:rPr>
              <a:t>(name = </a:t>
            </a:r>
            <a:r>
              <a:rPr lang="zh-CN" altLang="zh-CN" sz="1400" dirty="0">
                <a:solidFill>
                  <a:srgbClr val="067D17"/>
                </a:solidFill>
                <a:latin typeface="Consolas" panose="020B0609020204030204" pitchFamily="49" charset="0"/>
              </a:rPr>
              <a:t>"smsCache_"</a:t>
            </a:r>
            <a:r>
              <a:rPr lang="zh-CN" altLang="zh-CN" sz="1400" dirty="0">
                <a:solidFill>
                  <a:srgbClr val="080808"/>
                </a:solidFill>
                <a:latin typeface="Consolas" panose="020B0609020204030204" pitchFamily="49" charset="0"/>
              </a:rPr>
              <a:t>, key = </a:t>
            </a:r>
            <a:r>
              <a:rPr lang="zh-CN" altLang="zh-CN" sz="1400" dirty="0">
                <a:solidFill>
                  <a:srgbClr val="067D17"/>
                </a:solidFill>
                <a:latin typeface="Consolas" panose="020B0609020204030204" pitchFamily="49" charset="0"/>
              </a:rPr>
              <a:t>"#book.id"</a:t>
            </a:r>
            <a:r>
              <a:rPr lang="zh-CN" altLang="zh-CN" sz="1400" dirty="0">
                <a:solidFill>
                  <a:srgbClr val="080808"/>
                </a:solidFill>
                <a:latin typeface="Consolas" panose="020B0609020204030204" pitchFamily="49" charset="0"/>
              </a:rPr>
              <a:t>, value = </a:t>
            </a:r>
            <a:r>
              <a:rPr lang="zh-CN" altLang="zh-CN" sz="1400" dirty="0">
                <a:solidFill>
                  <a:srgbClr val="067D17"/>
                </a:solidFill>
                <a:latin typeface="Consolas" panose="020B0609020204030204" pitchFamily="49" charset="0"/>
              </a:rPr>
              <a:t>"#book"</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public boolean </a:t>
            </a:r>
            <a:r>
              <a:rPr lang="zh-CN" altLang="zh-CN" sz="1400" dirty="0">
                <a:solidFill>
                  <a:srgbClr val="00627A"/>
                </a:solidFill>
                <a:latin typeface="Consolas" panose="020B0609020204030204" pitchFamily="49" charset="0"/>
              </a:rPr>
              <a:t>update</a:t>
            </a:r>
            <a:r>
              <a:rPr lang="zh-CN" altLang="zh-CN" sz="1400" dirty="0">
                <a:solidFill>
                  <a:srgbClr val="080808"/>
                </a:solidFill>
                <a:latin typeface="Consolas" panose="020B0609020204030204" pitchFamily="49" charset="0"/>
              </a:rPr>
              <a:t>(</a:t>
            </a:r>
            <a:r>
              <a:rPr lang="zh-CN" altLang="zh-CN" sz="1400" dirty="0">
                <a:solidFill>
                  <a:srgbClr val="000000"/>
                </a:solidFill>
                <a:latin typeface="Consolas" panose="020B0609020204030204" pitchFamily="49" charset="0"/>
              </a:rPr>
              <a:t>Book </a:t>
            </a:r>
            <a:r>
              <a:rPr lang="zh-CN" altLang="zh-CN" sz="1400" dirty="0">
                <a:solidFill>
                  <a:srgbClr val="080808"/>
                </a:solidFill>
                <a:latin typeface="Consolas" panose="020B0609020204030204" pitchFamily="49" charset="0"/>
              </a:rPr>
              <a:t>book) {</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return </a:t>
            </a:r>
            <a:r>
              <a:rPr lang="zh-CN" altLang="zh-CN" sz="1400" dirty="0">
                <a:solidFill>
                  <a:srgbClr val="871094"/>
                </a:solidFill>
                <a:latin typeface="Consolas" panose="020B0609020204030204" pitchFamily="49" charset="0"/>
              </a:rPr>
              <a:t>bookDao</a:t>
            </a:r>
            <a:r>
              <a:rPr lang="zh-CN" altLang="zh-CN" sz="1400" dirty="0">
                <a:solidFill>
                  <a:srgbClr val="080808"/>
                </a:solidFill>
                <a:latin typeface="Consolas" panose="020B0609020204030204" pitchFamily="49" charset="0"/>
              </a:rPr>
              <a:t>.updateById(book) &gt; </a:t>
            </a:r>
            <a:r>
              <a:rPr lang="zh-CN" altLang="zh-CN" sz="1400" dirty="0">
                <a:solidFill>
                  <a:srgbClr val="1750EB"/>
                </a:solidFill>
                <a:latin typeface="Consolas" panose="020B0609020204030204" pitchFamily="49" charset="0"/>
              </a:rPr>
              <a:t>0</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smtClean="0">
                <a:solidFill>
                  <a:srgbClr val="080808"/>
                </a:solidFill>
                <a:latin typeface="Consolas" panose="020B0609020204030204" pitchFamily="49" charset="0"/>
              </a:rPr>
              <a:t>}</a:t>
            </a:r>
            <a:endParaRPr lang="en-US" altLang="zh-CN" sz="1400" dirty="0" smtClean="0">
              <a:solidFill>
                <a:srgbClr val="080808"/>
              </a:solidFill>
              <a:latin typeface="Consolas" panose="020B0609020204030204" pitchFamily="49" charset="0"/>
            </a:endParaRPr>
          </a:p>
          <a:p>
            <a:pPr lvl="0" eaLnBrk="0" fontAlgn="base" hangingPunct="0">
              <a:lnSpc>
                <a:spcPct val="150000"/>
              </a:lnSpc>
              <a:spcBef>
                <a:spcPct val="0"/>
              </a:spcBef>
              <a:spcAft>
                <a:spcPct val="0"/>
              </a:spcAft>
            </a:pPr>
            <a:r>
              <a:rPr lang="zh-CN" altLang="zh-CN" sz="1400" dirty="0">
                <a:solidFill>
                  <a:srgbClr val="080808"/>
                </a:solidFill>
                <a:latin typeface="Consolas" panose="020B0609020204030204" pitchFamily="49" charset="0"/>
              </a:rPr>
              <a:t/>
            </a:r>
            <a:br>
              <a:rPr lang="zh-CN" altLang="zh-CN" sz="1400" dirty="0">
                <a:solidFill>
                  <a:srgbClr val="080808"/>
                </a:solidFill>
                <a:latin typeface="Consolas" panose="020B0609020204030204" pitchFamily="49" charset="0"/>
              </a:rPr>
            </a:br>
            <a:r>
              <a:rPr lang="zh-CN" altLang="zh-CN" sz="1400" dirty="0" smtClean="0">
                <a:solidFill>
                  <a:srgbClr val="9E880D"/>
                </a:solidFill>
                <a:latin typeface="Consolas" panose="020B0609020204030204" pitchFamily="49" charset="0"/>
              </a:rPr>
              <a:t>    </a:t>
            </a:r>
            <a:r>
              <a:rPr lang="zh-CN" altLang="zh-CN" sz="1400" b="1" dirty="0">
                <a:solidFill>
                  <a:srgbClr val="AD2A26"/>
                </a:solidFill>
                <a:latin typeface="Consolas" panose="020B0609020204030204" pitchFamily="49" charset="0"/>
              </a:rPr>
              <a:t>@CacheInvalidate</a:t>
            </a:r>
            <a:r>
              <a:rPr lang="zh-CN" altLang="zh-CN" sz="1400" dirty="0">
                <a:solidFill>
                  <a:srgbClr val="080808"/>
                </a:solidFill>
                <a:latin typeface="Consolas" panose="020B0609020204030204" pitchFamily="49" charset="0"/>
              </a:rPr>
              <a:t>(name = </a:t>
            </a:r>
            <a:r>
              <a:rPr lang="zh-CN" altLang="zh-CN" sz="1400" dirty="0">
                <a:solidFill>
                  <a:srgbClr val="067D17"/>
                </a:solidFill>
                <a:latin typeface="Consolas" panose="020B0609020204030204" pitchFamily="49" charset="0"/>
              </a:rPr>
              <a:t>"smsCache_"</a:t>
            </a:r>
            <a:r>
              <a:rPr lang="zh-CN" altLang="zh-CN" sz="1400" dirty="0">
                <a:solidFill>
                  <a:srgbClr val="080808"/>
                </a:solidFill>
                <a:latin typeface="Consolas" panose="020B0609020204030204" pitchFamily="49" charset="0"/>
              </a:rPr>
              <a:t>, key = </a:t>
            </a:r>
            <a:r>
              <a:rPr lang="zh-CN" altLang="zh-CN" sz="1400" dirty="0">
                <a:solidFill>
                  <a:srgbClr val="067D17"/>
                </a:solidFill>
                <a:latin typeface="Consolas" panose="020B0609020204030204" pitchFamily="49" charset="0"/>
              </a:rPr>
              <a:t>"#id"</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public boolean </a:t>
            </a:r>
            <a:r>
              <a:rPr lang="zh-CN" altLang="zh-CN" sz="1400" dirty="0">
                <a:solidFill>
                  <a:srgbClr val="00627A"/>
                </a:solidFill>
                <a:latin typeface="Consolas" panose="020B0609020204030204" pitchFamily="49" charset="0"/>
              </a:rPr>
              <a:t>delete</a:t>
            </a:r>
            <a:r>
              <a:rPr lang="zh-CN" altLang="zh-CN" sz="1400" dirty="0">
                <a:solidFill>
                  <a:srgbClr val="080808"/>
                </a:solidFill>
                <a:latin typeface="Consolas" panose="020B0609020204030204" pitchFamily="49" charset="0"/>
              </a:rPr>
              <a:t>(</a:t>
            </a:r>
            <a:r>
              <a:rPr lang="zh-CN" altLang="zh-CN" sz="1400" dirty="0">
                <a:solidFill>
                  <a:srgbClr val="000000"/>
                </a:solidFill>
                <a:latin typeface="Consolas" panose="020B0609020204030204" pitchFamily="49" charset="0"/>
              </a:rPr>
              <a:t>Integer </a:t>
            </a:r>
            <a:r>
              <a:rPr lang="zh-CN" altLang="zh-CN" sz="1400" dirty="0">
                <a:solidFill>
                  <a:srgbClr val="080808"/>
                </a:solidFill>
                <a:latin typeface="Consolas" panose="020B0609020204030204" pitchFamily="49" charset="0"/>
              </a:rPr>
              <a:t>id) {</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return </a:t>
            </a:r>
            <a:r>
              <a:rPr lang="zh-CN" altLang="zh-CN" sz="1400" dirty="0">
                <a:solidFill>
                  <a:srgbClr val="871094"/>
                </a:solidFill>
                <a:latin typeface="Consolas" panose="020B0609020204030204" pitchFamily="49" charset="0"/>
              </a:rPr>
              <a:t>bookDao</a:t>
            </a:r>
            <a:r>
              <a:rPr lang="zh-CN" altLang="zh-CN" sz="1400" dirty="0">
                <a:solidFill>
                  <a:srgbClr val="080808"/>
                </a:solidFill>
                <a:latin typeface="Consolas" panose="020B0609020204030204" pitchFamily="49" charset="0"/>
              </a:rPr>
              <a:t>.deleteById(id) &gt; </a:t>
            </a:r>
            <a:r>
              <a:rPr lang="zh-CN" altLang="zh-CN" sz="1400" dirty="0">
                <a:solidFill>
                  <a:srgbClr val="1750EB"/>
                </a:solidFill>
                <a:latin typeface="Consolas" panose="020B0609020204030204" pitchFamily="49" charset="0"/>
              </a:rPr>
              <a:t>0</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br>
              <a:rPr lang="zh-CN" altLang="zh-CN" sz="1400" dirty="0">
                <a:solidFill>
                  <a:srgbClr val="080808"/>
                </a:solidFill>
                <a:latin typeface="Consolas" panose="020B0609020204030204" pitchFamily="49" charset="0"/>
              </a:rPr>
            </a:br>
            <a:r>
              <a:rPr lang="zh-CN" altLang="zh-CN" sz="1400" dirty="0" smtClean="0">
                <a:solidFill>
                  <a:srgbClr val="080808"/>
                </a:solidFill>
                <a:latin typeface="Consolas" panose="020B0609020204030204" pitchFamily="49" charset="0"/>
              </a:rPr>
              <a:t>}</a:t>
            </a:r>
            <a:endParaRPr lang="zh-CN" altLang="zh-CN" sz="1600" dirty="0">
              <a:latin typeface="Arial" panose="020B0604020202020204" pitchFamily="34" charset="0"/>
            </a:endParaRPr>
          </a:p>
        </p:txBody>
      </p:sp>
    </p:spTree>
    <p:extLst>
      <p:ext uri="{BB962C8B-B14F-4D97-AF65-F5344CB8AC3E}">
        <p14:creationId xmlns:p14="http://schemas.microsoft.com/office/powerpoint/2010/main" val="3572498302"/>
      </p:ext>
    </p:extLst>
  </p:cSld>
  <p:clrMapOvr>
    <a:masterClrMapping/>
  </p:clrMapOvr>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zh-CN" altLang="en-US" dirty="0"/>
              <a:t>缓存供应商变更</a:t>
            </a:r>
            <a:r>
              <a:rPr lang="en-US" altLang="zh-CN" dirty="0"/>
              <a:t>:</a:t>
            </a:r>
            <a:r>
              <a:rPr lang="en-US" altLang="zh-CN" dirty="0" err="1"/>
              <a:t>jetcache</a:t>
            </a:r>
            <a:endParaRPr lang="zh-CN" altLang="en-US" dirty="0"/>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smtClean="0"/>
              <a:t>缓存对象必须保障可序列化</a:t>
            </a:r>
            <a:endParaRPr lang="en-US" altLang="zh-CN" dirty="0"/>
          </a:p>
        </p:txBody>
      </p:sp>
      <p:sp>
        <p:nvSpPr>
          <p:cNvPr id="4" name="TextBox 3">
            <a:extLst>
              <a:ext uri="{FF2B5EF4-FFF2-40B4-BE49-F238E27FC236}">
                <a16:creationId xmlns:a16="http://schemas.microsoft.com/office/drawing/2014/main" id="{0C998B78-AB18-3C47-A1C7-25AE9A3A40B0}"/>
              </a:ext>
            </a:extLst>
          </p:cNvPr>
          <p:cNvSpPr txBox="1"/>
          <p:nvPr/>
        </p:nvSpPr>
        <p:spPr>
          <a:xfrm>
            <a:off x="1159842" y="2149748"/>
            <a:ext cx="9860586" cy="1061829"/>
          </a:xfrm>
          <a:prstGeom prst="rect">
            <a:avLst/>
          </a:prstGeom>
          <a:solidFill>
            <a:srgbClr val="FFFFE4"/>
          </a:solidFill>
          <a:ln w="3175">
            <a:solidFill>
              <a:srgbClr val="919191"/>
            </a:solidFill>
          </a:ln>
        </p:spPr>
        <p:txBody>
          <a:bodyPr wrap="square">
            <a:spAutoFit/>
          </a:bodyPr>
          <a:lstStyle/>
          <a:p>
            <a:pPr lvl="0" eaLnBrk="0" fontAlgn="base" hangingPunct="0">
              <a:lnSpc>
                <a:spcPct val="150000"/>
              </a:lnSpc>
              <a:spcBef>
                <a:spcPct val="0"/>
              </a:spcBef>
              <a:spcAft>
                <a:spcPct val="0"/>
              </a:spcAft>
            </a:pPr>
            <a:r>
              <a:rPr lang="zh-CN" altLang="zh-CN" sz="1400" dirty="0">
                <a:solidFill>
                  <a:srgbClr val="9E880D"/>
                </a:solidFill>
                <a:latin typeface="Consolas" panose="020B0609020204030204" pitchFamily="49" charset="0"/>
              </a:rPr>
              <a:t>@Data</a:t>
            </a:r>
            <a:br>
              <a:rPr lang="zh-CN" altLang="zh-CN" sz="1400" dirty="0">
                <a:solidFill>
                  <a:srgbClr val="9E880D"/>
                </a:solidFill>
                <a:latin typeface="Consolas" panose="020B0609020204030204" pitchFamily="49" charset="0"/>
              </a:rPr>
            </a:br>
            <a:r>
              <a:rPr lang="zh-CN" altLang="zh-CN" sz="1400" dirty="0">
                <a:solidFill>
                  <a:srgbClr val="0033B3"/>
                </a:solidFill>
                <a:latin typeface="Consolas" panose="020B0609020204030204" pitchFamily="49" charset="0"/>
              </a:rPr>
              <a:t>public class </a:t>
            </a:r>
            <a:r>
              <a:rPr lang="zh-CN" altLang="zh-CN" sz="1400" dirty="0">
                <a:solidFill>
                  <a:srgbClr val="000000"/>
                </a:solidFill>
                <a:latin typeface="Consolas" panose="020B0609020204030204" pitchFamily="49" charset="0"/>
              </a:rPr>
              <a:t>Book </a:t>
            </a:r>
            <a:r>
              <a:rPr lang="zh-CN" altLang="zh-CN" sz="1400" dirty="0">
                <a:solidFill>
                  <a:srgbClr val="0033B3"/>
                </a:solidFill>
                <a:latin typeface="Consolas" panose="020B0609020204030204" pitchFamily="49" charset="0"/>
              </a:rPr>
              <a:t>implements </a:t>
            </a:r>
            <a:r>
              <a:rPr lang="zh-CN" altLang="zh-CN" sz="1400" dirty="0">
                <a:solidFill>
                  <a:srgbClr val="000000"/>
                </a:solidFill>
                <a:latin typeface="Consolas" panose="020B0609020204030204" pitchFamily="49" charset="0"/>
              </a:rPr>
              <a:t>Serializable </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smtClean="0">
                <a:solidFill>
                  <a:srgbClr val="080808"/>
                </a:solidFill>
                <a:latin typeface="Consolas" panose="020B0609020204030204" pitchFamily="49" charset="0"/>
              </a:rPr>
              <a:t>}</a:t>
            </a:r>
            <a:endParaRPr lang="zh-CN" altLang="zh-CN" sz="1600" dirty="0">
              <a:latin typeface="Arial" panose="020B0604020202020204" pitchFamily="34" charset="0"/>
            </a:endParaRPr>
          </a:p>
        </p:txBody>
      </p:sp>
      <p:sp>
        <p:nvSpPr>
          <p:cNvPr id="6" name="TextBox 3">
            <a:extLst>
              <a:ext uri="{FF2B5EF4-FFF2-40B4-BE49-F238E27FC236}">
                <a16:creationId xmlns:a16="http://schemas.microsoft.com/office/drawing/2014/main" id="{0C998B78-AB18-3C47-A1C7-25AE9A3A40B0}"/>
              </a:ext>
            </a:extLst>
          </p:cNvPr>
          <p:cNvSpPr txBox="1"/>
          <p:nvPr/>
        </p:nvSpPr>
        <p:spPr>
          <a:xfrm>
            <a:off x="1159841" y="3599175"/>
            <a:ext cx="9860587" cy="2318776"/>
          </a:xfrm>
          <a:prstGeom prst="rect">
            <a:avLst/>
          </a:prstGeom>
          <a:solidFill>
            <a:srgbClr val="FFFFE4"/>
          </a:solidFill>
          <a:ln w="3175">
            <a:solidFill>
              <a:srgbClr val="919191"/>
            </a:solidFill>
          </a:ln>
        </p:spPr>
        <p:txBody>
          <a:bodyPr wrap="square">
            <a:spAutoFit/>
          </a:bodyPr>
          <a:lstStyle/>
          <a:p>
            <a:pPr lvl="0" eaLnBrk="0" fontAlgn="base" hangingPunct="0">
              <a:lnSpc>
                <a:spcPct val="150000"/>
              </a:lnSpc>
              <a:spcBef>
                <a:spcPct val="0"/>
              </a:spcBef>
              <a:spcAft>
                <a:spcPct val="0"/>
              </a:spcAft>
            </a:pPr>
            <a:r>
              <a:rPr lang="zh-CN" altLang="zh-CN" sz="1400" dirty="0">
                <a:solidFill>
                  <a:srgbClr val="0033B3"/>
                </a:solidFill>
                <a:latin typeface="Consolas" panose="020B0609020204030204" pitchFamily="49" charset="0"/>
              </a:rPr>
              <a:t>jetcache</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smtClean="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remote</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default</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smtClean="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type</a:t>
            </a:r>
            <a:r>
              <a:rPr lang="zh-CN" altLang="zh-CN" sz="1400" dirty="0">
                <a:solidFill>
                  <a:srgbClr val="080808"/>
                </a:solidFill>
                <a:latin typeface="Consolas" panose="020B0609020204030204" pitchFamily="49" charset="0"/>
              </a:rPr>
              <a:t>: redis</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b="1" dirty="0">
                <a:solidFill>
                  <a:srgbClr val="AD2A26"/>
                </a:solidFill>
                <a:latin typeface="Consolas" panose="020B0609020204030204" pitchFamily="49" charset="0"/>
              </a:rPr>
              <a:t>keyConvertor</a:t>
            </a:r>
            <a:r>
              <a:rPr lang="zh-CN" altLang="zh-CN" sz="1400" dirty="0">
                <a:solidFill>
                  <a:srgbClr val="080808"/>
                </a:solidFill>
                <a:latin typeface="Consolas" panose="020B0609020204030204" pitchFamily="49" charset="0"/>
              </a:rPr>
              <a:t>: fastjson</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b="1" dirty="0">
                <a:solidFill>
                  <a:srgbClr val="AD2A26"/>
                </a:solidFill>
                <a:latin typeface="Consolas" panose="020B0609020204030204" pitchFamily="49" charset="0"/>
              </a:rPr>
              <a:t>valueEncoder</a:t>
            </a:r>
            <a:r>
              <a:rPr lang="zh-CN" altLang="zh-CN" sz="1400" dirty="0">
                <a:solidFill>
                  <a:srgbClr val="080808"/>
                </a:solidFill>
                <a:latin typeface="Consolas" panose="020B0609020204030204" pitchFamily="49" charset="0"/>
              </a:rPr>
              <a:t>: java</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b="1" dirty="0">
                <a:solidFill>
                  <a:srgbClr val="AD2A26"/>
                </a:solidFill>
                <a:latin typeface="Consolas" panose="020B0609020204030204" pitchFamily="49" charset="0"/>
              </a:rPr>
              <a:t>valueDecoder</a:t>
            </a:r>
            <a:r>
              <a:rPr lang="zh-CN" altLang="zh-CN" sz="1400" dirty="0">
                <a:solidFill>
                  <a:srgbClr val="080808"/>
                </a:solidFill>
                <a:latin typeface="Consolas" panose="020B0609020204030204" pitchFamily="49" charset="0"/>
              </a:rPr>
              <a:t>: </a:t>
            </a:r>
            <a:r>
              <a:rPr lang="zh-CN" altLang="zh-CN" sz="1400" dirty="0" smtClean="0">
                <a:solidFill>
                  <a:srgbClr val="080808"/>
                </a:solidFill>
                <a:latin typeface="Consolas" panose="020B0609020204030204" pitchFamily="49" charset="0"/>
              </a:rPr>
              <a:t>java</a:t>
            </a:r>
            <a:endParaRPr lang="zh-CN" altLang="zh-CN" sz="1600" dirty="0">
              <a:latin typeface="Arial" panose="020B0604020202020204" pitchFamily="34" charset="0"/>
            </a:endParaRPr>
          </a:p>
        </p:txBody>
      </p:sp>
    </p:spTree>
    <p:extLst>
      <p:ext uri="{BB962C8B-B14F-4D97-AF65-F5344CB8AC3E}">
        <p14:creationId xmlns:p14="http://schemas.microsoft.com/office/powerpoint/2010/main" val="4095928385"/>
      </p:ext>
    </p:extLst>
  </p:cSld>
  <p:clrMapOvr>
    <a:masterClrMapping/>
  </p:clrMapOvr>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zh-CN" altLang="en-US" dirty="0"/>
              <a:t>缓存供应商变更</a:t>
            </a:r>
            <a:r>
              <a:rPr lang="en-US" altLang="zh-CN" dirty="0"/>
              <a:t>:</a:t>
            </a:r>
            <a:r>
              <a:rPr lang="en-US" altLang="zh-CN" dirty="0" err="1"/>
              <a:t>jetcache</a:t>
            </a:r>
            <a:endParaRPr lang="zh-CN" altLang="en-US" dirty="0"/>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smtClean="0"/>
              <a:t>查看缓存统计报告</a:t>
            </a:r>
            <a:endParaRPr lang="en-US" altLang="zh-CN" dirty="0">
              <a:solidFill>
                <a:schemeClr val="tx1">
                  <a:lumMod val="85000"/>
                  <a:lumOff val="15000"/>
                </a:schemeClr>
              </a:solidFill>
            </a:endParaRPr>
          </a:p>
        </p:txBody>
      </p:sp>
      <p:sp>
        <p:nvSpPr>
          <p:cNvPr id="4" name="TextBox 3">
            <a:extLst>
              <a:ext uri="{FF2B5EF4-FFF2-40B4-BE49-F238E27FC236}">
                <a16:creationId xmlns:a16="http://schemas.microsoft.com/office/drawing/2014/main" id="{0C998B78-AB18-3C47-A1C7-25AE9A3A40B0}"/>
              </a:ext>
            </a:extLst>
          </p:cNvPr>
          <p:cNvSpPr txBox="1"/>
          <p:nvPr/>
        </p:nvSpPr>
        <p:spPr>
          <a:xfrm>
            <a:off x="1159841" y="2149748"/>
            <a:ext cx="9860587" cy="704039"/>
          </a:xfrm>
          <a:prstGeom prst="rect">
            <a:avLst/>
          </a:prstGeom>
          <a:solidFill>
            <a:srgbClr val="FFFFE4"/>
          </a:solidFill>
          <a:ln w="3175">
            <a:solidFill>
              <a:srgbClr val="919191"/>
            </a:solidFill>
          </a:ln>
        </p:spPr>
        <p:txBody>
          <a:bodyPr wrap="square">
            <a:spAutoFit/>
          </a:bodyPr>
          <a:lstStyle/>
          <a:p>
            <a:pPr lvl="0" eaLnBrk="0" fontAlgn="base" hangingPunct="0">
              <a:lnSpc>
                <a:spcPct val="150000"/>
              </a:lnSpc>
              <a:spcBef>
                <a:spcPct val="0"/>
              </a:spcBef>
              <a:spcAft>
                <a:spcPct val="0"/>
              </a:spcAft>
            </a:pPr>
            <a:r>
              <a:rPr lang="zh-CN" altLang="zh-CN" sz="1400" dirty="0">
                <a:solidFill>
                  <a:srgbClr val="0033B3"/>
                </a:solidFill>
                <a:latin typeface="Consolas" panose="020B0609020204030204" pitchFamily="49" charset="0"/>
              </a:rPr>
              <a:t>jetcache</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b="1" dirty="0">
                <a:solidFill>
                  <a:srgbClr val="AD2A26"/>
                </a:solidFill>
                <a:latin typeface="Consolas" panose="020B0609020204030204" pitchFamily="49" charset="0"/>
              </a:rPr>
              <a:t>statIntervalMinutes</a:t>
            </a:r>
            <a:r>
              <a:rPr lang="zh-CN" altLang="zh-CN" sz="1400" dirty="0">
                <a:solidFill>
                  <a:srgbClr val="080808"/>
                </a:solidFill>
                <a:latin typeface="Consolas" panose="020B0609020204030204" pitchFamily="49" charset="0"/>
              </a:rPr>
              <a:t>: </a:t>
            </a:r>
            <a:r>
              <a:rPr lang="zh-CN" altLang="zh-CN" sz="1400" dirty="0" smtClean="0">
                <a:solidFill>
                  <a:srgbClr val="080808"/>
                </a:solidFill>
                <a:latin typeface="Consolas" panose="020B0609020204030204" pitchFamily="49" charset="0"/>
              </a:rPr>
              <a:t>15</a:t>
            </a:r>
            <a:endParaRPr lang="en-US" altLang="zh-CN" sz="1400" dirty="0" smtClean="0">
              <a:solidFill>
                <a:srgbClr val="080808"/>
              </a:solidFill>
              <a:latin typeface="Consolas" panose="020B0609020204030204" pitchFamily="49" charset="0"/>
            </a:endParaRPr>
          </a:p>
        </p:txBody>
      </p:sp>
    </p:spTree>
    <p:extLst>
      <p:ext uri="{BB962C8B-B14F-4D97-AF65-F5344CB8AC3E}">
        <p14:creationId xmlns:p14="http://schemas.microsoft.com/office/powerpoint/2010/main" val="1806614044"/>
      </p:ext>
    </p:extLst>
  </p:cSld>
  <p:clrMapOvr>
    <a:masterClrMapping/>
  </p:clrMapOvr>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4A7A685B-F94D-194F-BA07-9413F6ABF747}"/>
              </a:ext>
            </a:extLst>
          </p:cNvPr>
          <p:cNvSpPr>
            <a:spLocks noGrp="1"/>
          </p:cNvSpPr>
          <p:nvPr>
            <p:ph type="body" sz="quarter" idx="10"/>
          </p:nvPr>
        </p:nvSpPr>
        <p:spPr>
          <a:xfrm>
            <a:off x="5126583" y="1463040"/>
            <a:ext cx="6573803" cy="4511040"/>
          </a:xfrm>
        </p:spPr>
        <p:txBody>
          <a:bodyPr/>
          <a:lstStyle/>
          <a:p>
            <a:r>
              <a:rPr lang="en-US" altLang="zh-CN" sz="1600" dirty="0" err="1" smtClean="0">
                <a:solidFill>
                  <a:srgbClr val="080808"/>
                </a:solidFill>
                <a:latin typeface="Consolas" panose="020B0609020204030204" pitchFamily="49" charset="0"/>
              </a:rPr>
              <a:t>jetcache</a:t>
            </a:r>
            <a:r>
              <a:rPr lang="zh-CN" altLang="en-US" sz="1600" dirty="0" smtClean="0">
                <a:solidFill>
                  <a:srgbClr val="080808"/>
                </a:solidFill>
                <a:latin typeface="Consolas" panose="020B0609020204030204" pitchFamily="49" charset="0"/>
              </a:rPr>
              <a:t>方法注解使用方式</a:t>
            </a:r>
            <a:endParaRPr lang="en-US" altLang="zh-CN" sz="1600" dirty="0" smtClean="0">
              <a:solidFill>
                <a:srgbClr val="080808"/>
              </a:solidFill>
              <a:latin typeface="Consolas" panose="020B0609020204030204" pitchFamily="49" charset="0"/>
            </a:endParaRPr>
          </a:p>
        </p:txBody>
      </p:sp>
    </p:spTree>
    <p:extLst>
      <p:ext uri="{BB962C8B-B14F-4D97-AF65-F5344CB8AC3E}">
        <p14:creationId xmlns:p14="http://schemas.microsoft.com/office/powerpoint/2010/main" val="1893395438"/>
      </p:ext>
    </p:extLst>
  </p:cSld>
  <p:clrMapOvr>
    <a:masterClrMapping/>
  </p:clrMapOvr>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zh-CN" altLang="en-US" dirty="0"/>
              <a:t>缓存供应商</a:t>
            </a:r>
            <a:r>
              <a:rPr lang="zh-CN" altLang="en-US" dirty="0" smtClean="0"/>
              <a:t>变更</a:t>
            </a:r>
            <a:r>
              <a:rPr lang="en-US" altLang="zh-CN" dirty="0" smtClean="0"/>
              <a:t>:j2cache</a:t>
            </a:r>
            <a:endParaRPr lang="zh-CN" altLang="en-US" dirty="0"/>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en-US" altLang="zh-CN" dirty="0" smtClean="0">
                <a:latin typeface="Consolas" panose="020B0609020204030204" pitchFamily="49" charset="0"/>
              </a:rPr>
              <a:t>j2cache</a:t>
            </a:r>
            <a:r>
              <a:rPr lang="zh-CN" altLang="en-US" dirty="0" smtClean="0">
                <a:latin typeface="Consolas" panose="020B0609020204030204" pitchFamily="49" charset="0"/>
              </a:rPr>
              <a:t>是一个缓存整合框架，可以提供缓存的整合方案，使各种缓存搭配使用，自身不提供缓存功能</a:t>
            </a:r>
            <a:endParaRPr lang="en-US" altLang="zh-CN" dirty="0" smtClean="0">
              <a:latin typeface="Consolas" panose="020B0609020204030204" pitchFamily="49" charset="0"/>
            </a:endParaRPr>
          </a:p>
          <a:p>
            <a:pPr>
              <a:buFont typeface="Wingdings" panose="05000000000000000000" pitchFamily="2" charset="2"/>
              <a:buChar char="l"/>
            </a:pPr>
            <a:r>
              <a:rPr lang="zh-CN" altLang="en-US" dirty="0" smtClean="0">
                <a:latin typeface="Consolas" panose="020B0609020204030204" pitchFamily="49" charset="0"/>
              </a:rPr>
              <a:t>基于 </a:t>
            </a:r>
            <a:r>
              <a:rPr lang="en-US" altLang="zh-CN" dirty="0" err="1" smtClean="0">
                <a:latin typeface="Consolas" panose="020B0609020204030204" pitchFamily="49" charset="0"/>
              </a:rPr>
              <a:t>ehcache</a:t>
            </a:r>
            <a:r>
              <a:rPr lang="en-US" altLang="zh-CN" dirty="0" smtClean="0">
                <a:latin typeface="Consolas" panose="020B0609020204030204" pitchFamily="49" charset="0"/>
              </a:rPr>
              <a:t> + </a:t>
            </a:r>
            <a:r>
              <a:rPr lang="en-US" altLang="zh-CN" dirty="0" err="1" smtClean="0">
                <a:latin typeface="Consolas" panose="020B0609020204030204" pitchFamily="49" charset="0"/>
              </a:rPr>
              <a:t>redis</a:t>
            </a:r>
            <a:r>
              <a:rPr lang="en-US" altLang="zh-CN" dirty="0" smtClean="0">
                <a:latin typeface="Consolas" panose="020B0609020204030204" pitchFamily="49" charset="0"/>
              </a:rPr>
              <a:t> </a:t>
            </a:r>
            <a:r>
              <a:rPr lang="zh-CN" altLang="en-US" dirty="0" smtClean="0">
                <a:latin typeface="Consolas" panose="020B0609020204030204" pitchFamily="49" charset="0"/>
              </a:rPr>
              <a:t>进行整合</a:t>
            </a:r>
            <a:endParaRPr lang="en-US" altLang="zh-CN" dirty="0">
              <a:solidFill>
                <a:schemeClr val="tx1">
                  <a:lumMod val="85000"/>
                  <a:lumOff val="15000"/>
                </a:schemeClr>
              </a:solidFill>
              <a:latin typeface="Consolas" panose="020B0609020204030204" pitchFamily="49" charset="0"/>
            </a:endParaRPr>
          </a:p>
        </p:txBody>
      </p:sp>
    </p:spTree>
    <p:extLst>
      <p:ext uri="{BB962C8B-B14F-4D97-AF65-F5344CB8AC3E}">
        <p14:creationId xmlns:p14="http://schemas.microsoft.com/office/powerpoint/2010/main" val="1045252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zh-CN" altLang="en-US" dirty="0"/>
              <a:t>缓存供应商变更</a:t>
            </a:r>
            <a:r>
              <a:rPr lang="en-US" altLang="zh-CN" dirty="0"/>
              <a:t>:</a:t>
            </a:r>
            <a:r>
              <a:rPr lang="en-US" altLang="zh-CN" dirty="0" smtClean="0"/>
              <a:t>j2cache</a:t>
            </a:r>
            <a:endParaRPr lang="zh-CN" altLang="en-US" dirty="0"/>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smtClean="0"/>
              <a:t>加入</a:t>
            </a:r>
            <a:r>
              <a:rPr lang="en-US" altLang="zh-CN" dirty="0" smtClean="0"/>
              <a:t>j2cache</a:t>
            </a:r>
            <a:r>
              <a:rPr lang="zh-CN" altLang="en-US" dirty="0" smtClean="0"/>
              <a:t>坐标，加入整合缓存的坐标</a:t>
            </a:r>
            <a:endParaRPr lang="en-US" altLang="zh-CN" dirty="0"/>
          </a:p>
        </p:txBody>
      </p:sp>
      <p:sp>
        <p:nvSpPr>
          <p:cNvPr id="4" name="TextBox 3">
            <a:extLst>
              <a:ext uri="{FF2B5EF4-FFF2-40B4-BE49-F238E27FC236}">
                <a16:creationId xmlns:a16="http://schemas.microsoft.com/office/drawing/2014/main" id="{0C998B78-AB18-3C47-A1C7-25AE9A3A40B0}"/>
              </a:ext>
            </a:extLst>
          </p:cNvPr>
          <p:cNvSpPr txBox="1"/>
          <p:nvPr/>
        </p:nvSpPr>
        <p:spPr>
          <a:xfrm>
            <a:off x="1159842" y="2149748"/>
            <a:ext cx="9860586" cy="4580934"/>
          </a:xfrm>
          <a:prstGeom prst="rect">
            <a:avLst/>
          </a:prstGeom>
          <a:solidFill>
            <a:srgbClr val="FFFFE4"/>
          </a:solidFill>
          <a:ln w="3175">
            <a:solidFill>
              <a:srgbClr val="919191"/>
            </a:solidFill>
          </a:ln>
        </p:spPr>
        <p:txBody>
          <a:bodyPr wrap="square">
            <a:spAutoFit/>
          </a:bodyPr>
          <a:lstStyle/>
          <a:p>
            <a:pPr lvl="0" eaLnBrk="0" fontAlgn="base" hangingPunct="0">
              <a:lnSpc>
                <a:spcPct val="150000"/>
              </a:lnSpc>
              <a:spcBef>
                <a:spcPct val="0"/>
              </a:spcBef>
              <a:spcAft>
                <a:spcPct val="0"/>
              </a:spcAft>
            </a:pPr>
            <a:r>
              <a:rPr lang="zh-CN" altLang="zh-CN" sz="1400" dirty="0">
                <a:solidFill>
                  <a:srgbClr val="080808"/>
                </a:solidFill>
                <a:latin typeface="Consolas" panose="020B0609020204030204" pitchFamily="49" charset="0"/>
              </a:rPr>
              <a:t>&lt;</a:t>
            </a:r>
            <a:r>
              <a:rPr lang="zh-CN" altLang="zh-CN" sz="1400" dirty="0">
                <a:solidFill>
                  <a:srgbClr val="0033B3"/>
                </a:solidFill>
                <a:latin typeface="Consolas" panose="020B0609020204030204" pitchFamily="49" charset="0"/>
              </a:rPr>
              <a:t>dependency</a:t>
            </a:r>
            <a:r>
              <a:rPr lang="zh-CN" altLang="zh-CN" sz="1400" dirty="0">
                <a:solidFill>
                  <a:srgbClr val="080808"/>
                </a:solidFill>
                <a:latin typeface="Consolas" panose="020B0609020204030204" pitchFamily="49" charset="0"/>
              </a:rPr>
              <a:t>&gt;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&lt;</a:t>
            </a:r>
            <a:r>
              <a:rPr lang="zh-CN" altLang="zh-CN" sz="1400" dirty="0">
                <a:solidFill>
                  <a:srgbClr val="0033B3"/>
                </a:solidFill>
                <a:latin typeface="Consolas" panose="020B0609020204030204" pitchFamily="49" charset="0"/>
              </a:rPr>
              <a:t>groupId</a:t>
            </a:r>
            <a:r>
              <a:rPr lang="zh-CN" altLang="zh-CN" sz="1400" dirty="0">
                <a:solidFill>
                  <a:srgbClr val="080808"/>
                </a:solidFill>
                <a:latin typeface="Consolas" panose="020B0609020204030204" pitchFamily="49" charset="0"/>
              </a:rPr>
              <a:t>&gt;net.oschina.j2cache&lt;/</a:t>
            </a:r>
            <a:r>
              <a:rPr lang="zh-CN" altLang="zh-CN" sz="1400" dirty="0">
                <a:solidFill>
                  <a:srgbClr val="0033B3"/>
                </a:solidFill>
                <a:latin typeface="Consolas" panose="020B0609020204030204" pitchFamily="49" charset="0"/>
              </a:rPr>
              <a:t>groupId</a:t>
            </a:r>
            <a:r>
              <a:rPr lang="zh-CN" altLang="zh-CN" sz="1400" dirty="0">
                <a:solidFill>
                  <a:srgbClr val="080808"/>
                </a:solidFill>
                <a:latin typeface="Consolas" panose="020B0609020204030204" pitchFamily="49" charset="0"/>
              </a:rPr>
              <a:t>&gt;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&lt;</a:t>
            </a:r>
            <a:r>
              <a:rPr lang="zh-CN" altLang="zh-CN" sz="1400" dirty="0">
                <a:solidFill>
                  <a:srgbClr val="0033B3"/>
                </a:solidFill>
                <a:latin typeface="Consolas" panose="020B0609020204030204" pitchFamily="49" charset="0"/>
              </a:rPr>
              <a:t>artifactId</a:t>
            </a:r>
            <a:r>
              <a:rPr lang="zh-CN" altLang="zh-CN" sz="1400" dirty="0">
                <a:solidFill>
                  <a:srgbClr val="080808"/>
                </a:solidFill>
                <a:latin typeface="Consolas" panose="020B0609020204030204" pitchFamily="49" charset="0"/>
              </a:rPr>
              <a:t>&gt;j2cache-spring-boot2-starter&lt;/</a:t>
            </a:r>
            <a:r>
              <a:rPr lang="zh-CN" altLang="zh-CN" sz="1400" dirty="0">
                <a:solidFill>
                  <a:srgbClr val="0033B3"/>
                </a:solidFill>
                <a:latin typeface="Consolas" panose="020B0609020204030204" pitchFamily="49" charset="0"/>
              </a:rPr>
              <a:t>artifactId</a:t>
            </a:r>
            <a:r>
              <a:rPr lang="zh-CN" altLang="zh-CN" sz="1400" dirty="0">
                <a:solidFill>
                  <a:srgbClr val="080808"/>
                </a:solidFill>
                <a:latin typeface="Consolas" panose="020B0609020204030204" pitchFamily="49" charset="0"/>
              </a:rPr>
              <a:t>&gt;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&lt;</a:t>
            </a:r>
            <a:r>
              <a:rPr lang="zh-CN" altLang="zh-CN" sz="1400" dirty="0">
                <a:solidFill>
                  <a:srgbClr val="0033B3"/>
                </a:solidFill>
                <a:latin typeface="Consolas" panose="020B0609020204030204" pitchFamily="49" charset="0"/>
              </a:rPr>
              <a:t>version</a:t>
            </a:r>
            <a:r>
              <a:rPr lang="zh-CN" altLang="zh-CN" sz="1400" dirty="0">
                <a:solidFill>
                  <a:srgbClr val="080808"/>
                </a:solidFill>
                <a:latin typeface="Consolas" panose="020B0609020204030204" pitchFamily="49" charset="0"/>
              </a:rPr>
              <a:t>&gt;2.8.0-release&lt;/</a:t>
            </a:r>
            <a:r>
              <a:rPr lang="zh-CN" altLang="zh-CN" sz="1400" dirty="0">
                <a:solidFill>
                  <a:srgbClr val="0033B3"/>
                </a:solidFill>
                <a:latin typeface="Consolas" panose="020B0609020204030204" pitchFamily="49" charset="0"/>
              </a:rPr>
              <a:t>version</a:t>
            </a:r>
            <a:r>
              <a:rPr lang="zh-CN" altLang="zh-CN" sz="1400" dirty="0">
                <a:solidFill>
                  <a:srgbClr val="080808"/>
                </a:solidFill>
                <a:latin typeface="Consolas" panose="020B0609020204030204" pitchFamily="49" charset="0"/>
              </a:rPr>
              <a:t>&gt;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&lt;/</a:t>
            </a:r>
            <a:r>
              <a:rPr lang="zh-CN" altLang="zh-CN" sz="1400" dirty="0">
                <a:solidFill>
                  <a:srgbClr val="0033B3"/>
                </a:solidFill>
                <a:latin typeface="Consolas" panose="020B0609020204030204" pitchFamily="49" charset="0"/>
              </a:rPr>
              <a:t>dependency</a:t>
            </a:r>
            <a:r>
              <a:rPr lang="zh-CN" altLang="zh-CN" sz="1400" dirty="0">
                <a:solidFill>
                  <a:srgbClr val="080808"/>
                </a:solidFill>
                <a:latin typeface="Consolas" panose="020B0609020204030204" pitchFamily="49" charset="0"/>
              </a:rPr>
              <a:t>&gt;</a:t>
            </a:r>
            <a:br>
              <a:rPr lang="zh-CN" altLang="zh-CN" sz="1400" dirty="0">
                <a:solidFill>
                  <a:srgbClr val="080808"/>
                </a:solidFill>
                <a:latin typeface="Consolas" panose="020B0609020204030204" pitchFamily="49" charset="0"/>
              </a:rPr>
            </a:br>
            <a:r>
              <a:rPr lang="zh-CN" altLang="zh-CN" sz="1400" dirty="0" smtClean="0">
                <a:solidFill>
                  <a:srgbClr val="080808"/>
                </a:solidFill>
                <a:latin typeface="Consolas" panose="020B0609020204030204" pitchFamily="49" charset="0"/>
              </a:rPr>
              <a:t>&lt;</a:t>
            </a:r>
            <a:r>
              <a:rPr lang="zh-CN" altLang="zh-CN" sz="1400" dirty="0">
                <a:solidFill>
                  <a:srgbClr val="0033B3"/>
                </a:solidFill>
                <a:latin typeface="Consolas" panose="020B0609020204030204" pitchFamily="49" charset="0"/>
              </a:rPr>
              <a:t>dependency</a:t>
            </a:r>
            <a:r>
              <a:rPr lang="zh-CN" altLang="zh-CN" sz="1400" dirty="0">
                <a:solidFill>
                  <a:srgbClr val="080808"/>
                </a:solidFill>
                <a:latin typeface="Consolas" panose="020B0609020204030204" pitchFamily="49" charset="0"/>
              </a:rPr>
              <a:t>&gt;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&lt;</a:t>
            </a:r>
            <a:r>
              <a:rPr lang="zh-CN" altLang="zh-CN" sz="1400" dirty="0">
                <a:solidFill>
                  <a:srgbClr val="0033B3"/>
                </a:solidFill>
                <a:latin typeface="Consolas" panose="020B0609020204030204" pitchFamily="49" charset="0"/>
              </a:rPr>
              <a:t>groupId</a:t>
            </a:r>
            <a:r>
              <a:rPr lang="zh-CN" altLang="zh-CN" sz="1400" dirty="0">
                <a:solidFill>
                  <a:srgbClr val="080808"/>
                </a:solidFill>
                <a:latin typeface="Consolas" panose="020B0609020204030204" pitchFamily="49" charset="0"/>
              </a:rPr>
              <a:t>&gt;net.oschina.j2cache&lt;/</a:t>
            </a:r>
            <a:r>
              <a:rPr lang="zh-CN" altLang="zh-CN" sz="1400" dirty="0">
                <a:solidFill>
                  <a:srgbClr val="0033B3"/>
                </a:solidFill>
                <a:latin typeface="Consolas" panose="020B0609020204030204" pitchFamily="49" charset="0"/>
              </a:rPr>
              <a:t>groupId</a:t>
            </a:r>
            <a:r>
              <a:rPr lang="zh-CN" altLang="zh-CN" sz="1400" dirty="0">
                <a:solidFill>
                  <a:srgbClr val="080808"/>
                </a:solidFill>
                <a:latin typeface="Consolas" panose="020B0609020204030204" pitchFamily="49" charset="0"/>
              </a:rPr>
              <a:t>&gt;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&lt;</a:t>
            </a:r>
            <a:r>
              <a:rPr lang="zh-CN" altLang="zh-CN" sz="1400" dirty="0">
                <a:solidFill>
                  <a:srgbClr val="0033B3"/>
                </a:solidFill>
                <a:latin typeface="Consolas" panose="020B0609020204030204" pitchFamily="49" charset="0"/>
              </a:rPr>
              <a:t>artifactId</a:t>
            </a:r>
            <a:r>
              <a:rPr lang="zh-CN" altLang="zh-CN" sz="1400" dirty="0">
                <a:solidFill>
                  <a:srgbClr val="080808"/>
                </a:solidFill>
                <a:latin typeface="Consolas" panose="020B0609020204030204" pitchFamily="49" charset="0"/>
              </a:rPr>
              <a:t>&gt;j2cache-core&lt;/</a:t>
            </a:r>
            <a:r>
              <a:rPr lang="zh-CN" altLang="zh-CN" sz="1400" dirty="0">
                <a:solidFill>
                  <a:srgbClr val="0033B3"/>
                </a:solidFill>
                <a:latin typeface="Consolas" panose="020B0609020204030204" pitchFamily="49" charset="0"/>
              </a:rPr>
              <a:t>artifactId</a:t>
            </a:r>
            <a:r>
              <a:rPr lang="zh-CN" altLang="zh-CN" sz="1400" dirty="0">
                <a:solidFill>
                  <a:srgbClr val="080808"/>
                </a:solidFill>
                <a:latin typeface="Consolas" panose="020B0609020204030204" pitchFamily="49" charset="0"/>
              </a:rPr>
              <a:t>&gt;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&lt;</a:t>
            </a:r>
            <a:r>
              <a:rPr lang="zh-CN" altLang="zh-CN" sz="1400" dirty="0">
                <a:solidFill>
                  <a:srgbClr val="0033B3"/>
                </a:solidFill>
                <a:latin typeface="Consolas" panose="020B0609020204030204" pitchFamily="49" charset="0"/>
              </a:rPr>
              <a:t>version</a:t>
            </a:r>
            <a:r>
              <a:rPr lang="zh-CN" altLang="zh-CN" sz="1400" dirty="0">
                <a:solidFill>
                  <a:srgbClr val="080808"/>
                </a:solidFill>
                <a:latin typeface="Consolas" panose="020B0609020204030204" pitchFamily="49" charset="0"/>
              </a:rPr>
              <a:t>&gt;2.8.4-release&lt;/</a:t>
            </a:r>
            <a:r>
              <a:rPr lang="zh-CN" altLang="zh-CN" sz="1400" dirty="0">
                <a:solidFill>
                  <a:srgbClr val="0033B3"/>
                </a:solidFill>
                <a:latin typeface="Consolas" panose="020B0609020204030204" pitchFamily="49" charset="0"/>
              </a:rPr>
              <a:t>version</a:t>
            </a:r>
            <a:r>
              <a:rPr lang="zh-CN" altLang="zh-CN" sz="1400" dirty="0">
                <a:solidFill>
                  <a:srgbClr val="080808"/>
                </a:solidFill>
                <a:latin typeface="Consolas" panose="020B0609020204030204" pitchFamily="49" charset="0"/>
              </a:rPr>
              <a:t>&gt;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&lt;/</a:t>
            </a:r>
            <a:r>
              <a:rPr lang="zh-CN" altLang="zh-CN" sz="1400" dirty="0">
                <a:solidFill>
                  <a:srgbClr val="0033B3"/>
                </a:solidFill>
                <a:latin typeface="Consolas" panose="020B0609020204030204" pitchFamily="49" charset="0"/>
              </a:rPr>
              <a:t>dependency</a:t>
            </a:r>
            <a:r>
              <a:rPr lang="zh-CN" altLang="zh-CN" sz="1400" dirty="0">
                <a:solidFill>
                  <a:srgbClr val="080808"/>
                </a:solidFill>
                <a:latin typeface="Consolas" panose="020B0609020204030204" pitchFamily="49" charset="0"/>
              </a:rPr>
              <a:t>&gt;</a:t>
            </a:r>
            <a:br>
              <a:rPr lang="zh-CN" altLang="zh-CN" sz="1400" dirty="0">
                <a:solidFill>
                  <a:srgbClr val="080808"/>
                </a:solidFill>
                <a:latin typeface="Consolas" panose="020B0609020204030204" pitchFamily="49" charset="0"/>
              </a:rPr>
            </a:br>
            <a:r>
              <a:rPr lang="zh-CN" altLang="zh-CN" sz="1400" dirty="0" smtClean="0">
                <a:solidFill>
                  <a:srgbClr val="080808"/>
                </a:solidFill>
                <a:latin typeface="Consolas" panose="020B0609020204030204" pitchFamily="49" charset="0"/>
              </a:rPr>
              <a:t>&lt;</a:t>
            </a:r>
            <a:r>
              <a:rPr lang="zh-CN" altLang="zh-CN" sz="1400" dirty="0">
                <a:solidFill>
                  <a:srgbClr val="0033B3"/>
                </a:solidFill>
                <a:latin typeface="Consolas" panose="020B0609020204030204" pitchFamily="49" charset="0"/>
              </a:rPr>
              <a:t>dependency</a:t>
            </a:r>
            <a:r>
              <a:rPr lang="zh-CN" altLang="zh-CN" sz="1400" dirty="0">
                <a:solidFill>
                  <a:srgbClr val="080808"/>
                </a:solidFill>
                <a:latin typeface="Consolas" panose="020B0609020204030204" pitchFamily="49" charset="0"/>
              </a:rPr>
              <a:t>&gt;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&lt;</a:t>
            </a:r>
            <a:r>
              <a:rPr lang="zh-CN" altLang="zh-CN" sz="1400" dirty="0">
                <a:solidFill>
                  <a:srgbClr val="0033B3"/>
                </a:solidFill>
                <a:latin typeface="Consolas" panose="020B0609020204030204" pitchFamily="49" charset="0"/>
              </a:rPr>
              <a:t>groupId</a:t>
            </a:r>
            <a:r>
              <a:rPr lang="zh-CN" altLang="zh-CN" sz="1400" dirty="0">
                <a:solidFill>
                  <a:srgbClr val="080808"/>
                </a:solidFill>
                <a:latin typeface="Consolas" panose="020B0609020204030204" pitchFamily="49" charset="0"/>
              </a:rPr>
              <a:t>&gt;net.sf.ehcache&lt;/</a:t>
            </a:r>
            <a:r>
              <a:rPr lang="zh-CN" altLang="zh-CN" sz="1400" dirty="0">
                <a:solidFill>
                  <a:srgbClr val="0033B3"/>
                </a:solidFill>
                <a:latin typeface="Consolas" panose="020B0609020204030204" pitchFamily="49" charset="0"/>
              </a:rPr>
              <a:t>groupId</a:t>
            </a:r>
            <a:r>
              <a:rPr lang="zh-CN" altLang="zh-CN" sz="1400" dirty="0">
                <a:solidFill>
                  <a:srgbClr val="080808"/>
                </a:solidFill>
                <a:latin typeface="Consolas" panose="020B0609020204030204" pitchFamily="49" charset="0"/>
              </a:rPr>
              <a:t>&gt;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&lt;</a:t>
            </a:r>
            <a:r>
              <a:rPr lang="zh-CN" altLang="zh-CN" sz="1400" dirty="0">
                <a:solidFill>
                  <a:srgbClr val="0033B3"/>
                </a:solidFill>
                <a:latin typeface="Consolas" panose="020B0609020204030204" pitchFamily="49" charset="0"/>
              </a:rPr>
              <a:t>artifactId</a:t>
            </a:r>
            <a:r>
              <a:rPr lang="zh-CN" altLang="zh-CN" sz="1400" dirty="0">
                <a:solidFill>
                  <a:srgbClr val="080808"/>
                </a:solidFill>
                <a:latin typeface="Consolas" panose="020B0609020204030204" pitchFamily="49" charset="0"/>
              </a:rPr>
              <a:t>&gt;ehcache&lt;/</a:t>
            </a:r>
            <a:r>
              <a:rPr lang="zh-CN" altLang="zh-CN" sz="1400" dirty="0">
                <a:solidFill>
                  <a:srgbClr val="0033B3"/>
                </a:solidFill>
                <a:latin typeface="Consolas" panose="020B0609020204030204" pitchFamily="49" charset="0"/>
              </a:rPr>
              <a:t>artifactId</a:t>
            </a:r>
            <a:r>
              <a:rPr lang="zh-CN" altLang="zh-CN" sz="1400" dirty="0">
                <a:solidFill>
                  <a:srgbClr val="080808"/>
                </a:solidFill>
                <a:latin typeface="Consolas" panose="020B0609020204030204" pitchFamily="49" charset="0"/>
              </a:rPr>
              <a:t>&gt;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&lt;/</a:t>
            </a:r>
            <a:r>
              <a:rPr lang="zh-CN" altLang="zh-CN" sz="1400" dirty="0">
                <a:solidFill>
                  <a:srgbClr val="0033B3"/>
                </a:solidFill>
                <a:latin typeface="Consolas" panose="020B0609020204030204" pitchFamily="49" charset="0"/>
              </a:rPr>
              <a:t>dependency</a:t>
            </a:r>
            <a:r>
              <a:rPr lang="zh-CN" altLang="zh-CN" sz="1400" dirty="0">
                <a:solidFill>
                  <a:srgbClr val="080808"/>
                </a:solidFill>
                <a:latin typeface="Consolas" panose="020B0609020204030204" pitchFamily="49" charset="0"/>
              </a:rPr>
              <a:t>&gt;</a:t>
            </a:r>
            <a:endParaRPr lang="zh-CN" altLang="zh-CN" sz="1600" dirty="0">
              <a:latin typeface="Arial" panose="020B0604020202020204" pitchFamily="34" charset="0"/>
            </a:endParaRPr>
          </a:p>
        </p:txBody>
      </p:sp>
    </p:spTree>
    <p:extLst>
      <p:ext uri="{BB962C8B-B14F-4D97-AF65-F5344CB8AC3E}">
        <p14:creationId xmlns:p14="http://schemas.microsoft.com/office/powerpoint/2010/main" val="2185410224"/>
      </p:ext>
    </p:extLst>
  </p:cSld>
  <p:clrMapOvr>
    <a:masterClrMapping/>
  </p:clrMapOvr>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zh-CN" altLang="en-US" dirty="0"/>
              <a:t>缓存供应商变更</a:t>
            </a:r>
            <a:r>
              <a:rPr lang="en-US" altLang="zh-CN" dirty="0"/>
              <a:t>:</a:t>
            </a:r>
            <a:r>
              <a:rPr lang="en-US" altLang="zh-CN" dirty="0" smtClean="0"/>
              <a:t>j2cache</a:t>
            </a:r>
            <a:endParaRPr lang="zh-CN" altLang="en-US" dirty="0"/>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smtClean="0"/>
              <a:t>配置使用</a:t>
            </a:r>
            <a:r>
              <a:rPr lang="en-US" altLang="zh-CN" dirty="0" smtClean="0"/>
              <a:t>j2cache</a:t>
            </a:r>
            <a:r>
              <a:rPr lang="zh-CN" altLang="en-US" dirty="0" smtClean="0"/>
              <a:t>（</a:t>
            </a:r>
            <a:r>
              <a:rPr lang="en-US" altLang="zh-CN" dirty="0" err="1" smtClean="0"/>
              <a:t>application.yml</a:t>
            </a:r>
            <a:r>
              <a:rPr lang="zh-CN" altLang="en-US" dirty="0" smtClean="0"/>
              <a:t>）</a:t>
            </a:r>
            <a:endParaRPr lang="en-US" altLang="zh-CN" dirty="0"/>
          </a:p>
        </p:txBody>
      </p:sp>
      <p:sp>
        <p:nvSpPr>
          <p:cNvPr id="4" name="TextBox 3">
            <a:extLst>
              <a:ext uri="{FF2B5EF4-FFF2-40B4-BE49-F238E27FC236}">
                <a16:creationId xmlns:a16="http://schemas.microsoft.com/office/drawing/2014/main" id="{0C998B78-AB18-3C47-A1C7-25AE9A3A40B0}"/>
              </a:ext>
            </a:extLst>
          </p:cNvPr>
          <p:cNvSpPr txBox="1"/>
          <p:nvPr/>
        </p:nvSpPr>
        <p:spPr>
          <a:xfrm>
            <a:off x="1159842" y="2149748"/>
            <a:ext cx="9860586" cy="702949"/>
          </a:xfrm>
          <a:prstGeom prst="rect">
            <a:avLst/>
          </a:prstGeom>
          <a:solidFill>
            <a:srgbClr val="FFFFE4"/>
          </a:solidFill>
          <a:ln w="3175">
            <a:solidFill>
              <a:srgbClr val="919191"/>
            </a:solidFill>
          </a:ln>
        </p:spPr>
        <p:txBody>
          <a:bodyPr wrap="square">
            <a:spAutoFit/>
          </a:bodyPr>
          <a:lstStyle/>
          <a:p>
            <a:pPr lvl="0" eaLnBrk="0" fontAlgn="base" hangingPunct="0">
              <a:lnSpc>
                <a:spcPct val="150000"/>
              </a:lnSpc>
              <a:spcBef>
                <a:spcPct val="0"/>
              </a:spcBef>
              <a:spcAft>
                <a:spcPct val="0"/>
              </a:spcAft>
            </a:pPr>
            <a:r>
              <a:rPr lang="zh-CN" altLang="zh-CN" sz="1400" dirty="0">
                <a:solidFill>
                  <a:srgbClr val="0033B3"/>
                </a:solidFill>
                <a:latin typeface="Consolas" panose="020B0609020204030204" pitchFamily="49" charset="0"/>
              </a:rPr>
              <a:t>j2cache</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config-location</a:t>
            </a:r>
            <a:r>
              <a:rPr lang="zh-CN" altLang="zh-CN" sz="1400" dirty="0">
                <a:solidFill>
                  <a:srgbClr val="080808"/>
                </a:solidFill>
                <a:latin typeface="Consolas" panose="020B0609020204030204" pitchFamily="49" charset="0"/>
              </a:rPr>
              <a:t>: j2cache.properties</a:t>
            </a:r>
            <a:endParaRPr lang="zh-CN" altLang="zh-CN" sz="1600" dirty="0">
              <a:latin typeface="Arial" panose="020B0604020202020204" pitchFamily="34" charset="0"/>
            </a:endParaRPr>
          </a:p>
        </p:txBody>
      </p:sp>
    </p:spTree>
    <p:extLst>
      <p:ext uri="{BB962C8B-B14F-4D97-AF65-F5344CB8AC3E}">
        <p14:creationId xmlns:p14="http://schemas.microsoft.com/office/powerpoint/2010/main" val="3226117284"/>
      </p:ext>
    </p:extLst>
  </p:cSld>
  <p:clrMapOvr>
    <a:masterClrMapping/>
  </p:clrMapOvr>
  <p:timing>
    <p:tnLst>
      <p:par>
        <p:cT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zh-CN" altLang="en-US" dirty="0"/>
              <a:t>缓存供应商变更</a:t>
            </a:r>
            <a:r>
              <a:rPr lang="en-US" altLang="zh-CN" dirty="0"/>
              <a:t>:</a:t>
            </a:r>
            <a:r>
              <a:rPr lang="en-US" altLang="zh-CN" dirty="0" smtClean="0"/>
              <a:t>j2cache</a:t>
            </a:r>
            <a:endParaRPr lang="zh-CN" altLang="en-US" dirty="0"/>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smtClean="0"/>
              <a:t>配置一级缓存与二级缓存以及一级缓存数据到二级缓存的发送方式（</a:t>
            </a:r>
            <a:r>
              <a:rPr lang="en-US" altLang="zh-CN" dirty="0" smtClean="0"/>
              <a:t>j2cache.properties</a:t>
            </a:r>
            <a:r>
              <a:rPr lang="zh-CN" altLang="en-US" dirty="0" smtClean="0"/>
              <a:t>）</a:t>
            </a:r>
            <a:endParaRPr lang="en-US" altLang="zh-CN" dirty="0"/>
          </a:p>
        </p:txBody>
      </p:sp>
      <p:sp>
        <p:nvSpPr>
          <p:cNvPr id="4" name="TextBox 3">
            <a:extLst>
              <a:ext uri="{FF2B5EF4-FFF2-40B4-BE49-F238E27FC236}">
                <a16:creationId xmlns:a16="http://schemas.microsoft.com/office/drawing/2014/main" id="{0C998B78-AB18-3C47-A1C7-25AE9A3A40B0}"/>
              </a:ext>
            </a:extLst>
          </p:cNvPr>
          <p:cNvSpPr txBox="1"/>
          <p:nvPr/>
        </p:nvSpPr>
        <p:spPr>
          <a:xfrm>
            <a:off x="1159842" y="2149748"/>
            <a:ext cx="9860586" cy="3611438"/>
          </a:xfrm>
          <a:prstGeom prst="rect">
            <a:avLst/>
          </a:prstGeom>
          <a:solidFill>
            <a:srgbClr val="FFFFE4"/>
          </a:solidFill>
          <a:ln w="3175">
            <a:solidFill>
              <a:srgbClr val="919191"/>
            </a:solidFill>
          </a:ln>
        </p:spPr>
        <p:txBody>
          <a:bodyPr wrap="square">
            <a:spAutoFit/>
          </a:bodyPr>
          <a:lstStyle/>
          <a:p>
            <a:pPr lvl="0" eaLnBrk="0" fontAlgn="base" hangingPunct="0">
              <a:lnSpc>
                <a:spcPct val="150000"/>
              </a:lnSpc>
              <a:spcBef>
                <a:spcPct val="0"/>
              </a:spcBef>
              <a:spcAft>
                <a:spcPct val="0"/>
              </a:spcAft>
            </a:pPr>
            <a:r>
              <a:rPr lang="zh-CN" altLang="zh-CN" sz="1400" i="1" dirty="0" smtClean="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t># 配置1级缓存</a:t>
            </a:r>
            <a:br>
              <a:rPr lang="zh-CN" altLang="zh-CN" sz="1400" i="1" dirty="0" smtClean="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dirty="0" smtClean="0">
                <a:solidFill>
                  <a:srgbClr val="083080"/>
                </a:solidFill>
                <a:latin typeface="Consolas" panose="020B0609020204030204" pitchFamily="49" charset="0"/>
                <a:ea typeface="阿里巴巴普惠体" panose="00020600040101010101" pitchFamily="18" charset="-122"/>
                <a:cs typeface="阿里巴巴普惠体" panose="00020600040101010101" pitchFamily="18" charset="-122"/>
              </a:rPr>
              <a:t>j2cache.L1.provider_class </a:t>
            </a:r>
            <a:r>
              <a:rPr lang="zh-CN" altLang="zh-CN" sz="1400" dirty="0" smtClean="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dirty="0" smtClean="0">
                <a:solidFill>
                  <a:srgbClr val="067D17"/>
                </a:solidFill>
                <a:latin typeface="Consolas" panose="020B0609020204030204" pitchFamily="49" charset="0"/>
                <a:ea typeface="阿里巴巴普惠体" panose="00020600040101010101" pitchFamily="18" charset="-122"/>
                <a:cs typeface="阿里巴巴普惠体" panose="00020600040101010101" pitchFamily="18" charset="-122"/>
              </a:rPr>
              <a:t>ehcache</a:t>
            </a:r>
            <a:br>
              <a:rPr lang="zh-CN" altLang="zh-CN" sz="1400" dirty="0" smtClean="0">
                <a:solidFill>
                  <a:srgbClr val="067D17"/>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dirty="0" smtClean="0">
                <a:solidFill>
                  <a:srgbClr val="083080"/>
                </a:solidFill>
                <a:latin typeface="Consolas" panose="020B0609020204030204" pitchFamily="49" charset="0"/>
                <a:ea typeface="阿里巴巴普惠体" panose="00020600040101010101" pitchFamily="18" charset="-122"/>
                <a:cs typeface="阿里巴巴普惠体" panose="00020600040101010101" pitchFamily="18" charset="-122"/>
              </a:rPr>
              <a:t>ehcache.configXml </a:t>
            </a:r>
            <a:r>
              <a:rPr lang="zh-CN" altLang="zh-CN" sz="1400" dirty="0" smtClean="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dirty="0" smtClean="0">
                <a:solidFill>
                  <a:srgbClr val="067D17"/>
                </a:solidFill>
                <a:latin typeface="Consolas" panose="020B0609020204030204" pitchFamily="49" charset="0"/>
                <a:ea typeface="阿里巴巴普惠体" panose="00020600040101010101" pitchFamily="18" charset="-122"/>
                <a:cs typeface="阿里巴巴普惠体" panose="00020600040101010101" pitchFamily="18" charset="-122"/>
              </a:rPr>
              <a:t>ehcache.xml</a:t>
            </a:r>
            <a:br>
              <a:rPr lang="zh-CN" altLang="zh-CN" sz="1400" dirty="0" smtClean="0">
                <a:solidFill>
                  <a:srgbClr val="067D17"/>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dirty="0" smtClean="0">
                <a:solidFill>
                  <a:srgbClr val="067D17"/>
                </a:solidFill>
                <a:latin typeface="Consolas" panose="020B0609020204030204" pitchFamily="49" charset="0"/>
                <a:ea typeface="阿里巴巴普惠体" panose="00020600040101010101" pitchFamily="18" charset="-122"/>
                <a:cs typeface="阿里巴巴普惠体" panose="00020600040101010101" pitchFamily="18" charset="-122"/>
              </a:rPr>
              <a:t/>
            </a:r>
            <a:br>
              <a:rPr lang="zh-CN" altLang="zh-CN" sz="1400" dirty="0" smtClean="0">
                <a:solidFill>
                  <a:srgbClr val="067D17"/>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i="1" dirty="0" smtClean="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t># 配置1级缓存数据到2级缓存的广播方式：可以使用redis提供的消息订阅模式，也可以使用jgroups多播实现</a:t>
            </a:r>
            <a:br>
              <a:rPr lang="zh-CN" altLang="zh-CN" sz="1400" i="1" dirty="0" smtClean="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dirty="0" smtClean="0">
                <a:solidFill>
                  <a:srgbClr val="083080"/>
                </a:solidFill>
                <a:latin typeface="Consolas" panose="020B0609020204030204" pitchFamily="49" charset="0"/>
                <a:ea typeface="阿里巴巴普惠体" panose="00020600040101010101" pitchFamily="18" charset="-122"/>
                <a:cs typeface="阿里巴巴普惠体" panose="00020600040101010101" pitchFamily="18" charset="-122"/>
              </a:rPr>
              <a:t>j2cache.broadcast </a:t>
            </a:r>
            <a:r>
              <a:rPr lang="zh-CN" altLang="zh-CN" sz="1400" dirty="0" smtClean="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dirty="0" smtClean="0">
                <a:solidFill>
                  <a:srgbClr val="067D17"/>
                </a:solidFill>
                <a:latin typeface="Consolas" panose="020B0609020204030204" pitchFamily="49" charset="0"/>
                <a:ea typeface="阿里巴巴普惠体" panose="00020600040101010101" pitchFamily="18" charset="-122"/>
                <a:cs typeface="阿里巴巴普惠体" panose="00020600040101010101" pitchFamily="18" charset="-122"/>
              </a:rPr>
              <a:t>net.oschina.j2cache.cache.support.redis.SpringRedisPubSubPolicy</a:t>
            </a:r>
            <a:br>
              <a:rPr lang="zh-CN" altLang="zh-CN" sz="1400" dirty="0" smtClean="0">
                <a:solidFill>
                  <a:srgbClr val="067D17"/>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dirty="0" smtClean="0">
                <a:solidFill>
                  <a:srgbClr val="067D17"/>
                </a:solidFill>
                <a:latin typeface="Consolas" panose="020B0609020204030204" pitchFamily="49" charset="0"/>
                <a:ea typeface="阿里巴巴普惠体" panose="00020600040101010101" pitchFamily="18" charset="-122"/>
                <a:cs typeface="阿里巴巴普惠体" panose="00020600040101010101" pitchFamily="18" charset="-122"/>
              </a:rPr>
              <a:t/>
            </a:r>
            <a:br>
              <a:rPr lang="zh-CN" altLang="zh-CN" sz="1400" dirty="0" smtClean="0">
                <a:solidFill>
                  <a:srgbClr val="067D17"/>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i="1" dirty="0" smtClean="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t># 配置2级缓存</a:t>
            </a:r>
            <a:br>
              <a:rPr lang="zh-CN" altLang="zh-CN" sz="1400" i="1" dirty="0" smtClean="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dirty="0" smtClean="0">
                <a:solidFill>
                  <a:srgbClr val="083080"/>
                </a:solidFill>
                <a:latin typeface="Consolas" panose="020B0609020204030204" pitchFamily="49" charset="0"/>
                <a:ea typeface="阿里巴巴普惠体" panose="00020600040101010101" pitchFamily="18" charset="-122"/>
                <a:cs typeface="阿里巴巴普惠体" panose="00020600040101010101" pitchFamily="18" charset="-122"/>
              </a:rPr>
              <a:t>j2cache.L2.provider_class </a:t>
            </a:r>
            <a:r>
              <a:rPr lang="zh-CN" altLang="zh-CN" sz="1400" dirty="0" smtClean="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dirty="0" smtClean="0">
                <a:solidFill>
                  <a:srgbClr val="067D17"/>
                </a:solidFill>
                <a:latin typeface="Consolas" panose="020B0609020204030204" pitchFamily="49" charset="0"/>
                <a:ea typeface="阿里巴巴普惠体" panose="00020600040101010101" pitchFamily="18" charset="-122"/>
                <a:cs typeface="阿里巴巴普惠体" panose="00020600040101010101" pitchFamily="18" charset="-122"/>
              </a:rPr>
              <a:t>net.oschina.j2cache.cache.support.redis.SpringRedisProvider</a:t>
            </a:r>
            <a:br>
              <a:rPr lang="zh-CN" altLang="zh-CN" sz="1400" dirty="0" smtClean="0">
                <a:solidFill>
                  <a:srgbClr val="067D17"/>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dirty="0" smtClean="0">
                <a:solidFill>
                  <a:srgbClr val="083080"/>
                </a:solidFill>
                <a:latin typeface="Consolas" panose="020B0609020204030204" pitchFamily="49" charset="0"/>
                <a:ea typeface="阿里巴巴普惠体" panose="00020600040101010101" pitchFamily="18" charset="-122"/>
                <a:cs typeface="阿里巴巴普惠体" panose="00020600040101010101" pitchFamily="18" charset="-122"/>
              </a:rPr>
              <a:t>j2cache.L2.config_section </a:t>
            </a:r>
            <a:r>
              <a:rPr lang="zh-CN" altLang="zh-CN" sz="1400" dirty="0" smtClean="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dirty="0" smtClean="0">
                <a:solidFill>
                  <a:srgbClr val="067D17"/>
                </a:solidFill>
                <a:latin typeface="Consolas" panose="020B0609020204030204" pitchFamily="49" charset="0"/>
                <a:ea typeface="阿里巴巴普惠体" panose="00020600040101010101" pitchFamily="18" charset="-122"/>
                <a:cs typeface="阿里巴巴普惠体" panose="00020600040101010101" pitchFamily="18" charset="-122"/>
              </a:rPr>
              <a:t>redis</a:t>
            </a:r>
            <a:br>
              <a:rPr lang="zh-CN" altLang="zh-CN" sz="1400" dirty="0" smtClean="0">
                <a:solidFill>
                  <a:srgbClr val="067D17"/>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dirty="0" smtClean="0">
                <a:solidFill>
                  <a:srgbClr val="083080"/>
                </a:solidFill>
                <a:latin typeface="Consolas" panose="020B0609020204030204" pitchFamily="49" charset="0"/>
                <a:ea typeface="阿里巴巴普惠体" panose="00020600040101010101" pitchFamily="18" charset="-122"/>
                <a:cs typeface="阿里巴巴普惠体" panose="00020600040101010101" pitchFamily="18" charset="-122"/>
              </a:rPr>
              <a:t>redis.hosts </a:t>
            </a:r>
            <a:r>
              <a:rPr lang="zh-CN" altLang="zh-CN" sz="1400" dirty="0" smtClean="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dirty="0" smtClean="0">
                <a:solidFill>
                  <a:srgbClr val="067D17"/>
                </a:solidFill>
                <a:latin typeface="Consolas" panose="020B0609020204030204" pitchFamily="49" charset="0"/>
                <a:ea typeface="阿里巴巴普惠体" panose="00020600040101010101" pitchFamily="18" charset="-122"/>
                <a:cs typeface="阿里巴巴普惠体" panose="00020600040101010101" pitchFamily="18" charset="-122"/>
              </a:rPr>
              <a:t>localhost:6379</a:t>
            </a:r>
            <a:endParaRPr lang="zh-CN" altLang="zh-CN" sz="1600" dirty="0">
              <a:latin typeface="Consolas" panose="020B0609020204030204" pitchFamily="49" charset="0"/>
              <a:ea typeface="阿里巴巴普惠体" panose="00020600040101010101" pitchFamily="18" charset="-122"/>
              <a:cs typeface="阿里巴巴普惠体" panose="00020600040101010101" pitchFamily="18" charset="-122"/>
            </a:endParaRPr>
          </a:p>
        </p:txBody>
      </p:sp>
    </p:spTree>
    <p:extLst>
      <p:ext uri="{BB962C8B-B14F-4D97-AF65-F5344CB8AC3E}">
        <p14:creationId xmlns:p14="http://schemas.microsoft.com/office/powerpoint/2010/main" val="931563487"/>
      </p:ext>
    </p:extLst>
  </p:cSld>
  <p:clrMapOvr>
    <a:masterClrMapping/>
  </p:clrMapOvr>
  <p:timing>
    <p:tnLst>
      <p:par>
        <p:cT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zh-CN" altLang="en-US" dirty="0"/>
              <a:t>缓存供应商变更</a:t>
            </a:r>
            <a:r>
              <a:rPr lang="en-US" altLang="zh-CN" dirty="0"/>
              <a:t>:</a:t>
            </a:r>
            <a:r>
              <a:rPr lang="en-US" altLang="zh-CN" dirty="0" smtClean="0"/>
              <a:t>j2cache</a:t>
            </a:r>
            <a:endParaRPr lang="zh-CN" altLang="en-US" dirty="0"/>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smtClean="0"/>
              <a:t>设置使用缓存</a:t>
            </a:r>
            <a:endParaRPr lang="en-US" altLang="zh-CN" dirty="0"/>
          </a:p>
        </p:txBody>
      </p:sp>
      <p:sp>
        <p:nvSpPr>
          <p:cNvPr id="4" name="TextBox 3">
            <a:extLst>
              <a:ext uri="{FF2B5EF4-FFF2-40B4-BE49-F238E27FC236}">
                <a16:creationId xmlns:a16="http://schemas.microsoft.com/office/drawing/2014/main" id="{0C998B78-AB18-3C47-A1C7-25AE9A3A40B0}"/>
              </a:ext>
            </a:extLst>
          </p:cNvPr>
          <p:cNvSpPr txBox="1"/>
          <p:nvPr/>
        </p:nvSpPr>
        <p:spPr>
          <a:xfrm>
            <a:off x="1159842" y="2149748"/>
            <a:ext cx="9860586" cy="2354491"/>
          </a:xfrm>
          <a:prstGeom prst="rect">
            <a:avLst/>
          </a:prstGeom>
          <a:solidFill>
            <a:srgbClr val="FFFFE4"/>
          </a:solidFill>
          <a:ln w="3175">
            <a:solidFill>
              <a:srgbClr val="919191"/>
            </a:solidFill>
          </a:ln>
        </p:spPr>
        <p:txBody>
          <a:bodyPr wrap="square">
            <a:spAutoFit/>
          </a:bodyPr>
          <a:lstStyle/>
          <a:p>
            <a:pPr lvl="0" eaLnBrk="0" fontAlgn="base" hangingPunct="0">
              <a:lnSpc>
                <a:spcPct val="150000"/>
              </a:lnSpc>
              <a:spcBef>
                <a:spcPct val="0"/>
              </a:spcBef>
              <a:spcAft>
                <a:spcPct val="0"/>
              </a:spcAft>
            </a:pPr>
            <a:r>
              <a:rPr lang="zh-CN" altLang="zh-CN" sz="1400" dirty="0">
                <a:solidFill>
                  <a:srgbClr val="9E880D"/>
                </a:solidFill>
                <a:latin typeface="Consolas" panose="020B0609020204030204" pitchFamily="49" charset="0"/>
              </a:rPr>
              <a:t>@Service</a:t>
            </a:r>
            <a:br>
              <a:rPr lang="zh-CN" altLang="zh-CN" sz="1400" dirty="0">
                <a:solidFill>
                  <a:srgbClr val="9E880D"/>
                </a:solidFill>
                <a:latin typeface="Consolas" panose="020B0609020204030204" pitchFamily="49" charset="0"/>
              </a:rPr>
            </a:br>
            <a:r>
              <a:rPr lang="zh-CN" altLang="zh-CN" sz="1400" dirty="0">
                <a:solidFill>
                  <a:srgbClr val="0033B3"/>
                </a:solidFill>
                <a:latin typeface="Consolas" panose="020B0609020204030204" pitchFamily="49" charset="0"/>
              </a:rPr>
              <a:t>public class </a:t>
            </a:r>
            <a:r>
              <a:rPr lang="zh-CN" altLang="zh-CN" sz="1400" dirty="0">
                <a:solidFill>
                  <a:srgbClr val="000000"/>
                </a:solidFill>
                <a:latin typeface="Consolas" panose="020B0609020204030204" pitchFamily="49" charset="0"/>
              </a:rPr>
              <a:t>SMSCodeServiceImpl </a:t>
            </a:r>
            <a:r>
              <a:rPr lang="zh-CN" altLang="zh-CN" sz="1400" dirty="0">
                <a:solidFill>
                  <a:srgbClr val="0033B3"/>
                </a:solidFill>
                <a:latin typeface="Consolas" panose="020B0609020204030204" pitchFamily="49" charset="0"/>
              </a:rPr>
              <a:t>implements </a:t>
            </a:r>
            <a:r>
              <a:rPr lang="zh-CN" altLang="zh-CN" sz="1400" dirty="0">
                <a:solidFill>
                  <a:srgbClr val="000000"/>
                </a:solidFill>
                <a:latin typeface="Consolas" panose="020B0609020204030204" pitchFamily="49" charset="0"/>
              </a:rPr>
              <a:t>SMSCodeService </a:t>
            </a:r>
            <a:r>
              <a:rPr lang="zh-CN" altLang="zh-CN" sz="1400" dirty="0" smtClean="0">
                <a:solidFill>
                  <a:srgbClr val="080808"/>
                </a:solidFill>
                <a:latin typeface="Consolas" panose="020B0609020204030204" pitchFamily="49" charset="0"/>
              </a:rPr>
              <a:t>{</a:t>
            </a:r>
            <a:r>
              <a:rPr lang="zh-CN" altLang="zh-CN" sz="1400" dirty="0">
                <a:solidFill>
                  <a:srgbClr val="080808"/>
                </a:solidFill>
                <a:latin typeface="Consolas" panose="020B0609020204030204" pitchFamily="49" charset="0"/>
              </a:rPr>
              <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9E880D"/>
                </a:solidFill>
                <a:latin typeface="Consolas" panose="020B0609020204030204" pitchFamily="49" charset="0"/>
              </a:rPr>
              <a:t>@Autowired</a:t>
            </a:r>
            <a:br>
              <a:rPr lang="zh-CN" altLang="zh-CN" sz="1400" dirty="0">
                <a:solidFill>
                  <a:srgbClr val="9E880D"/>
                </a:solidFill>
                <a:latin typeface="Consolas" panose="020B0609020204030204" pitchFamily="49" charset="0"/>
              </a:rPr>
            </a:br>
            <a:r>
              <a:rPr lang="zh-CN" altLang="zh-CN" sz="1400" dirty="0">
                <a:solidFill>
                  <a:srgbClr val="9E880D"/>
                </a:solidFill>
                <a:latin typeface="Consolas" panose="020B0609020204030204" pitchFamily="49" charset="0"/>
              </a:rPr>
              <a:t>    </a:t>
            </a:r>
            <a:r>
              <a:rPr lang="zh-CN" altLang="zh-CN" sz="1400" dirty="0">
                <a:solidFill>
                  <a:srgbClr val="0033B3"/>
                </a:solidFill>
                <a:latin typeface="Consolas" panose="020B0609020204030204" pitchFamily="49" charset="0"/>
              </a:rPr>
              <a:t>private </a:t>
            </a:r>
            <a:r>
              <a:rPr lang="zh-CN" altLang="zh-CN" sz="1400" dirty="0">
                <a:solidFill>
                  <a:srgbClr val="000000"/>
                </a:solidFill>
                <a:latin typeface="Consolas" panose="020B0609020204030204" pitchFamily="49" charset="0"/>
              </a:rPr>
              <a:t>CodeUtils </a:t>
            </a:r>
            <a:r>
              <a:rPr lang="zh-CN" altLang="zh-CN" sz="1400" dirty="0">
                <a:solidFill>
                  <a:srgbClr val="871094"/>
                </a:solidFill>
                <a:latin typeface="Consolas" panose="020B0609020204030204" pitchFamily="49" charset="0"/>
              </a:rPr>
              <a:t>codeUtils</a:t>
            </a:r>
            <a:r>
              <a:rPr lang="zh-CN" altLang="zh-CN" sz="1400" dirty="0" smtClean="0">
                <a:solidFill>
                  <a:srgbClr val="080808"/>
                </a:solidFill>
                <a:latin typeface="Consolas" panose="020B0609020204030204" pitchFamily="49" charset="0"/>
              </a:rPr>
              <a:t>;</a:t>
            </a:r>
            <a:r>
              <a:rPr lang="zh-CN" altLang="zh-CN" sz="1400" dirty="0">
                <a:solidFill>
                  <a:srgbClr val="080808"/>
                </a:solidFill>
                <a:latin typeface="Consolas" panose="020B0609020204030204" pitchFamily="49" charset="0"/>
              </a:rPr>
              <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9E880D"/>
                </a:solidFill>
                <a:latin typeface="Consolas" panose="020B0609020204030204" pitchFamily="49" charset="0"/>
              </a:rPr>
              <a:t>@Autowired</a:t>
            </a:r>
            <a:br>
              <a:rPr lang="zh-CN" altLang="zh-CN" sz="1400" dirty="0">
                <a:solidFill>
                  <a:srgbClr val="9E880D"/>
                </a:solidFill>
                <a:latin typeface="Consolas" panose="020B0609020204030204" pitchFamily="49" charset="0"/>
              </a:rPr>
            </a:br>
            <a:r>
              <a:rPr lang="zh-CN" altLang="zh-CN" sz="1400" dirty="0">
                <a:solidFill>
                  <a:srgbClr val="9E880D"/>
                </a:solidFill>
                <a:latin typeface="Consolas" panose="020B0609020204030204" pitchFamily="49" charset="0"/>
              </a:rPr>
              <a:t>    </a:t>
            </a:r>
            <a:r>
              <a:rPr lang="zh-CN" altLang="zh-CN" sz="1400" dirty="0">
                <a:solidFill>
                  <a:srgbClr val="0033B3"/>
                </a:solidFill>
                <a:latin typeface="Consolas" panose="020B0609020204030204" pitchFamily="49" charset="0"/>
              </a:rPr>
              <a:t>private </a:t>
            </a:r>
            <a:r>
              <a:rPr lang="zh-CN" altLang="zh-CN" sz="1400" b="1" dirty="0">
                <a:solidFill>
                  <a:srgbClr val="AD2A26"/>
                </a:solidFill>
                <a:latin typeface="Consolas" panose="020B0609020204030204" pitchFamily="49" charset="0"/>
              </a:rPr>
              <a:t>CacheChannel</a:t>
            </a:r>
            <a:r>
              <a:rPr lang="zh-CN" altLang="zh-CN" sz="1400" dirty="0">
                <a:solidFill>
                  <a:srgbClr val="000000"/>
                </a:solidFill>
                <a:latin typeface="Consolas" panose="020B0609020204030204" pitchFamily="49" charset="0"/>
              </a:rPr>
              <a:t> </a:t>
            </a:r>
            <a:r>
              <a:rPr lang="zh-CN" altLang="zh-CN" sz="1400" b="1" dirty="0">
                <a:solidFill>
                  <a:srgbClr val="AD2A26"/>
                </a:solidFill>
                <a:latin typeface="Consolas" panose="020B0609020204030204" pitchFamily="49" charset="0"/>
              </a:rPr>
              <a:t>cacheChannel</a:t>
            </a:r>
            <a:r>
              <a:rPr lang="zh-CN" altLang="zh-CN" sz="1400" dirty="0" smtClean="0">
                <a:solidFill>
                  <a:srgbClr val="080808"/>
                </a:solidFill>
                <a:latin typeface="Consolas" panose="020B0609020204030204" pitchFamily="49" charset="0"/>
              </a:rPr>
              <a:t>;</a:t>
            </a:r>
            <a:r>
              <a:rPr lang="zh-CN" altLang="zh-CN" sz="1400" dirty="0">
                <a:solidFill>
                  <a:srgbClr val="080808"/>
                </a:solidFill>
                <a:latin typeface="Consolas" panose="020B0609020204030204" pitchFamily="49" charset="0"/>
              </a:rPr>
              <a:t/>
            </a:r>
            <a:br>
              <a:rPr lang="zh-CN" altLang="zh-CN" sz="1400" dirty="0">
                <a:solidFill>
                  <a:srgbClr val="080808"/>
                </a:solidFill>
                <a:latin typeface="Consolas" panose="020B0609020204030204" pitchFamily="49" charset="0"/>
              </a:rPr>
            </a:br>
            <a:r>
              <a:rPr lang="zh-CN" altLang="zh-CN" sz="1400" dirty="0" smtClean="0">
                <a:solidFill>
                  <a:srgbClr val="080808"/>
                </a:solidFill>
                <a:latin typeface="Consolas" panose="020B0609020204030204" pitchFamily="49" charset="0"/>
              </a:rPr>
              <a:t>}</a:t>
            </a:r>
            <a:endParaRPr lang="zh-CN" altLang="zh-CN" sz="1600" dirty="0">
              <a:latin typeface="Arial" panose="020B0604020202020204" pitchFamily="34" charset="0"/>
            </a:endParaRPr>
          </a:p>
        </p:txBody>
      </p:sp>
    </p:spTree>
    <p:extLst>
      <p:ext uri="{BB962C8B-B14F-4D97-AF65-F5344CB8AC3E}">
        <p14:creationId xmlns:p14="http://schemas.microsoft.com/office/powerpoint/2010/main" val="152082151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en-US" altLang="zh-CN" dirty="0" smtClean="0">
                <a:latin typeface="Consolas" panose="020B0609020204030204" pitchFamily="49" charset="0"/>
              </a:rPr>
              <a:t>@</a:t>
            </a:r>
            <a:r>
              <a:rPr lang="en-US" altLang="zh-CN" dirty="0" err="1" smtClean="0">
                <a:latin typeface="Consolas" panose="020B0609020204030204" pitchFamily="49" charset="0"/>
              </a:rPr>
              <a:t>EnableConfigurationProperties</a:t>
            </a:r>
            <a:endParaRPr lang="zh-CN" altLang="en-US" dirty="0">
              <a:latin typeface="Consolas" panose="020B0609020204030204" pitchFamily="49" charset="0"/>
            </a:endParaRPr>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en-US" altLang="zh-CN" dirty="0" smtClean="0">
                <a:latin typeface="Consolas" panose="020B0609020204030204" pitchFamily="49" charset="0"/>
              </a:rPr>
              <a:t>@</a:t>
            </a:r>
            <a:r>
              <a:rPr lang="en-US" altLang="zh-CN" dirty="0" err="1" smtClean="0">
                <a:latin typeface="Consolas" panose="020B0609020204030204" pitchFamily="49" charset="0"/>
              </a:rPr>
              <a:t>EnableConfigurationProperties</a:t>
            </a:r>
            <a:r>
              <a:rPr lang="zh-CN" altLang="en-US" dirty="0" smtClean="0">
                <a:latin typeface="Consolas" panose="020B0609020204030204" pitchFamily="49" charset="0"/>
              </a:rPr>
              <a:t>注解可以将使用</a:t>
            </a:r>
            <a:r>
              <a:rPr lang="en-US" altLang="zh-CN" dirty="0" smtClean="0">
                <a:latin typeface="Consolas" panose="020B0609020204030204" pitchFamily="49" charset="0"/>
              </a:rPr>
              <a:t>@</a:t>
            </a:r>
            <a:r>
              <a:rPr lang="en-US" altLang="zh-CN" dirty="0" err="1" smtClean="0">
                <a:latin typeface="Consolas" panose="020B0609020204030204" pitchFamily="49" charset="0"/>
              </a:rPr>
              <a:t>ConfigurationProperties</a:t>
            </a:r>
            <a:r>
              <a:rPr lang="zh-CN" altLang="en-US" dirty="0" smtClean="0">
                <a:latin typeface="Consolas" panose="020B0609020204030204" pitchFamily="49" charset="0"/>
              </a:rPr>
              <a:t>注解对应的类加入</a:t>
            </a:r>
            <a:r>
              <a:rPr lang="en-US" altLang="zh-CN" dirty="0" smtClean="0">
                <a:latin typeface="Consolas" panose="020B0609020204030204" pitchFamily="49" charset="0"/>
              </a:rPr>
              <a:t>Spring</a:t>
            </a:r>
            <a:r>
              <a:rPr lang="zh-CN" altLang="en-US" dirty="0" smtClean="0">
                <a:latin typeface="Consolas" panose="020B0609020204030204" pitchFamily="49" charset="0"/>
              </a:rPr>
              <a:t>容器管控</a:t>
            </a:r>
            <a:endParaRPr lang="en-US" altLang="zh-CN" dirty="0" smtClean="0">
              <a:latin typeface="Consolas" panose="020B0609020204030204" pitchFamily="49" charset="0"/>
            </a:endParaRPr>
          </a:p>
          <a:p>
            <a:pPr>
              <a:buFont typeface="Wingdings" panose="05000000000000000000" pitchFamily="2" charset="2"/>
              <a:buChar char="l"/>
            </a:pPr>
            <a:endParaRPr lang="en-US" altLang="zh-CN" dirty="0" smtClean="0">
              <a:latin typeface="Consolas" panose="020B0609020204030204" pitchFamily="49" charset="0"/>
            </a:endParaRPr>
          </a:p>
          <a:p>
            <a:pPr>
              <a:buFont typeface="Wingdings" panose="05000000000000000000" pitchFamily="2" charset="2"/>
              <a:buChar char="l"/>
            </a:pPr>
            <a:endParaRPr lang="en-US" altLang="zh-CN" dirty="0" smtClean="0">
              <a:latin typeface="Consolas" panose="020B0609020204030204" pitchFamily="49" charset="0"/>
            </a:endParaRPr>
          </a:p>
          <a:p>
            <a:pPr>
              <a:buFont typeface="Wingdings" panose="05000000000000000000" pitchFamily="2" charset="2"/>
              <a:buChar char="l"/>
            </a:pPr>
            <a:endParaRPr lang="en-US" altLang="zh-CN" dirty="0">
              <a:solidFill>
                <a:schemeClr val="tx1">
                  <a:lumMod val="85000"/>
                  <a:lumOff val="15000"/>
                </a:schemeClr>
              </a:solidFill>
              <a:latin typeface="Consolas" panose="020B0609020204030204" pitchFamily="49" charset="0"/>
            </a:endParaRPr>
          </a:p>
        </p:txBody>
      </p:sp>
      <p:sp>
        <p:nvSpPr>
          <p:cNvPr id="14" name="TextBox 3">
            <a:extLst>
              <a:ext uri="{FF2B5EF4-FFF2-40B4-BE49-F238E27FC236}">
                <a16:creationId xmlns:a16="http://schemas.microsoft.com/office/drawing/2014/main" id="{0C998B78-AB18-3C47-A1C7-25AE9A3A40B0}"/>
              </a:ext>
            </a:extLst>
          </p:cNvPr>
          <p:cNvSpPr txBox="1"/>
          <p:nvPr/>
        </p:nvSpPr>
        <p:spPr>
          <a:xfrm>
            <a:off x="1159842" y="2149748"/>
            <a:ext cx="9860586" cy="1349280"/>
          </a:xfrm>
          <a:prstGeom prst="rect">
            <a:avLst/>
          </a:prstGeom>
          <a:solidFill>
            <a:srgbClr val="FFFFE4"/>
          </a:solidFill>
          <a:ln w="3175">
            <a:solidFill>
              <a:srgbClr val="919191"/>
            </a:solidFill>
          </a:ln>
        </p:spPr>
        <p:txBody>
          <a:bodyPr wrap="square">
            <a:spAutoFit/>
          </a:bodyPr>
          <a:lstStyle/>
          <a:p>
            <a:pPr lvl="0" eaLnBrk="0" fontAlgn="base" hangingPunct="0">
              <a:lnSpc>
                <a:spcPct val="150000"/>
              </a:lnSpc>
              <a:spcBef>
                <a:spcPct val="0"/>
              </a:spcBef>
              <a:spcAft>
                <a:spcPct val="0"/>
              </a:spcAft>
            </a:pPr>
            <a:r>
              <a:rPr lang="zh-CN" altLang="zh-CN" sz="1400" dirty="0">
                <a:solidFill>
                  <a:srgbClr val="9E880D"/>
                </a:solidFill>
                <a:latin typeface="Consolas" panose="020B0609020204030204" pitchFamily="49" charset="0"/>
              </a:rPr>
              <a:t>@SpringBootApplication</a:t>
            </a:r>
            <a:br>
              <a:rPr lang="zh-CN" altLang="zh-CN" sz="1400" dirty="0">
                <a:solidFill>
                  <a:srgbClr val="9E880D"/>
                </a:solidFill>
                <a:latin typeface="Consolas" panose="020B0609020204030204" pitchFamily="49" charset="0"/>
              </a:rPr>
            </a:br>
            <a:r>
              <a:rPr lang="zh-CN" altLang="zh-CN" sz="1400" dirty="0">
                <a:solidFill>
                  <a:srgbClr val="9E880D"/>
                </a:solidFill>
                <a:latin typeface="Consolas" panose="020B0609020204030204" pitchFamily="49" charset="0"/>
              </a:rPr>
              <a:t>@EnableConfigurationProperties</a:t>
            </a:r>
            <a:r>
              <a:rPr lang="zh-CN" altLang="zh-CN" sz="1400" dirty="0">
                <a:solidFill>
                  <a:srgbClr val="080808"/>
                </a:solidFill>
                <a:latin typeface="Consolas" panose="020B0609020204030204" pitchFamily="49" charset="0"/>
              </a:rPr>
              <a:t>(</a:t>
            </a:r>
            <a:r>
              <a:rPr lang="zh-CN" altLang="zh-CN" sz="1400" dirty="0">
                <a:solidFill>
                  <a:srgbClr val="000000"/>
                </a:solidFill>
                <a:latin typeface="Consolas" panose="020B0609020204030204" pitchFamily="49" charset="0"/>
              </a:rPr>
              <a:t>ServerConfig</a:t>
            </a:r>
            <a:r>
              <a:rPr lang="zh-CN" altLang="zh-CN" sz="1400" dirty="0">
                <a:solidFill>
                  <a:srgbClr val="080808"/>
                </a:solidFill>
                <a:latin typeface="Consolas" panose="020B0609020204030204" pitchFamily="49" charset="0"/>
              </a:rPr>
              <a:t>.</a:t>
            </a:r>
            <a:r>
              <a:rPr lang="zh-CN" altLang="zh-CN" sz="1400" dirty="0">
                <a:solidFill>
                  <a:srgbClr val="0033B3"/>
                </a:solidFill>
                <a:latin typeface="Consolas" panose="020B0609020204030204" pitchFamily="49" charset="0"/>
              </a:rPr>
              <a:t>class</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033B3"/>
                </a:solidFill>
                <a:latin typeface="Consolas" panose="020B0609020204030204" pitchFamily="49" charset="0"/>
              </a:rPr>
              <a:t>public class </a:t>
            </a:r>
            <a:r>
              <a:rPr lang="zh-CN" altLang="zh-CN" sz="1400" dirty="0">
                <a:solidFill>
                  <a:srgbClr val="000000"/>
                </a:solidFill>
                <a:latin typeface="Consolas" panose="020B0609020204030204" pitchFamily="49" charset="0"/>
              </a:rPr>
              <a:t>DemoApplication </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a:t>
            </a:r>
            <a:endParaRPr lang="zh-CN" altLang="zh-CN" sz="1600" dirty="0">
              <a:latin typeface="Consolas" panose="020B0609020204030204" pitchFamily="49" charset="0"/>
            </a:endParaRPr>
          </a:p>
        </p:txBody>
      </p:sp>
      <p:sp>
        <p:nvSpPr>
          <p:cNvPr id="8" name="TextBox 3">
            <a:extLst>
              <a:ext uri="{FF2B5EF4-FFF2-40B4-BE49-F238E27FC236}">
                <a16:creationId xmlns:a16="http://schemas.microsoft.com/office/drawing/2014/main" id="{0C998B78-AB18-3C47-A1C7-25AE9A3A40B0}"/>
              </a:ext>
            </a:extLst>
          </p:cNvPr>
          <p:cNvSpPr txBox="1"/>
          <p:nvPr/>
        </p:nvSpPr>
        <p:spPr>
          <a:xfrm>
            <a:off x="1159842" y="3612355"/>
            <a:ext cx="9860586" cy="1708160"/>
          </a:xfrm>
          <a:prstGeom prst="rect">
            <a:avLst/>
          </a:prstGeom>
          <a:solidFill>
            <a:srgbClr val="FFFFE4"/>
          </a:solidFill>
          <a:ln w="3175">
            <a:solidFill>
              <a:srgbClr val="919191"/>
            </a:solidFill>
          </a:ln>
        </p:spPr>
        <p:txBody>
          <a:bodyPr wrap="square">
            <a:spAutoFit/>
          </a:bodyPr>
          <a:lstStyle/>
          <a:p>
            <a:pPr lvl="0" eaLnBrk="0" fontAlgn="base" hangingPunct="0">
              <a:lnSpc>
                <a:spcPct val="150000"/>
              </a:lnSpc>
              <a:spcBef>
                <a:spcPct val="0"/>
              </a:spcBef>
              <a:spcAft>
                <a:spcPct val="0"/>
              </a:spcAft>
            </a:pPr>
            <a:r>
              <a:rPr lang="zh-CN" altLang="zh-CN" sz="1400" i="1" dirty="0">
                <a:solidFill>
                  <a:srgbClr val="8C8C8C"/>
                </a:solidFill>
                <a:latin typeface="Consolas" panose="020B0609020204030204" pitchFamily="49" charset="0"/>
              </a:rPr>
              <a:t>//@Component</a:t>
            </a:r>
            <a:br>
              <a:rPr lang="zh-CN" altLang="zh-CN" sz="1400" i="1" dirty="0">
                <a:solidFill>
                  <a:srgbClr val="8C8C8C"/>
                </a:solidFill>
                <a:latin typeface="Consolas" panose="020B0609020204030204" pitchFamily="49" charset="0"/>
              </a:rPr>
            </a:br>
            <a:r>
              <a:rPr lang="zh-CN" altLang="zh-CN" sz="1400" dirty="0">
                <a:solidFill>
                  <a:srgbClr val="9E880D"/>
                </a:solidFill>
                <a:latin typeface="Consolas" panose="020B0609020204030204" pitchFamily="49" charset="0"/>
              </a:rPr>
              <a:t>@Data</a:t>
            </a:r>
            <a:br>
              <a:rPr lang="zh-CN" altLang="zh-CN" sz="1400" dirty="0">
                <a:solidFill>
                  <a:srgbClr val="9E880D"/>
                </a:solidFill>
                <a:latin typeface="Consolas" panose="020B0609020204030204" pitchFamily="49" charset="0"/>
              </a:rPr>
            </a:br>
            <a:r>
              <a:rPr lang="zh-CN" altLang="zh-CN" sz="1400" dirty="0">
                <a:solidFill>
                  <a:srgbClr val="9E880D"/>
                </a:solidFill>
                <a:latin typeface="Consolas" panose="020B0609020204030204" pitchFamily="49" charset="0"/>
              </a:rPr>
              <a:t>@ConfigurationProperties</a:t>
            </a:r>
            <a:r>
              <a:rPr lang="zh-CN" altLang="zh-CN" sz="1400" dirty="0">
                <a:solidFill>
                  <a:srgbClr val="080808"/>
                </a:solidFill>
                <a:latin typeface="Consolas" panose="020B0609020204030204" pitchFamily="49" charset="0"/>
              </a:rPr>
              <a:t>(prefix = </a:t>
            </a:r>
            <a:r>
              <a:rPr lang="zh-CN" altLang="zh-CN" sz="1400" dirty="0">
                <a:solidFill>
                  <a:srgbClr val="067D17"/>
                </a:solidFill>
                <a:latin typeface="Consolas" panose="020B0609020204030204" pitchFamily="49" charset="0"/>
              </a:rPr>
              <a:t>"servers"</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033B3"/>
                </a:solidFill>
                <a:latin typeface="Consolas" panose="020B0609020204030204" pitchFamily="49" charset="0"/>
              </a:rPr>
              <a:t>public class </a:t>
            </a:r>
            <a:r>
              <a:rPr lang="zh-CN" altLang="zh-CN" sz="1400" dirty="0">
                <a:solidFill>
                  <a:srgbClr val="000000"/>
                </a:solidFill>
                <a:latin typeface="Consolas" panose="020B0609020204030204" pitchFamily="49" charset="0"/>
              </a:rPr>
              <a:t>ServerConfig </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smtClean="0">
                <a:solidFill>
                  <a:srgbClr val="080808"/>
                </a:solidFill>
                <a:latin typeface="Consolas" panose="020B0609020204030204" pitchFamily="49" charset="0"/>
              </a:rPr>
              <a:t>}</a:t>
            </a:r>
            <a:endParaRPr lang="zh-CN" altLang="zh-CN" sz="1600" dirty="0">
              <a:latin typeface="Consolas" panose="020B0609020204030204" pitchFamily="49" charset="0"/>
            </a:endParaRPr>
          </a:p>
        </p:txBody>
      </p:sp>
      <p:sp>
        <p:nvSpPr>
          <p:cNvPr id="9" name="三角形 9">
            <a:extLst>
              <a:ext uri="{FF2B5EF4-FFF2-40B4-BE49-F238E27FC236}">
                <a16:creationId xmlns:a16="http://schemas.microsoft.com/office/drawing/2014/main" id="{6C3710E9-2588-F946-B755-060464DABD9F}"/>
              </a:ext>
            </a:extLst>
          </p:cNvPr>
          <p:cNvSpPr/>
          <p:nvPr/>
        </p:nvSpPr>
        <p:spPr>
          <a:xfrm rot="2651319">
            <a:off x="851566" y="5796432"/>
            <a:ext cx="145648" cy="78105"/>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Consolas" panose="020B0609020204030204" pitchFamily="49" charset="0"/>
              <a:sym typeface="Consolas" panose="020B0609020204030204" pitchFamily="49" charset="0"/>
            </a:endParaRPr>
          </a:p>
        </p:txBody>
      </p:sp>
      <p:sp>
        <p:nvSpPr>
          <p:cNvPr id="10" name="TextBox 6">
            <a:extLst>
              <a:ext uri="{FF2B5EF4-FFF2-40B4-BE49-F238E27FC236}">
                <a16:creationId xmlns:a16="http://schemas.microsoft.com/office/drawing/2014/main" id="{34FCCE8B-9629-7E4B-B3A9-E87708BF9B85}"/>
              </a:ext>
            </a:extLst>
          </p:cNvPr>
          <p:cNvSpPr txBox="1"/>
          <p:nvPr/>
        </p:nvSpPr>
        <p:spPr>
          <a:xfrm>
            <a:off x="1189355" y="5937493"/>
            <a:ext cx="10057765" cy="384272"/>
          </a:xfrm>
          <a:prstGeom prst="rect">
            <a:avLst/>
          </a:prstGeom>
          <a:noFill/>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50000"/>
              </a:lnSpc>
            </a:pPr>
            <a:r>
              <a:rPr lang="en-US" altLang="zh-CN" sz="1400" dirty="0">
                <a:solidFill>
                  <a:srgbClr val="262626"/>
                </a:solidFill>
                <a:latin typeface="Consolas" panose="020B0609020204030204" pitchFamily="49" charset="0"/>
                <a:ea typeface="Alibaba PuHuiTi R" pitchFamily="18" charset="-122"/>
                <a:cs typeface="Alibaba PuHuiTi R" pitchFamily="18" charset="-122"/>
                <a:sym typeface="Consolas" panose="020B0609020204030204" pitchFamily="49" charset="0"/>
              </a:rPr>
              <a:t>@</a:t>
            </a:r>
            <a:r>
              <a:rPr lang="en-US" altLang="zh-CN" sz="1400" dirty="0" err="1" smtClean="0">
                <a:solidFill>
                  <a:srgbClr val="262626"/>
                </a:solidFill>
                <a:latin typeface="Consolas" panose="020B0609020204030204" pitchFamily="49" charset="0"/>
                <a:ea typeface="Alibaba PuHuiTi R" pitchFamily="18" charset="-122"/>
                <a:cs typeface="Alibaba PuHuiTi R" pitchFamily="18" charset="-122"/>
                <a:sym typeface="Consolas" panose="020B0609020204030204" pitchFamily="49" charset="0"/>
              </a:rPr>
              <a:t>EnableConfigurationProperties</a:t>
            </a:r>
            <a:r>
              <a:rPr lang="zh-CN" altLang="en-US" sz="1400" dirty="0" smtClean="0">
                <a:solidFill>
                  <a:srgbClr val="262626"/>
                </a:solidFill>
                <a:latin typeface="Consolas" panose="020B0609020204030204" pitchFamily="49" charset="0"/>
                <a:ea typeface="Alibaba PuHuiTi R" pitchFamily="18" charset="-122"/>
                <a:cs typeface="Alibaba PuHuiTi R" pitchFamily="18" charset="-122"/>
                <a:sym typeface="Consolas" panose="020B0609020204030204" pitchFamily="49" charset="0"/>
              </a:rPr>
              <a:t>与</a:t>
            </a:r>
            <a:r>
              <a:rPr lang="en-US" altLang="zh-CN" sz="1400" dirty="0" smtClean="0">
                <a:solidFill>
                  <a:srgbClr val="262626"/>
                </a:solidFill>
                <a:latin typeface="Consolas" panose="020B0609020204030204" pitchFamily="49" charset="0"/>
                <a:ea typeface="Alibaba PuHuiTi R" pitchFamily="18" charset="-122"/>
                <a:cs typeface="Alibaba PuHuiTi R" pitchFamily="18" charset="-122"/>
                <a:sym typeface="Consolas" panose="020B0609020204030204" pitchFamily="49" charset="0"/>
              </a:rPr>
              <a:t>@Component</a:t>
            </a:r>
            <a:r>
              <a:rPr lang="zh-CN" altLang="en-US" sz="1400" dirty="0" smtClean="0">
                <a:solidFill>
                  <a:srgbClr val="262626"/>
                </a:solidFill>
                <a:latin typeface="Consolas" panose="020B0609020204030204" pitchFamily="49" charset="0"/>
                <a:ea typeface="Alibaba PuHuiTi R" pitchFamily="18" charset="-122"/>
                <a:cs typeface="Alibaba PuHuiTi R" pitchFamily="18" charset="-122"/>
                <a:sym typeface="Consolas" panose="020B0609020204030204" pitchFamily="49" charset="0"/>
              </a:rPr>
              <a:t>不能同时使用</a:t>
            </a:r>
            <a:endParaRPr lang="en-US" altLang="zh-CN" sz="1400" dirty="0">
              <a:solidFill>
                <a:srgbClr val="262626"/>
              </a:solidFill>
              <a:latin typeface="Consolas" panose="020B0609020204030204" pitchFamily="49" charset="0"/>
              <a:ea typeface="Alibaba PuHuiTi R" pitchFamily="18" charset="-122"/>
              <a:cs typeface="Alibaba PuHuiTi R" pitchFamily="18" charset="-122"/>
              <a:sym typeface="Consolas" panose="020B0609020204030204" pitchFamily="49" charset="0"/>
            </a:endParaRPr>
          </a:p>
        </p:txBody>
      </p:sp>
      <p:sp>
        <p:nvSpPr>
          <p:cNvPr id="11" name="矩形 10">
            <a:extLst>
              <a:ext uri="{FF2B5EF4-FFF2-40B4-BE49-F238E27FC236}">
                <a16:creationId xmlns:a16="http://schemas.microsoft.com/office/drawing/2014/main" id="{E0A4F270-7F30-AE46-96EF-656D6943C707}"/>
              </a:ext>
            </a:extLst>
          </p:cNvPr>
          <p:cNvSpPr/>
          <p:nvPr/>
        </p:nvSpPr>
        <p:spPr>
          <a:xfrm>
            <a:off x="944880" y="5439847"/>
            <a:ext cx="10302240" cy="1098879"/>
          </a:xfrm>
          <a:prstGeom prst="rect">
            <a:avLst/>
          </a:prstGeom>
          <a:noFill/>
          <a:ln w="9525">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Consolas" panose="020B0609020204030204" pitchFamily="49" charset="0"/>
              <a:sym typeface="Consolas" panose="020B0609020204030204" pitchFamily="49" charset="0"/>
            </a:endParaRPr>
          </a:p>
        </p:txBody>
      </p:sp>
      <p:sp>
        <p:nvSpPr>
          <p:cNvPr id="12" name="矩形 11">
            <a:extLst>
              <a:ext uri="{FF2B5EF4-FFF2-40B4-BE49-F238E27FC236}">
                <a16:creationId xmlns:a16="http://schemas.microsoft.com/office/drawing/2014/main" id="{ED3E04DF-C15D-7146-95A9-19AF703E9900}"/>
              </a:ext>
            </a:extLst>
          </p:cNvPr>
          <p:cNvSpPr/>
          <p:nvPr/>
        </p:nvSpPr>
        <p:spPr>
          <a:xfrm>
            <a:off x="844952" y="5512319"/>
            <a:ext cx="1053296" cy="300942"/>
          </a:xfrm>
          <a:prstGeom prst="rect">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latin typeface="Consolas" panose="020B0609020204030204" pitchFamily="49" charset="0"/>
                <a:ea typeface="Alibaba PuHuiTi R" pitchFamily="18" charset="-122"/>
                <a:cs typeface="Alibaba PuHuiTi R" pitchFamily="18" charset="-122"/>
                <a:sym typeface="Consolas" panose="020B0609020204030204" pitchFamily="49" charset="0"/>
              </a:rPr>
              <a:t>注意事项</a:t>
            </a:r>
          </a:p>
        </p:txBody>
      </p:sp>
    </p:spTree>
    <p:extLst>
      <p:ext uri="{BB962C8B-B14F-4D97-AF65-F5344CB8AC3E}">
        <p14:creationId xmlns:p14="http://schemas.microsoft.com/office/powerpoint/2010/main" val="2221331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1" grpId="0" animBg="1"/>
      <p:bldP spid="12" grpId="0" animBg="1"/>
    </p:bld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zh-CN" altLang="en-US" dirty="0"/>
              <a:t>缓存供应商变更</a:t>
            </a:r>
            <a:r>
              <a:rPr lang="en-US" altLang="zh-CN" dirty="0"/>
              <a:t>:</a:t>
            </a:r>
            <a:r>
              <a:rPr lang="en-US" altLang="zh-CN" dirty="0" smtClean="0"/>
              <a:t>j2cache</a:t>
            </a:r>
            <a:endParaRPr lang="zh-CN" altLang="en-US" dirty="0"/>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smtClean="0"/>
              <a:t>设置使用缓存</a:t>
            </a:r>
            <a:endParaRPr lang="en-US" altLang="zh-CN" dirty="0"/>
          </a:p>
        </p:txBody>
      </p:sp>
      <p:sp>
        <p:nvSpPr>
          <p:cNvPr id="4" name="TextBox 3">
            <a:extLst>
              <a:ext uri="{FF2B5EF4-FFF2-40B4-BE49-F238E27FC236}">
                <a16:creationId xmlns:a16="http://schemas.microsoft.com/office/drawing/2014/main" id="{0C998B78-AB18-3C47-A1C7-25AE9A3A40B0}"/>
              </a:ext>
            </a:extLst>
          </p:cNvPr>
          <p:cNvSpPr txBox="1"/>
          <p:nvPr/>
        </p:nvSpPr>
        <p:spPr>
          <a:xfrm>
            <a:off x="1159842" y="2149748"/>
            <a:ext cx="9860586" cy="4580934"/>
          </a:xfrm>
          <a:prstGeom prst="rect">
            <a:avLst/>
          </a:prstGeom>
          <a:solidFill>
            <a:srgbClr val="FFFFE4"/>
          </a:solidFill>
          <a:ln w="3175">
            <a:solidFill>
              <a:srgbClr val="919191"/>
            </a:solidFill>
          </a:ln>
        </p:spPr>
        <p:txBody>
          <a:bodyPr wrap="square">
            <a:spAutoFit/>
          </a:bodyPr>
          <a:lstStyle/>
          <a:p>
            <a:pPr lvl="0" eaLnBrk="0" fontAlgn="base" hangingPunct="0">
              <a:lnSpc>
                <a:spcPct val="150000"/>
              </a:lnSpc>
              <a:spcBef>
                <a:spcPct val="0"/>
              </a:spcBef>
              <a:spcAft>
                <a:spcPct val="0"/>
              </a:spcAft>
            </a:pPr>
            <a:r>
              <a:rPr lang="zh-CN" altLang="zh-CN" sz="1400" dirty="0">
                <a:solidFill>
                  <a:srgbClr val="9E880D"/>
                </a:solidFill>
                <a:latin typeface="Consolas" panose="020B0609020204030204" pitchFamily="49" charset="0"/>
              </a:rPr>
              <a:t>@Service</a:t>
            </a:r>
            <a:br>
              <a:rPr lang="zh-CN" altLang="zh-CN" sz="1400" dirty="0">
                <a:solidFill>
                  <a:srgbClr val="9E880D"/>
                </a:solidFill>
                <a:latin typeface="Consolas" panose="020B0609020204030204" pitchFamily="49" charset="0"/>
              </a:rPr>
            </a:br>
            <a:r>
              <a:rPr lang="zh-CN" altLang="zh-CN" sz="1400" dirty="0">
                <a:solidFill>
                  <a:srgbClr val="0033B3"/>
                </a:solidFill>
                <a:latin typeface="Consolas" panose="020B0609020204030204" pitchFamily="49" charset="0"/>
              </a:rPr>
              <a:t>public class </a:t>
            </a:r>
            <a:r>
              <a:rPr lang="zh-CN" altLang="zh-CN" sz="1400" dirty="0">
                <a:solidFill>
                  <a:srgbClr val="000000"/>
                </a:solidFill>
                <a:latin typeface="Consolas" panose="020B0609020204030204" pitchFamily="49" charset="0"/>
              </a:rPr>
              <a:t>SMSCodeServiceImpl </a:t>
            </a:r>
            <a:r>
              <a:rPr lang="zh-CN" altLang="zh-CN" sz="1400" dirty="0">
                <a:solidFill>
                  <a:srgbClr val="0033B3"/>
                </a:solidFill>
                <a:latin typeface="Consolas" panose="020B0609020204030204" pitchFamily="49" charset="0"/>
              </a:rPr>
              <a:t>implements </a:t>
            </a:r>
            <a:r>
              <a:rPr lang="zh-CN" altLang="zh-CN" sz="1400" dirty="0">
                <a:solidFill>
                  <a:srgbClr val="000000"/>
                </a:solidFill>
                <a:latin typeface="Consolas" panose="020B0609020204030204" pitchFamily="49" charset="0"/>
              </a:rPr>
              <a:t>SMSCodeService </a:t>
            </a:r>
            <a:r>
              <a:rPr lang="zh-CN" altLang="zh-CN" sz="1400" dirty="0" smtClean="0">
                <a:solidFill>
                  <a:srgbClr val="080808"/>
                </a:solidFill>
                <a:latin typeface="Consolas" panose="020B0609020204030204" pitchFamily="49" charset="0"/>
              </a:rPr>
              <a:t>{</a:t>
            </a:r>
            <a:r>
              <a:rPr lang="zh-CN" altLang="zh-CN" sz="1400" dirty="0">
                <a:solidFill>
                  <a:srgbClr val="080808"/>
                </a:solidFill>
                <a:latin typeface="Consolas" panose="020B0609020204030204" pitchFamily="49" charset="0"/>
              </a:rPr>
              <a:t/>
            </a:r>
            <a:br>
              <a:rPr lang="zh-CN" altLang="zh-CN" sz="1400" dirty="0">
                <a:solidFill>
                  <a:srgbClr val="080808"/>
                </a:solidFill>
                <a:latin typeface="Consolas" panose="020B0609020204030204" pitchFamily="49" charset="0"/>
              </a:rPr>
            </a:br>
            <a:r>
              <a:rPr lang="zh-CN" altLang="zh-CN" sz="1400" dirty="0" smtClean="0">
                <a:solidFill>
                  <a:srgbClr val="080808"/>
                </a:solidFill>
                <a:latin typeface="Consolas" panose="020B0609020204030204" pitchFamily="49" charset="0"/>
              </a:rPr>
              <a:t>    </a:t>
            </a:r>
            <a:r>
              <a:rPr lang="zh-CN" altLang="zh-CN" sz="1400" dirty="0">
                <a:solidFill>
                  <a:srgbClr val="9E880D"/>
                </a:solidFill>
                <a:latin typeface="Consolas" panose="020B0609020204030204" pitchFamily="49" charset="0"/>
              </a:rPr>
              <a:t>@Override</a:t>
            </a:r>
            <a:br>
              <a:rPr lang="zh-CN" altLang="zh-CN" sz="1400" dirty="0">
                <a:solidFill>
                  <a:srgbClr val="9E880D"/>
                </a:solidFill>
                <a:latin typeface="Consolas" panose="020B0609020204030204" pitchFamily="49" charset="0"/>
              </a:rPr>
            </a:br>
            <a:r>
              <a:rPr lang="zh-CN" altLang="zh-CN" sz="1400" dirty="0">
                <a:solidFill>
                  <a:srgbClr val="9E880D"/>
                </a:solidFill>
                <a:latin typeface="Consolas" panose="020B0609020204030204" pitchFamily="49" charset="0"/>
              </a:rPr>
              <a:t>    </a:t>
            </a:r>
            <a:r>
              <a:rPr lang="zh-CN" altLang="zh-CN" sz="1400" dirty="0">
                <a:solidFill>
                  <a:srgbClr val="0033B3"/>
                </a:solidFill>
                <a:latin typeface="Consolas" panose="020B0609020204030204" pitchFamily="49" charset="0"/>
              </a:rPr>
              <a:t>public </a:t>
            </a:r>
            <a:r>
              <a:rPr lang="zh-CN" altLang="zh-CN" sz="1400" dirty="0">
                <a:solidFill>
                  <a:srgbClr val="000000"/>
                </a:solidFill>
                <a:latin typeface="Consolas" panose="020B0609020204030204" pitchFamily="49" charset="0"/>
              </a:rPr>
              <a:t>String </a:t>
            </a:r>
            <a:r>
              <a:rPr lang="zh-CN" altLang="zh-CN" sz="1400" dirty="0">
                <a:solidFill>
                  <a:srgbClr val="00627A"/>
                </a:solidFill>
                <a:latin typeface="Consolas" panose="020B0609020204030204" pitchFamily="49" charset="0"/>
              </a:rPr>
              <a:t>sendCodeToSMS</a:t>
            </a:r>
            <a:r>
              <a:rPr lang="zh-CN" altLang="zh-CN" sz="1400" dirty="0">
                <a:solidFill>
                  <a:srgbClr val="080808"/>
                </a:solidFill>
                <a:latin typeface="Consolas" panose="020B0609020204030204" pitchFamily="49" charset="0"/>
              </a:rPr>
              <a:t>(</a:t>
            </a:r>
            <a:r>
              <a:rPr lang="zh-CN" altLang="zh-CN" sz="1400" dirty="0">
                <a:solidFill>
                  <a:srgbClr val="000000"/>
                </a:solidFill>
                <a:latin typeface="Consolas" panose="020B0609020204030204" pitchFamily="49" charset="0"/>
              </a:rPr>
              <a:t>String </a:t>
            </a:r>
            <a:r>
              <a:rPr lang="zh-CN" altLang="zh-CN" sz="1400" dirty="0">
                <a:solidFill>
                  <a:srgbClr val="080808"/>
                </a:solidFill>
                <a:latin typeface="Consolas" panose="020B0609020204030204" pitchFamily="49" charset="0"/>
              </a:rPr>
              <a:t>tele) {</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0000"/>
                </a:solidFill>
                <a:latin typeface="Consolas" panose="020B0609020204030204" pitchFamily="49" charset="0"/>
              </a:rPr>
              <a:t>String code </a:t>
            </a:r>
            <a:r>
              <a:rPr lang="zh-CN" altLang="zh-CN" sz="1400" dirty="0">
                <a:solidFill>
                  <a:srgbClr val="080808"/>
                </a:solidFill>
                <a:latin typeface="Consolas" panose="020B0609020204030204" pitchFamily="49" charset="0"/>
              </a:rPr>
              <a:t>= </a:t>
            </a:r>
            <a:r>
              <a:rPr lang="zh-CN" altLang="zh-CN" sz="1400" dirty="0">
                <a:solidFill>
                  <a:srgbClr val="871094"/>
                </a:solidFill>
                <a:latin typeface="Consolas" panose="020B0609020204030204" pitchFamily="49" charset="0"/>
              </a:rPr>
              <a:t>codeUtils</a:t>
            </a:r>
            <a:r>
              <a:rPr lang="zh-CN" altLang="zh-CN" sz="1400" dirty="0">
                <a:solidFill>
                  <a:srgbClr val="080808"/>
                </a:solidFill>
                <a:latin typeface="Consolas" panose="020B0609020204030204" pitchFamily="49" charset="0"/>
              </a:rPr>
              <a:t>.generator(tele);</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871094"/>
                </a:solidFill>
                <a:latin typeface="Consolas" panose="020B0609020204030204" pitchFamily="49" charset="0"/>
              </a:rPr>
              <a:t>cacheChannel</a:t>
            </a:r>
            <a:r>
              <a:rPr lang="zh-CN" altLang="zh-CN" sz="1400" dirty="0">
                <a:solidFill>
                  <a:srgbClr val="080808"/>
                </a:solidFill>
                <a:latin typeface="Consolas" panose="020B0609020204030204" pitchFamily="49" charset="0"/>
              </a:rPr>
              <a:t>.</a:t>
            </a:r>
            <a:r>
              <a:rPr lang="zh-CN" altLang="zh-CN" sz="1400" b="1" dirty="0">
                <a:solidFill>
                  <a:srgbClr val="AD2A26"/>
                </a:solidFill>
                <a:latin typeface="Consolas" panose="020B0609020204030204" pitchFamily="49" charset="0"/>
              </a:rPr>
              <a:t>set</a:t>
            </a:r>
            <a:r>
              <a:rPr lang="zh-CN" altLang="zh-CN" sz="1400" dirty="0">
                <a:solidFill>
                  <a:srgbClr val="080808"/>
                </a:solidFill>
                <a:latin typeface="Consolas" panose="020B0609020204030204" pitchFamily="49" charset="0"/>
              </a:rPr>
              <a:t>(</a:t>
            </a:r>
            <a:r>
              <a:rPr lang="zh-CN" altLang="zh-CN" sz="1400" dirty="0">
                <a:solidFill>
                  <a:srgbClr val="067D17"/>
                </a:solidFill>
                <a:latin typeface="Consolas" panose="020B0609020204030204" pitchFamily="49" charset="0"/>
              </a:rPr>
              <a:t>"sms"</a:t>
            </a:r>
            <a:r>
              <a:rPr lang="zh-CN" altLang="zh-CN" sz="1400" dirty="0">
                <a:solidFill>
                  <a:srgbClr val="080808"/>
                </a:solidFill>
                <a:latin typeface="Consolas" panose="020B0609020204030204" pitchFamily="49" charset="0"/>
              </a:rPr>
              <a:t>,tele,</a:t>
            </a:r>
            <a:r>
              <a:rPr lang="zh-CN" altLang="zh-CN" sz="1400" dirty="0">
                <a:solidFill>
                  <a:srgbClr val="000000"/>
                </a:solidFill>
                <a:latin typeface="Consolas" panose="020B0609020204030204" pitchFamily="49" charset="0"/>
              </a:rPr>
              <a:t>code</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return </a:t>
            </a:r>
            <a:r>
              <a:rPr lang="zh-CN" altLang="zh-CN" sz="1400" dirty="0">
                <a:solidFill>
                  <a:srgbClr val="000000"/>
                </a:solidFill>
                <a:latin typeface="Consolas" panose="020B0609020204030204" pitchFamily="49" charset="0"/>
              </a:rPr>
              <a:t>code</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smtClean="0">
                <a:solidFill>
                  <a:srgbClr val="080808"/>
                </a:solidFill>
                <a:latin typeface="Consolas" panose="020B0609020204030204" pitchFamily="49" charset="0"/>
              </a:rPr>
              <a:t>}</a:t>
            </a:r>
            <a:r>
              <a:rPr lang="zh-CN" altLang="zh-CN" sz="1400" dirty="0">
                <a:solidFill>
                  <a:srgbClr val="080808"/>
                </a:solidFill>
                <a:latin typeface="Consolas" panose="020B0609020204030204" pitchFamily="49" charset="0"/>
              </a:rPr>
              <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9E880D"/>
                </a:solidFill>
                <a:latin typeface="Consolas" panose="020B0609020204030204" pitchFamily="49" charset="0"/>
              </a:rPr>
              <a:t>@Override</a:t>
            </a:r>
            <a:br>
              <a:rPr lang="zh-CN" altLang="zh-CN" sz="1400" dirty="0">
                <a:solidFill>
                  <a:srgbClr val="9E880D"/>
                </a:solidFill>
                <a:latin typeface="Consolas" panose="020B0609020204030204" pitchFamily="49" charset="0"/>
              </a:rPr>
            </a:br>
            <a:r>
              <a:rPr lang="zh-CN" altLang="zh-CN" sz="1400" dirty="0">
                <a:solidFill>
                  <a:srgbClr val="9E880D"/>
                </a:solidFill>
                <a:latin typeface="Consolas" panose="020B0609020204030204" pitchFamily="49" charset="0"/>
              </a:rPr>
              <a:t>    </a:t>
            </a:r>
            <a:r>
              <a:rPr lang="zh-CN" altLang="zh-CN" sz="1400" dirty="0">
                <a:solidFill>
                  <a:srgbClr val="0033B3"/>
                </a:solidFill>
                <a:latin typeface="Consolas" panose="020B0609020204030204" pitchFamily="49" charset="0"/>
              </a:rPr>
              <a:t>public boolean </a:t>
            </a:r>
            <a:r>
              <a:rPr lang="zh-CN" altLang="zh-CN" sz="1400" dirty="0">
                <a:solidFill>
                  <a:srgbClr val="00627A"/>
                </a:solidFill>
                <a:latin typeface="Consolas" panose="020B0609020204030204" pitchFamily="49" charset="0"/>
              </a:rPr>
              <a:t>checkCode</a:t>
            </a:r>
            <a:r>
              <a:rPr lang="zh-CN" altLang="zh-CN" sz="1400" dirty="0">
                <a:solidFill>
                  <a:srgbClr val="080808"/>
                </a:solidFill>
                <a:latin typeface="Consolas" panose="020B0609020204030204" pitchFamily="49" charset="0"/>
              </a:rPr>
              <a:t>(</a:t>
            </a:r>
            <a:r>
              <a:rPr lang="zh-CN" altLang="zh-CN" sz="1400" dirty="0">
                <a:solidFill>
                  <a:srgbClr val="000000"/>
                </a:solidFill>
                <a:latin typeface="Consolas" panose="020B0609020204030204" pitchFamily="49" charset="0"/>
              </a:rPr>
              <a:t>SMSCode </a:t>
            </a:r>
            <a:r>
              <a:rPr lang="zh-CN" altLang="zh-CN" sz="1400" dirty="0">
                <a:solidFill>
                  <a:srgbClr val="080808"/>
                </a:solidFill>
                <a:latin typeface="Consolas" panose="020B0609020204030204" pitchFamily="49" charset="0"/>
              </a:rPr>
              <a:t>smsCode) {</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0000"/>
                </a:solidFill>
                <a:latin typeface="Consolas" panose="020B0609020204030204" pitchFamily="49" charset="0"/>
              </a:rPr>
              <a:t>String code </a:t>
            </a:r>
            <a:r>
              <a:rPr lang="zh-CN" altLang="zh-CN" sz="1400" dirty="0">
                <a:solidFill>
                  <a:srgbClr val="080808"/>
                </a:solidFill>
                <a:latin typeface="Consolas" panose="020B0609020204030204" pitchFamily="49" charset="0"/>
              </a:rPr>
              <a:t>= </a:t>
            </a:r>
            <a:r>
              <a:rPr lang="zh-CN" altLang="zh-CN" sz="1400" dirty="0">
                <a:solidFill>
                  <a:srgbClr val="871094"/>
                </a:solidFill>
                <a:latin typeface="Consolas" panose="020B0609020204030204" pitchFamily="49" charset="0"/>
              </a:rPr>
              <a:t>cacheChannel</a:t>
            </a:r>
            <a:r>
              <a:rPr lang="zh-CN" altLang="zh-CN" sz="1400" dirty="0">
                <a:solidFill>
                  <a:srgbClr val="080808"/>
                </a:solidFill>
                <a:latin typeface="Consolas" panose="020B0609020204030204" pitchFamily="49" charset="0"/>
              </a:rPr>
              <a:t>.</a:t>
            </a:r>
            <a:r>
              <a:rPr lang="zh-CN" altLang="zh-CN" sz="1400" b="1" dirty="0">
                <a:solidFill>
                  <a:srgbClr val="AD2A26"/>
                </a:solidFill>
                <a:latin typeface="Consolas" panose="020B0609020204030204" pitchFamily="49" charset="0"/>
              </a:rPr>
              <a:t>get</a:t>
            </a:r>
            <a:r>
              <a:rPr lang="zh-CN" altLang="zh-CN" sz="1400" dirty="0">
                <a:solidFill>
                  <a:srgbClr val="080808"/>
                </a:solidFill>
                <a:latin typeface="Consolas" panose="020B0609020204030204" pitchFamily="49" charset="0"/>
              </a:rPr>
              <a:t>(</a:t>
            </a:r>
            <a:r>
              <a:rPr lang="zh-CN" altLang="zh-CN" sz="1400" dirty="0">
                <a:solidFill>
                  <a:srgbClr val="067D17"/>
                </a:solidFill>
                <a:latin typeface="Consolas" panose="020B0609020204030204" pitchFamily="49" charset="0"/>
              </a:rPr>
              <a:t>"sms"</a:t>
            </a:r>
            <a:r>
              <a:rPr lang="zh-CN" altLang="zh-CN" sz="1400" dirty="0">
                <a:solidFill>
                  <a:srgbClr val="080808"/>
                </a:solidFill>
                <a:latin typeface="Consolas" panose="020B0609020204030204" pitchFamily="49" charset="0"/>
              </a:rPr>
              <a:t>,smsCode.getTele()).asString();</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return </a:t>
            </a:r>
            <a:r>
              <a:rPr lang="zh-CN" altLang="zh-CN" sz="1400" dirty="0">
                <a:solidFill>
                  <a:srgbClr val="080808"/>
                </a:solidFill>
                <a:latin typeface="Consolas" panose="020B0609020204030204" pitchFamily="49" charset="0"/>
              </a:rPr>
              <a:t>smsCode.getCode().equals(</a:t>
            </a:r>
            <a:r>
              <a:rPr lang="zh-CN" altLang="zh-CN" sz="1400" dirty="0">
                <a:solidFill>
                  <a:srgbClr val="000000"/>
                </a:solidFill>
                <a:latin typeface="Consolas" panose="020B0609020204030204" pitchFamily="49" charset="0"/>
              </a:rPr>
              <a:t>code</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smtClean="0">
                <a:solidFill>
                  <a:srgbClr val="080808"/>
                </a:solidFill>
                <a:latin typeface="Consolas" panose="020B0609020204030204" pitchFamily="49" charset="0"/>
              </a:rPr>
              <a:t>}</a:t>
            </a:r>
            <a:r>
              <a:rPr lang="zh-CN" altLang="zh-CN" sz="1400" dirty="0">
                <a:solidFill>
                  <a:srgbClr val="080808"/>
                </a:solidFill>
                <a:latin typeface="Consolas" panose="020B0609020204030204" pitchFamily="49" charset="0"/>
              </a:rPr>
              <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a:t>
            </a:r>
            <a:endParaRPr lang="zh-CN" altLang="zh-CN" sz="1600" dirty="0">
              <a:latin typeface="Arial" panose="020B0604020202020204" pitchFamily="34" charset="0"/>
            </a:endParaRPr>
          </a:p>
        </p:txBody>
      </p:sp>
    </p:spTree>
    <p:extLst>
      <p:ext uri="{BB962C8B-B14F-4D97-AF65-F5344CB8AC3E}">
        <p14:creationId xmlns:p14="http://schemas.microsoft.com/office/powerpoint/2010/main" val="771197363"/>
      </p:ext>
    </p:extLst>
  </p:cSld>
  <p:clrMapOvr>
    <a:masterClrMapping/>
  </p:clrMapOvr>
  <p:timing>
    <p:tnLst>
      <p:par>
        <p:cT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4A7A685B-F94D-194F-BA07-9413F6ABF747}"/>
              </a:ext>
            </a:extLst>
          </p:cNvPr>
          <p:cNvSpPr>
            <a:spLocks noGrp="1"/>
          </p:cNvSpPr>
          <p:nvPr>
            <p:ph type="body" sz="quarter" idx="10"/>
          </p:nvPr>
        </p:nvSpPr>
        <p:spPr>
          <a:xfrm>
            <a:off x="5126583" y="1463040"/>
            <a:ext cx="6573803" cy="4511040"/>
          </a:xfrm>
        </p:spPr>
        <p:txBody>
          <a:bodyPr/>
          <a:lstStyle/>
          <a:p>
            <a:r>
              <a:rPr lang="en-US" altLang="zh-CN" sz="1600" dirty="0" smtClean="0">
                <a:solidFill>
                  <a:srgbClr val="080808"/>
                </a:solidFill>
                <a:latin typeface="Consolas" panose="020B0609020204030204" pitchFamily="49" charset="0"/>
              </a:rPr>
              <a:t>j2cache</a:t>
            </a:r>
            <a:r>
              <a:rPr lang="zh-CN" altLang="en-US" sz="1600" dirty="0" smtClean="0">
                <a:solidFill>
                  <a:srgbClr val="080808"/>
                </a:solidFill>
                <a:latin typeface="Consolas" panose="020B0609020204030204" pitchFamily="49" charset="0"/>
              </a:rPr>
              <a:t>缓存的基础使用</a:t>
            </a:r>
            <a:endParaRPr lang="en-US" altLang="zh-CN" sz="1600" dirty="0" smtClean="0">
              <a:solidFill>
                <a:srgbClr val="080808"/>
              </a:solidFill>
              <a:latin typeface="Consolas" panose="020B0609020204030204" pitchFamily="49" charset="0"/>
            </a:endParaRPr>
          </a:p>
        </p:txBody>
      </p:sp>
    </p:spTree>
    <p:extLst>
      <p:ext uri="{BB962C8B-B14F-4D97-AF65-F5344CB8AC3E}">
        <p14:creationId xmlns:p14="http://schemas.microsoft.com/office/powerpoint/2010/main" val="4066248879"/>
      </p:ext>
    </p:extLst>
  </p:cSld>
  <p:clrMapOvr>
    <a:masterClrMapping/>
  </p:clrMapOvr>
  <p:timing>
    <p:tnLst>
      <p:par>
        <p:cT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4A7A685B-F94D-194F-BA07-9413F6ABF747}"/>
              </a:ext>
            </a:extLst>
          </p:cNvPr>
          <p:cNvSpPr>
            <a:spLocks noGrp="1"/>
          </p:cNvSpPr>
          <p:nvPr>
            <p:ph type="body" sz="quarter" idx="10"/>
          </p:nvPr>
        </p:nvSpPr>
        <p:spPr/>
        <p:txBody>
          <a:bodyPr/>
          <a:lstStyle/>
          <a:p>
            <a:r>
              <a:rPr lang="en-US" altLang="zh-CN" sz="1600" dirty="0" smtClean="0">
                <a:latin typeface="Consolas" panose="020B0609020204030204" pitchFamily="49" charset="0"/>
                <a:sym typeface="Consolas" panose="020B0609020204030204" pitchFamily="49" charset="0"/>
              </a:rPr>
              <a:t>spring-cache</a:t>
            </a:r>
            <a:endParaRPr lang="en-US" altLang="zh-CN" sz="1600" dirty="0">
              <a:solidFill>
                <a:srgbClr val="080808"/>
              </a:solidFill>
              <a:latin typeface="Consolas" panose="020B0609020204030204" pitchFamily="49" charset="0"/>
            </a:endParaRPr>
          </a:p>
          <a:p>
            <a:pPr marL="952485" lvl="1" indent="-342900">
              <a:lnSpc>
                <a:spcPct val="150000"/>
              </a:lnSpc>
              <a:buFont typeface="Wingdings" panose="05000000000000000000" pitchFamily="2" charset="2"/>
              <a:buChar char="l"/>
            </a:pPr>
            <a:r>
              <a:rPr lang="en-US" altLang="zh-CN" sz="1600" b="0" dirty="0" smtClean="0">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rPr>
              <a:t>simple</a:t>
            </a:r>
            <a:endParaRPr lang="en-US" altLang="zh-CN" sz="1600" b="0" dirty="0">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endParaRPr>
          </a:p>
          <a:p>
            <a:pPr marL="952485" lvl="1" indent="-342900">
              <a:lnSpc>
                <a:spcPct val="150000"/>
              </a:lnSpc>
              <a:buFont typeface="Wingdings" panose="05000000000000000000" pitchFamily="2" charset="2"/>
              <a:buChar char="l"/>
            </a:pPr>
            <a:r>
              <a:rPr lang="en-US" altLang="zh-CN" sz="1600" b="0" dirty="0" err="1" smtClean="0">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rPr>
              <a:t>ehcache</a:t>
            </a:r>
            <a:endParaRPr lang="en-US" altLang="zh-CN" sz="1600" b="0" dirty="0" smtClean="0">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endParaRPr>
          </a:p>
          <a:p>
            <a:pPr marL="952485" lvl="1" indent="-342900">
              <a:lnSpc>
                <a:spcPct val="150000"/>
              </a:lnSpc>
              <a:buFont typeface="Wingdings" panose="05000000000000000000" pitchFamily="2" charset="2"/>
              <a:buChar char="l"/>
            </a:pPr>
            <a:r>
              <a:rPr lang="en-US" altLang="zh-CN" sz="1600" b="0" dirty="0" err="1" smtClean="0">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rPr>
              <a:t>redis</a:t>
            </a:r>
            <a:endParaRPr lang="en-US" altLang="zh-CN" sz="1600" b="0" dirty="0" smtClean="0">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endParaRPr>
          </a:p>
          <a:p>
            <a:pPr marL="952485" lvl="1" indent="-342900">
              <a:lnSpc>
                <a:spcPct val="150000"/>
              </a:lnSpc>
              <a:buFont typeface="Wingdings" panose="05000000000000000000" pitchFamily="2" charset="2"/>
              <a:buChar char="l"/>
            </a:pPr>
            <a:r>
              <a:rPr lang="en-US" altLang="zh-CN" sz="1600" b="0" dirty="0" err="1" smtClean="0">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rPr>
              <a:t>memcached</a:t>
            </a:r>
            <a:endParaRPr lang="en-US" altLang="zh-CN" sz="1600" b="0" dirty="0">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endParaRPr>
          </a:p>
          <a:p>
            <a:r>
              <a:rPr lang="en-US" altLang="zh-CN" sz="1600" dirty="0" err="1">
                <a:latin typeface="Consolas" panose="020B0609020204030204" pitchFamily="49" charset="0"/>
                <a:sym typeface="Consolas" panose="020B0609020204030204" pitchFamily="49" charset="0"/>
              </a:rPr>
              <a:t>jetcache</a:t>
            </a:r>
            <a:endParaRPr lang="en-US" altLang="zh-CN" sz="1600" dirty="0">
              <a:latin typeface="Consolas" panose="020B0609020204030204" pitchFamily="49" charset="0"/>
              <a:sym typeface="Consolas" panose="020B0609020204030204" pitchFamily="49" charset="0"/>
            </a:endParaRPr>
          </a:p>
          <a:p>
            <a:r>
              <a:rPr lang="en-US" altLang="zh-CN" sz="1600" dirty="0" smtClean="0">
                <a:latin typeface="Consolas" panose="020B0609020204030204" pitchFamily="49" charset="0"/>
                <a:sym typeface="Consolas" panose="020B0609020204030204" pitchFamily="49" charset="0"/>
              </a:rPr>
              <a:t>j2cache</a:t>
            </a:r>
            <a:endParaRPr lang="en-US" altLang="zh-CN" sz="1600" dirty="0">
              <a:latin typeface="Consolas" panose="020B0609020204030204" pitchFamily="49" charset="0"/>
              <a:sym typeface="Consolas" panose="020B0609020204030204" pitchFamily="49" charset="0"/>
            </a:endParaRPr>
          </a:p>
        </p:txBody>
      </p:sp>
    </p:spTree>
    <p:extLst>
      <p:ext uri="{BB962C8B-B14F-4D97-AF65-F5344CB8AC3E}">
        <p14:creationId xmlns:p14="http://schemas.microsoft.com/office/powerpoint/2010/main" val="3046076045"/>
      </p:ext>
    </p:extLst>
  </p:cSld>
  <p:clrMapOvr>
    <a:masterClrMapping/>
  </p:clrMapOvr>
  <p:timing>
    <p:tnLst>
      <p:par>
        <p:cT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zh-CN" altLang="en-US" dirty="0" smtClean="0"/>
              <a:t>任务</a:t>
            </a:r>
            <a:endParaRPr lang="zh-CN" altLang="en-US" dirty="0"/>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a:t>定时任务是企业级应用中的常见操作</a:t>
            </a:r>
            <a:endParaRPr lang="en-US" altLang="zh-CN" dirty="0"/>
          </a:p>
          <a:p>
            <a:pPr lvl="1">
              <a:buFont typeface="Wingdings" panose="05000000000000000000" pitchFamily="2" charset="2"/>
              <a:buChar char="u"/>
            </a:pPr>
            <a:r>
              <a:rPr lang="zh-CN" altLang="en-US" dirty="0"/>
              <a:t>年度报表</a:t>
            </a:r>
            <a:endParaRPr lang="en-US" altLang="zh-CN" dirty="0"/>
          </a:p>
          <a:p>
            <a:pPr lvl="1">
              <a:buFont typeface="Wingdings" panose="05000000000000000000" pitchFamily="2" charset="2"/>
              <a:buChar char="u"/>
            </a:pPr>
            <a:r>
              <a:rPr lang="zh-CN" altLang="en-US" dirty="0"/>
              <a:t>缓存统计报告</a:t>
            </a:r>
            <a:endParaRPr lang="en-US" altLang="zh-CN" dirty="0"/>
          </a:p>
          <a:p>
            <a:pPr lvl="1">
              <a:buFont typeface="Wingdings" panose="05000000000000000000" pitchFamily="2" charset="2"/>
              <a:buChar char="u"/>
            </a:pPr>
            <a:r>
              <a:rPr lang="en-US" altLang="zh-CN" dirty="0"/>
              <a:t>… </a:t>
            </a:r>
            <a:r>
              <a:rPr lang="en-US" altLang="zh-CN" dirty="0" smtClean="0"/>
              <a:t>…</a:t>
            </a:r>
          </a:p>
          <a:p>
            <a:pPr>
              <a:buFont typeface="Wingdings" panose="05000000000000000000" pitchFamily="2" charset="2"/>
              <a:buChar char="l"/>
            </a:pPr>
            <a:r>
              <a:rPr lang="zh-CN" altLang="en-US" dirty="0"/>
              <a:t>市面</a:t>
            </a:r>
            <a:r>
              <a:rPr lang="zh-CN" altLang="en-US" dirty="0" smtClean="0"/>
              <a:t>上流行的定时任务技术</a:t>
            </a:r>
            <a:endParaRPr lang="en-US" altLang="zh-CN" dirty="0" smtClean="0"/>
          </a:p>
          <a:p>
            <a:pPr lvl="1">
              <a:buFont typeface="Wingdings" panose="05000000000000000000" pitchFamily="2" charset="2"/>
              <a:buChar char="u"/>
            </a:pPr>
            <a:r>
              <a:rPr lang="en-US" altLang="zh-CN" dirty="0" smtClean="0"/>
              <a:t>Quartz</a:t>
            </a:r>
          </a:p>
          <a:p>
            <a:pPr lvl="1">
              <a:buFont typeface="Wingdings" panose="05000000000000000000" pitchFamily="2" charset="2"/>
              <a:buChar char="u"/>
            </a:pPr>
            <a:r>
              <a:rPr lang="en-US" altLang="zh-CN" dirty="0" smtClean="0"/>
              <a:t>Spring Task</a:t>
            </a:r>
          </a:p>
          <a:p>
            <a:pPr>
              <a:buFont typeface="Wingdings" panose="05000000000000000000" pitchFamily="2" charset="2"/>
              <a:buChar char="l"/>
            </a:pPr>
            <a:endParaRPr lang="en-US" altLang="zh-CN" dirty="0"/>
          </a:p>
        </p:txBody>
      </p:sp>
    </p:spTree>
    <p:extLst>
      <p:ext uri="{BB962C8B-B14F-4D97-AF65-F5344CB8AC3E}">
        <p14:creationId xmlns:p14="http://schemas.microsoft.com/office/powerpoint/2010/main" val="3053394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8">
                                            <p:txEl>
                                              <p:pRg st="5" end="5"/>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en-US" altLang="zh-CN" dirty="0" err="1" smtClean="0"/>
              <a:t>SpringBoot</a:t>
            </a:r>
            <a:r>
              <a:rPr lang="zh-CN" altLang="en-US" dirty="0" smtClean="0"/>
              <a:t>整合</a:t>
            </a:r>
            <a:r>
              <a:rPr lang="en-US" altLang="zh-CN" dirty="0" smtClean="0"/>
              <a:t>Quartz</a:t>
            </a:r>
            <a:endParaRPr lang="zh-CN" altLang="en-US" dirty="0"/>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smtClean="0"/>
              <a:t>相关概念</a:t>
            </a:r>
            <a:endParaRPr lang="en-US" altLang="zh-CN" dirty="0" smtClean="0"/>
          </a:p>
          <a:p>
            <a:pPr lvl="1">
              <a:buFont typeface="Wingdings" panose="05000000000000000000" pitchFamily="2" charset="2"/>
              <a:buChar char="u"/>
            </a:pPr>
            <a:r>
              <a:rPr lang="zh-CN" altLang="en-US" dirty="0" smtClean="0"/>
              <a:t>工作（</a:t>
            </a:r>
            <a:r>
              <a:rPr lang="en-US" altLang="zh-CN" dirty="0" smtClean="0"/>
              <a:t>Job</a:t>
            </a:r>
            <a:r>
              <a:rPr lang="zh-CN" altLang="en-US" dirty="0" smtClean="0"/>
              <a:t>）：用于定义具体执行的工作</a:t>
            </a:r>
            <a:endParaRPr lang="en-US" altLang="zh-CN" dirty="0" smtClean="0"/>
          </a:p>
          <a:p>
            <a:pPr lvl="1">
              <a:buFont typeface="Wingdings" panose="05000000000000000000" pitchFamily="2" charset="2"/>
              <a:buChar char="u"/>
            </a:pPr>
            <a:r>
              <a:rPr lang="zh-CN" altLang="en-US" dirty="0" smtClean="0"/>
              <a:t>工作明细（</a:t>
            </a:r>
            <a:r>
              <a:rPr lang="en-US" altLang="zh-CN" dirty="0" err="1" smtClean="0"/>
              <a:t>JobDetail</a:t>
            </a:r>
            <a:r>
              <a:rPr lang="zh-CN" altLang="en-US" dirty="0" smtClean="0"/>
              <a:t>）：用于描述定时工作相关的信息</a:t>
            </a:r>
            <a:endParaRPr lang="en-US" altLang="zh-CN" dirty="0" smtClean="0"/>
          </a:p>
          <a:p>
            <a:pPr lvl="1">
              <a:buFont typeface="Wingdings" panose="05000000000000000000" pitchFamily="2" charset="2"/>
              <a:buChar char="u"/>
            </a:pPr>
            <a:r>
              <a:rPr lang="zh-CN" altLang="en-US" dirty="0" smtClean="0"/>
              <a:t>触发器（</a:t>
            </a:r>
            <a:r>
              <a:rPr lang="en-US" altLang="zh-CN" dirty="0" smtClean="0"/>
              <a:t>Trigger</a:t>
            </a:r>
            <a:r>
              <a:rPr lang="zh-CN" altLang="en-US" dirty="0" smtClean="0"/>
              <a:t>）：用于描述触发工作的规则，通常使用</a:t>
            </a:r>
            <a:r>
              <a:rPr lang="en-US" altLang="zh-CN" dirty="0" err="1" smtClean="0"/>
              <a:t>cron</a:t>
            </a:r>
            <a:r>
              <a:rPr lang="zh-CN" altLang="en-US" dirty="0" smtClean="0"/>
              <a:t>表达式定义调度规则</a:t>
            </a:r>
            <a:endParaRPr lang="zh-CN" altLang="en-US" dirty="0"/>
          </a:p>
          <a:p>
            <a:pPr lvl="1">
              <a:buFont typeface="Wingdings" panose="05000000000000000000" pitchFamily="2" charset="2"/>
              <a:buChar char="u"/>
            </a:pPr>
            <a:r>
              <a:rPr lang="zh-CN" altLang="en-US" dirty="0" smtClean="0"/>
              <a:t>调度器（</a:t>
            </a:r>
            <a:r>
              <a:rPr lang="en-US" altLang="zh-CN" dirty="0" smtClean="0"/>
              <a:t>Scheduler</a:t>
            </a:r>
            <a:r>
              <a:rPr lang="zh-CN" altLang="en-US" dirty="0" smtClean="0"/>
              <a:t>）：描述了工作明细与触发器的对应关系</a:t>
            </a:r>
            <a:endParaRPr lang="en-US" altLang="zh-CN" dirty="0"/>
          </a:p>
          <a:p>
            <a:pPr>
              <a:buFont typeface="Wingdings" panose="05000000000000000000" pitchFamily="2" charset="2"/>
              <a:buChar char="l"/>
            </a:pPr>
            <a:endParaRPr lang="en-US" altLang="zh-CN" dirty="0"/>
          </a:p>
          <a:p>
            <a:pPr>
              <a:buFont typeface="Wingdings" panose="05000000000000000000" pitchFamily="2" charset="2"/>
              <a:buChar char="l"/>
            </a:pPr>
            <a:endParaRPr lang="en-US" altLang="zh-CN" dirty="0"/>
          </a:p>
          <a:p>
            <a:pPr>
              <a:buFont typeface="Wingdings" panose="05000000000000000000" pitchFamily="2" charset="2"/>
              <a:buChar char="l"/>
            </a:pPr>
            <a:endParaRPr lang="en-US" altLang="zh-CN" dirty="0"/>
          </a:p>
          <a:p>
            <a:pPr>
              <a:buFont typeface="Wingdings" panose="05000000000000000000" pitchFamily="2" charset="2"/>
              <a:buChar char="l"/>
            </a:pPr>
            <a:endParaRPr lang="en-US" altLang="zh-CN" dirty="0"/>
          </a:p>
          <a:p>
            <a:pPr>
              <a:buFont typeface="Wingdings" panose="05000000000000000000" pitchFamily="2" charset="2"/>
              <a:buChar char="l"/>
            </a:pPr>
            <a:endParaRPr lang="en-US" altLang="zh-CN" dirty="0"/>
          </a:p>
        </p:txBody>
      </p:sp>
    </p:spTree>
    <p:extLst>
      <p:ext uri="{BB962C8B-B14F-4D97-AF65-F5344CB8AC3E}">
        <p14:creationId xmlns:p14="http://schemas.microsoft.com/office/powerpoint/2010/main" val="694869589"/>
      </p:ext>
    </p:extLst>
  </p:cSld>
  <p:clrMapOvr>
    <a:masterClrMapping/>
  </p:clrMapOvr>
  <p:timing>
    <p:tnLst>
      <p:par>
        <p:cT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en-US" altLang="zh-CN" dirty="0" err="1"/>
              <a:t>SpringBoot</a:t>
            </a:r>
            <a:r>
              <a:rPr lang="zh-CN" altLang="en-US" dirty="0"/>
              <a:t>整合</a:t>
            </a:r>
            <a:r>
              <a:rPr lang="en-US" altLang="zh-CN" dirty="0"/>
              <a:t>Quartz</a:t>
            </a:r>
            <a:endParaRPr lang="zh-CN" altLang="en-US" dirty="0"/>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smtClean="0"/>
              <a:t>导入</a:t>
            </a:r>
            <a:r>
              <a:rPr lang="en-US" altLang="zh-CN" dirty="0" err="1" smtClean="0"/>
              <a:t>SpringBoot</a:t>
            </a:r>
            <a:r>
              <a:rPr lang="zh-CN" altLang="en-US" dirty="0" smtClean="0"/>
              <a:t>整合</a:t>
            </a:r>
            <a:r>
              <a:rPr lang="en-US" altLang="zh-CN" dirty="0" smtClean="0"/>
              <a:t>quartz</a:t>
            </a:r>
            <a:r>
              <a:rPr lang="zh-CN" altLang="en-US" dirty="0" smtClean="0"/>
              <a:t>的坐标</a:t>
            </a:r>
            <a:endParaRPr lang="en-US" altLang="zh-CN" dirty="0"/>
          </a:p>
        </p:txBody>
      </p:sp>
      <p:sp>
        <p:nvSpPr>
          <p:cNvPr id="4" name="TextBox 3">
            <a:extLst>
              <a:ext uri="{FF2B5EF4-FFF2-40B4-BE49-F238E27FC236}">
                <a16:creationId xmlns:a16="http://schemas.microsoft.com/office/drawing/2014/main" id="{0C998B78-AB18-3C47-A1C7-25AE9A3A40B0}"/>
              </a:ext>
            </a:extLst>
          </p:cNvPr>
          <p:cNvSpPr txBox="1"/>
          <p:nvPr/>
        </p:nvSpPr>
        <p:spPr>
          <a:xfrm>
            <a:off x="1159842" y="2149748"/>
            <a:ext cx="9860586" cy="1349280"/>
          </a:xfrm>
          <a:prstGeom prst="rect">
            <a:avLst/>
          </a:prstGeom>
          <a:solidFill>
            <a:srgbClr val="FFFFE4"/>
          </a:solidFill>
          <a:ln w="3175">
            <a:solidFill>
              <a:srgbClr val="919191"/>
            </a:solidFill>
          </a:ln>
        </p:spPr>
        <p:txBody>
          <a:bodyPr wrap="square">
            <a:spAutoFit/>
          </a:bodyPr>
          <a:lstStyle/>
          <a:p>
            <a:pPr lvl="0" eaLnBrk="0" fontAlgn="base" hangingPunct="0">
              <a:lnSpc>
                <a:spcPct val="150000"/>
              </a:lnSpc>
              <a:spcBef>
                <a:spcPct val="0"/>
              </a:spcBef>
              <a:spcAft>
                <a:spcPct val="0"/>
              </a:spcAft>
            </a:pPr>
            <a:r>
              <a:rPr lang="zh-CN" altLang="zh-CN" sz="1400" dirty="0">
                <a:solidFill>
                  <a:srgbClr val="080808"/>
                </a:solidFill>
                <a:latin typeface="Consolas" panose="020B0609020204030204" pitchFamily="49" charset="0"/>
              </a:rPr>
              <a:t>&lt;</a:t>
            </a:r>
            <a:r>
              <a:rPr lang="zh-CN" altLang="zh-CN" sz="1400" dirty="0">
                <a:solidFill>
                  <a:srgbClr val="0033B3"/>
                </a:solidFill>
                <a:latin typeface="Consolas" panose="020B0609020204030204" pitchFamily="49" charset="0"/>
              </a:rPr>
              <a:t>dependency</a:t>
            </a:r>
            <a:r>
              <a:rPr lang="zh-CN" altLang="zh-CN" sz="1400" dirty="0">
                <a:solidFill>
                  <a:srgbClr val="080808"/>
                </a:solidFill>
                <a:latin typeface="Consolas" panose="020B0609020204030204" pitchFamily="49" charset="0"/>
              </a:rPr>
              <a:t>&gt;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&lt;</a:t>
            </a:r>
            <a:r>
              <a:rPr lang="zh-CN" altLang="zh-CN" sz="1400" dirty="0">
                <a:solidFill>
                  <a:srgbClr val="0033B3"/>
                </a:solidFill>
                <a:latin typeface="Consolas" panose="020B0609020204030204" pitchFamily="49" charset="0"/>
              </a:rPr>
              <a:t>groupId</a:t>
            </a:r>
            <a:r>
              <a:rPr lang="zh-CN" altLang="zh-CN" sz="1400" dirty="0">
                <a:solidFill>
                  <a:srgbClr val="080808"/>
                </a:solidFill>
                <a:latin typeface="Consolas" panose="020B0609020204030204" pitchFamily="49" charset="0"/>
              </a:rPr>
              <a:t>&gt;org.springframework.boot&lt;/</a:t>
            </a:r>
            <a:r>
              <a:rPr lang="zh-CN" altLang="zh-CN" sz="1400" dirty="0">
                <a:solidFill>
                  <a:srgbClr val="0033B3"/>
                </a:solidFill>
                <a:latin typeface="Consolas" panose="020B0609020204030204" pitchFamily="49" charset="0"/>
              </a:rPr>
              <a:t>groupId</a:t>
            </a:r>
            <a:r>
              <a:rPr lang="zh-CN" altLang="zh-CN" sz="1400" dirty="0">
                <a:solidFill>
                  <a:srgbClr val="080808"/>
                </a:solidFill>
                <a:latin typeface="Consolas" panose="020B0609020204030204" pitchFamily="49" charset="0"/>
              </a:rPr>
              <a:t>&gt;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&lt;</a:t>
            </a:r>
            <a:r>
              <a:rPr lang="zh-CN" altLang="zh-CN" sz="1400" dirty="0">
                <a:solidFill>
                  <a:srgbClr val="0033B3"/>
                </a:solidFill>
                <a:latin typeface="Consolas" panose="020B0609020204030204" pitchFamily="49" charset="0"/>
              </a:rPr>
              <a:t>artifactId</a:t>
            </a:r>
            <a:r>
              <a:rPr lang="zh-CN" altLang="zh-CN" sz="1400" dirty="0">
                <a:solidFill>
                  <a:srgbClr val="080808"/>
                </a:solidFill>
                <a:latin typeface="Consolas" panose="020B0609020204030204" pitchFamily="49" charset="0"/>
              </a:rPr>
              <a:t>&gt;spring-boot-starter-quartz&lt;/</a:t>
            </a:r>
            <a:r>
              <a:rPr lang="zh-CN" altLang="zh-CN" sz="1400" dirty="0">
                <a:solidFill>
                  <a:srgbClr val="0033B3"/>
                </a:solidFill>
                <a:latin typeface="Consolas" panose="020B0609020204030204" pitchFamily="49" charset="0"/>
              </a:rPr>
              <a:t>artifactId</a:t>
            </a:r>
            <a:r>
              <a:rPr lang="zh-CN" altLang="zh-CN" sz="1400" dirty="0">
                <a:solidFill>
                  <a:srgbClr val="080808"/>
                </a:solidFill>
                <a:latin typeface="Consolas" panose="020B0609020204030204" pitchFamily="49" charset="0"/>
              </a:rPr>
              <a:t>&gt;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&lt;/</a:t>
            </a:r>
            <a:r>
              <a:rPr lang="zh-CN" altLang="zh-CN" sz="1400" dirty="0">
                <a:solidFill>
                  <a:srgbClr val="0033B3"/>
                </a:solidFill>
                <a:latin typeface="Consolas" panose="020B0609020204030204" pitchFamily="49" charset="0"/>
              </a:rPr>
              <a:t>dependency</a:t>
            </a:r>
            <a:r>
              <a:rPr lang="zh-CN" altLang="zh-CN" sz="1400" dirty="0">
                <a:solidFill>
                  <a:srgbClr val="080808"/>
                </a:solidFill>
                <a:latin typeface="Consolas" panose="020B0609020204030204" pitchFamily="49" charset="0"/>
              </a:rPr>
              <a:t>&gt;</a:t>
            </a:r>
            <a:endParaRPr lang="zh-CN" altLang="zh-CN" sz="1600" dirty="0">
              <a:latin typeface="Arial" panose="020B0604020202020204" pitchFamily="34" charset="0"/>
            </a:endParaRPr>
          </a:p>
        </p:txBody>
      </p:sp>
    </p:spTree>
    <p:extLst>
      <p:ext uri="{BB962C8B-B14F-4D97-AF65-F5344CB8AC3E}">
        <p14:creationId xmlns:p14="http://schemas.microsoft.com/office/powerpoint/2010/main" val="1053006410"/>
      </p:ext>
    </p:extLst>
  </p:cSld>
  <p:clrMapOvr>
    <a:masterClrMapping/>
  </p:clrMapOvr>
  <p:timing>
    <p:tnLst>
      <p:par>
        <p:cT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en-US" altLang="zh-CN" dirty="0" err="1"/>
              <a:t>SpringBoot</a:t>
            </a:r>
            <a:r>
              <a:rPr lang="zh-CN" altLang="en-US" dirty="0"/>
              <a:t>整合</a:t>
            </a:r>
            <a:r>
              <a:rPr lang="en-US" altLang="zh-CN" dirty="0"/>
              <a:t>Quartz</a:t>
            </a:r>
            <a:endParaRPr lang="zh-CN" altLang="en-US" dirty="0"/>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smtClean="0"/>
              <a:t>定义具体要执行的任务，继承</a:t>
            </a:r>
            <a:r>
              <a:rPr lang="en-US" altLang="zh-CN" dirty="0" err="1" smtClean="0"/>
              <a:t>QuartzJobBean</a:t>
            </a:r>
            <a:endParaRPr lang="en-US" altLang="zh-CN" dirty="0"/>
          </a:p>
        </p:txBody>
      </p:sp>
      <p:sp>
        <p:nvSpPr>
          <p:cNvPr id="4" name="TextBox 3">
            <a:extLst>
              <a:ext uri="{FF2B5EF4-FFF2-40B4-BE49-F238E27FC236}">
                <a16:creationId xmlns:a16="http://schemas.microsoft.com/office/drawing/2014/main" id="{0C998B78-AB18-3C47-A1C7-25AE9A3A40B0}"/>
              </a:ext>
            </a:extLst>
          </p:cNvPr>
          <p:cNvSpPr txBox="1"/>
          <p:nvPr/>
        </p:nvSpPr>
        <p:spPr>
          <a:xfrm>
            <a:off x="1159842" y="2149748"/>
            <a:ext cx="9860586" cy="2031325"/>
          </a:xfrm>
          <a:prstGeom prst="rect">
            <a:avLst/>
          </a:prstGeom>
          <a:solidFill>
            <a:srgbClr val="FFFFE4"/>
          </a:solidFill>
          <a:ln w="3175">
            <a:solidFill>
              <a:srgbClr val="919191"/>
            </a:solidFill>
          </a:ln>
        </p:spPr>
        <p:txBody>
          <a:bodyPr wrap="square">
            <a:spAutoFit/>
          </a:bodyPr>
          <a:lstStyle/>
          <a:p>
            <a:pPr lvl="0" eaLnBrk="0" fontAlgn="base" hangingPunct="0">
              <a:lnSpc>
                <a:spcPct val="150000"/>
              </a:lnSpc>
              <a:spcBef>
                <a:spcPct val="0"/>
              </a:spcBef>
              <a:spcAft>
                <a:spcPct val="0"/>
              </a:spcAft>
            </a:pPr>
            <a:r>
              <a:rPr lang="zh-CN" altLang="zh-CN" sz="1400" dirty="0">
                <a:solidFill>
                  <a:srgbClr val="0033B3"/>
                </a:solidFill>
                <a:latin typeface="Consolas" panose="020B0609020204030204" pitchFamily="49" charset="0"/>
              </a:rPr>
              <a:t>public class </a:t>
            </a:r>
            <a:r>
              <a:rPr lang="zh-CN" altLang="zh-CN" sz="1400" dirty="0">
                <a:solidFill>
                  <a:srgbClr val="000000"/>
                </a:solidFill>
                <a:latin typeface="Consolas" panose="020B0609020204030204" pitchFamily="49" charset="0"/>
              </a:rPr>
              <a:t>QuartzTaskBean </a:t>
            </a:r>
            <a:r>
              <a:rPr lang="zh-CN" altLang="zh-CN" sz="1400" dirty="0">
                <a:solidFill>
                  <a:srgbClr val="0033B3"/>
                </a:solidFill>
                <a:latin typeface="Consolas" panose="020B0609020204030204" pitchFamily="49" charset="0"/>
              </a:rPr>
              <a:t>extends </a:t>
            </a:r>
            <a:r>
              <a:rPr lang="zh-CN" altLang="zh-CN" sz="1400" dirty="0">
                <a:solidFill>
                  <a:srgbClr val="000000"/>
                </a:solidFill>
                <a:latin typeface="Consolas" panose="020B0609020204030204" pitchFamily="49" charset="0"/>
              </a:rPr>
              <a:t>QuartzJobBean </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9E880D"/>
                </a:solidFill>
                <a:latin typeface="Consolas" panose="020B0609020204030204" pitchFamily="49" charset="0"/>
              </a:rPr>
              <a:t>@Override</a:t>
            </a:r>
            <a:br>
              <a:rPr lang="zh-CN" altLang="zh-CN" sz="1400" dirty="0">
                <a:solidFill>
                  <a:srgbClr val="9E880D"/>
                </a:solidFill>
                <a:latin typeface="Consolas" panose="020B0609020204030204" pitchFamily="49" charset="0"/>
              </a:rPr>
            </a:br>
            <a:r>
              <a:rPr lang="zh-CN" altLang="zh-CN" sz="1400" dirty="0">
                <a:solidFill>
                  <a:srgbClr val="9E880D"/>
                </a:solidFill>
                <a:latin typeface="Consolas" panose="020B0609020204030204" pitchFamily="49" charset="0"/>
              </a:rPr>
              <a:t>    </a:t>
            </a:r>
            <a:r>
              <a:rPr lang="zh-CN" altLang="zh-CN" sz="1400" dirty="0">
                <a:solidFill>
                  <a:srgbClr val="0033B3"/>
                </a:solidFill>
                <a:latin typeface="Consolas" panose="020B0609020204030204" pitchFamily="49" charset="0"/>
              </a:rPr>
              <a:t>protected void </a:t>
            </a:r>
            <a:r>
              <a:rPr lang="zh-CN" altLang="zh-CN" sz="1400" dirty="0">
                <a:solidFill>
                  <a:srgbClr val="00627A"/>
                </a:solidFill>
                <a:latin typeface="Consolas" panose="020B0609020204030204" pitchFamily="49" charset="0"/>
              </a:rPr>
              <a:t>executeInternal</a:t>
            </a:r>
            <a:r>
              <a:rPr lang="zh-CN" altLang="zh-CN" sz="1400" dirty="0">
                <a:solidFill>
                  <a:srgbClr val="080808"/>
                </a:solidFill>
                <a:latin typeface="Consolas" panose="020B0609020204030204" pitchFamily="49" charset="0"/>
              </a:rPr>
              <a:t>(</a:t>
            </a:r>
            <a:r>
              <a:rPr lang="zh-CN" altLang="zh-CN" sz="1400" dirty="0">
                <a:solidFill>
                  <a:srgbClr val="000000"/>
                </a:solidFill>
                <a:latin typeface="Consolas" panose="020B0609020204030204" pitchFamily="49" charset="0"/>
              </a:rPr>
              <a:t>JobExecutionContext </a:t>
            </a:r>
            <a:r>
              <a:rPr lang="zh-CN" altLang="zh-CN" sz="1400" dirty="0">
                <a:solidFill>
                  <a:srgbClr val="080808"/>
                </a:solidFill>
                <a:latin typeface="Consolas" panose="020B0609020204030204" pitchFamily="49" charset="0"/>
              </a:rPr>
              <a:t>context) </a:t>
            </a:r>
            <a:r>
              <a:rPr lang="zh-CN" altLang="zh-CN" sz="1400" dirty="0">
                <a:solidFill>
                  <a:srgbClr val="0033B3"/>
                </a:solidFill>
                <a:latin typeface="Consolas" panose="020B0609020204030204" pitchFamily="49" charset="0"/>
              </a:rPr>
              <a:t>throws </a:t>
            </a:r>
            <a:r>
              <a:rPr lang="zh-CN" altLang="zh-CN" sz="1400" dirty="0">
                <a:solidFill>
                  <a:srgbClr val="000000"/>
                </a:solidFill>
                <a:latin typeface="Consolas" panose="020B0609020204030204" pitchFamily="49" charset="0"/>
              </a:rPr>
              <a:t>JobExecutionException </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0000"/>
                </a:solidFill>
                <a:latin typeface="Consolas" panose="020B0609020204030204" pitchFamily="49" charset="0"/>
              </a:rPr>
              <a:t>System</a:t>
            </a:r>
            <a:r>
              <a:rPr lang="zh-CN" altLang="zh-CN" sz="1400" dirty="0">
                <a:solidFill>
                  <a:srgbClr val="080808"/>
                </a:solidFill>
                <a:latin typeface="Consolas" panose="020B0609020204030204" pitchFamily="49" charset="0"/>
              </a:rPr>
              <a:t>.</a:t>
            </a:r>
            <a:r>
              <a:rPr lang="zh-CN" altLang="zh-CN" sz="1400" i="1" dirty="0">
                <a:solidFill>
                  <a:srgbClr val="871094"/>
                </a:solidFill>
                <a:latin typeface="Consolas" panose="020B0609020204030204" pitchFamily="49" charset="0"/>
              </a:rPr>
              <a:t>out</a:t>
            </a:r>
            <a:r>
              <a:rPr lang="zh-CN" altLang="zh-CN" sz="1400" dirty="0">
                <a:solidFill>
                  <a:srgbClr val="080808"/>
                </a:solidFill>
                <a:latin typeface="Consolas" panose="020B0609020204030204" pitchFamily="49" charset="0"/>
              </a:rPr>
              <a:t>.println</a:t>
            </a:r>
            <a:r>
              <a:rPr lang="zh-CN" altLang="zh-CN" sz="1400" dirty="0" smtClean="0">
                <a:solidFill>
                  <a:srgbClr val="080808"/>
                </a:solidFill>
                <a:latin typeface="Consolas" panose="020B0609020204030204" pitchFamily="49" charset="0"/>
              </a:rPr>
              <a:t>(</a:t>
            </a:r>
            <a:r>
              <a:rPr lang="zh-CN" altLang="zh-CN" sz="1400" dirty="0" smtClean="0">
                <a:solidFill>
                  <a:srgbClr val="067D17"/>
                </a:solidFill>
                <a:latin typeface="Consolas" panose="020B0609020204030204" pitchFamily="49" charset="0"/>
              </a:rPr>
              <a:t>“</a:t>
            </a:r>
            <a:r>
              <a:rPr lang="en-US" altLang="zh-CN" sz="1400" dirty="0" smtClean="0">
                <a:solidFill>
                  <a:srgbClr val="067D17"/>
                </a:solidFill>
                <a:latin typeface="Consolas" panose="020B0609020204030204" pitchFamily="49" charset="0"/>
              </a:rPr>
              <a:t>quartz job </a:t>
            </a:r>
            <a:r>
              <a:rPr lang="zh-CN" altLang="zh-CN" sz="1400" dirty="0" smtClean="0">
                <a:solidFill>
                  <a:srgbClr val="067D17"/>
                </a:solidFill>
                <a:latin typeface="Consolas" panose="020B0609020204030204" pitchFamily="49" charset="0"/>
              </a:rPr>
              <a:t>run... "</a:t>
            </a:r>
            <a:r>
              <a:rPr lang="zh-CN" altLang="zh-CN" sz="1400" dirty="0" smtClean="0">
                <a:solidFill>
                  <a:srgbClr val="080808"/>
                </a:solidFill>
                <a:latin typeface="Consolas" panose="020B0609020204030204" pitchFamily="49" charset="0"/>
              </a:rPr>
              <a:t>)</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a:t>
            </a:r>
            <a:endParaRPr lang="zh-CN" altLang="zh-CN" sz="1600" dirty="0">
              <a:latin typeface="Arial" panose="020B0604020202020204" pitchFamily="34" charset="0"/>
            </a:endParaRPr>
          </a:p>
        </p:txBody>
      </p:sp>
    </p:spTree>
    <p:extLst>
      <p:ext uri="{BB962C8B-B14F-4D97-AF65-F5344CB8AC3E}">
        <p14:creationId xmlns:p14="http://schemas.microsoft.com/office/powerpoint/2010/main" val="2806775794"/>
      </p:ext>
    </p:extLst>
  </p:cSld>
  <p:clrMapOvr>
    <a:masterClrMapping/>
  </p:clrMapOvr>
  <p:timing>
    <p:tnLst>
      <p:par>
        <p:cT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en-US" altLang="zh-CN" dirty="0" err="1"/>
              <a:t>SpringBoot</a:t>
            </a:r>
            <a:r>
              <a:rPr lang="zh-CN" altLang="en-US" dirty="0"/>
              <a:t>整合</a:t>
            </a:r>
            <a:r>
              <a:rPr lang="en-US" altLang="zh-CN" dirty="0"/>
              <a:t>Quartz</a:t>
            </a:r>
            <a:endParaRPr lang="zh-CN" altLang="en-US" dirty="0"/>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smtClean="0"/>
              <a:t>定义工作明细与触发器，并绑定对应关系</a:t>
            </a:r>
            <a:endParaRPr lang="en-US" altLang="zh-CN" dirty="0"/>
          </a:p>
        </p:txBody>
      </p:sp>
      <p:sp>
        <p:nvSpPr>
          <p:cNvPr id="4" name="TextBox 3">
            <a:extLst>
              <a:ext uri="{FF2B5EF4-FFF2-40B4-BE49-F238E27FC236}">
                <a16:creationId xmlns:a16="http://schemas.microsoft.com/office/drawing/2014/main" id="{0C998B78-AB18-3C47-A1C7-25AE9A3A40B0}"/>
              </a:ext>
            </a:extLst>
          </p:cNvPr>
          <p:cNvSpPr txBox="1"/>
          <p:nvPr/>
        </p:nvSpPr>
        <p:spPr>
          <a:xfrm>
            <a:off x="1159842" y="2149748"/>
            <a:ext cx="10041558" cy="4257769"/>
          </a:xfrm>
          <a:prstGeom prst="rect">
            <a:avLst/>
          </a:prstGeom>
          <a:solidFill>
            <a:srgbClr val="FFFFE4"/>
          </a:solidFill>
          <a:ln w="3175">
            <a:solidFill>
              <a:srgbClr val="919191"/>
            </a:solidFill>
          </a:ln>
        </p:spPr>
        <p:txBody>
          <a:bodyPr wrap="square">
            <a:spAutoFit/>
          </a:bodyPr>
          <a:lstStyle/>
          <a:p>
            <a:pPr lvl="0" eaLnBrk="0" fontAlgn="base" hangingPunct="0">
              <a:lnSpc>
                <a:spcPct val="150000"/>
              </a:lnSpc>
              <a:spcBef>
                <a:spcPct val="0"/>
              </a:spcBef>
              <a:spcAft>
                <a:spcPct val="0"/>
              </a:spcAft>
            </a:pPr>
            <a:r>
              <a:rPr lang="zh-CN" altLang="zh-CN" sz="1400" dirty="0">
                <a:solidFill>
                  <a:srgbClr val="9E880D"/>
                </a:solidFill>
                <a:latin typeface="Consolas" panose="020B0609020204030204" pitchFamily="49" charset="0"/>
              </a:rPr>
              <a:t>@Configuration</a:t>
            </a:r>
            <a:br>
              <a:rPr lang="zh-CN" altLang="zh-CN" sz="1400" dirty="0">
                <a:solidFill>
                  <a:srgbClr val="9E880D"/>
                </a:solidFill>
                <a:latin typeface="Consolas" panose="020B0609020204030204" pitchFamily="49" charset="0"/>
              </a:rPr>
            </a:br>
            <a:r>
              <a:rPr lang="zh-CN" altLang="zh-CN" sz="1400" dirty="0">
                <a:solidFill>
                  <a:srgbClr val="0033B3"/>
                </a:solidFill>
                <a:latin typeface="Consolas" panose="020B0609020204030204" pitchFamily="49" charset="0"/>
              </a:rPr>
              <a:t>public class </a:t>
            </a:r>
            <a:r>
              <a:rPr lang="zh-CN" altLang="zh-CN" sz="1400" dirty="0">
                <a:solidFill>
                  <a:srgbClr val="000000"/>
                </a:solidFill>
                <a:latin typeface="Consolas" panose="020B0609020204030204" pitchFamily="49" charset="0"/>
              </a:rPr>
              <a:t>QuartzConfig </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9E880D"/>
                </a:solidFill>
                <a:latin typeface="Consolas" panose="020B0609020204030204" pitchFamily="49" charset="0"/>
              </a:rPr>
              <a:t>@Bean</a:t>
            </a:r>
            <a:br>
              <a:rPr lang="zh-CN" altLang="zh-CN" sz="1400" dirty="0">
                <a:solidFill>
                  <a:srgbClr val="9E880D"/>
                </a:solidFill>
                <a:latin typeface="Consolas" panose="020B0609020204030204" pitchFamily="49" charset="0"/>
              </a:rPr>
            </a:br>
            <a:r>
              <a:rPr lang="zh-CN" altLang="zh-CN" sz="1400" dirty="0">
                <a:solidFill>
                  <a:srgbClr val="9E880D"/>
                </a:solidFill>
                <a:latin typeface="Consolas" panose="020B0609020204030204" pitchFamily="49" charset="0"/>
              </a:rPr>
              <a:t>    </a:t>
            </a:r>
            <a:r>
              <a:rPr lang="zh-CN" altLang="zh-CN" sz="1400" dirty="0">
                <a:solidFill>
                  <a:srgbClr val="0033B3"/>
                </a:solidFill>
                <a:latin typeface="Consolas" panose="020B0609020204030204" pitchFamily="49" charset="0"/>
              </a:rPr>
              <a:t>public </a:t>
            </a:r>
            <a:r>
              <a:rPr lang="zh-CN" altLang="zh-CN" sz="1400" dirty="0">
                <a:solidFill>
                  <a:srgbClr val="000000"/>
                </a:solidFill>
                <a:latin typeface="Consolas" panose="020B0609020204030204" pitchFamily="49" charset="0"/>
              </a:rPr>
              <a:t>JobDetail </a:t>
            </a:r>
            <a:r>
              <a:rPr lang="zh-CN" altLang="zh-CN" sz="1400" dirty="0" smtClean="0">
                <a:solidFill>
                  <a:srgbClr val="00627A"/>
                </a:solidFill>
                <a:latin typeface="Consolas" panose="020B0609020204030204" pitchFamily="49" charset="0"/>
              </a:rPr>
              <a:t>printJobDetail</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return </a:t>
            </a:r>
            <a:r>
              <a:rPr lang="zh-CN" altLang="zh-CN" sz="1400" dirty="0">
                <a:solidFill>
                  <a:srgbClr val="000000"/>
                </a:solidFill>
                <a:latin typeface="Consolas" panose="020B0609020204030204" pitchFamily="49" charset="0"/>
              </a:rPr>
              <a:t>JobBuilder</a:t>
            </a:r>
            <a:r>
              <a:rPr lang="zh-CN" altLang="zh-CN" sz="1400" dirty="0">
                <a:solidFill>
                  <a:srgbClr val="080808"/>
                </a:solidFill>
                <a:latin typeface="Consolas" panose="020B0609020204030204" pitchFamily="49" charset="0"/>
              </a:rPr>
              <a:t>.</a:t>
            </a:r>
            <a:r>
              <a:rPr lang="zh-CN" altLang="zh-CN" sz="1400" i="1" dirty="0">
                <a:solidFill>
                  <a:srgbClr val="080808"/>
                </a:solidFill>
                <a:latin typeface="Consolas" panose="020B0609020204030204" pitchFamily="49" charset="0"/>
              </a:rPr>
              <a:t>newJob</a:t>
            </a:r>
            <a:r>
              <a:rPr lang="zh-CN" altLang="zh-CN" sz="1400" dirty="0">
                <a:solidFill>
                  <a:srgbClr val="080808"/>
                </a:solidFill>
                <a:latin typeface="Consolas" panose="020B0609020204030204" pitchFamily="49" charset="0"/>
              </a:rPr>
              <a:t>(</a:t>
            </a:r>
            <a:r>
              <a:rPr lang="zh-CN" altLang="zh-CN" sz="1400" dirty="0">
                <a:solidFill>
                  <a:srgbClr val="000000"/>
                </a:solidFill>
                <a:latin typeface="Consolas" panose="020B0609020204030204" pitchFamily="49" charset="0"/>
              </a:rPr>
              <a:t>QuartzTaskBean</a:t>
            </a:r>
            <a:r>
              <a:rPr lang="zh-CN" altLang="zh-CN" sz="1400" dirty="0">
                <a:solidFill>
                  <a:srgbClr val="080808"/>
                </a:solidFill>
                <a:latin typeface="Consolas" panose="020B0609020204030204" pitchFamily="49" charset="0"/>
              </a:rPr>
              <a:t>.</a:t>
            </a:r>
            <a:r>
              <a:rPr lang="zh-CN" altLang="zh-CN" sz="1400" dirty="0">
                <a:solidFill>
                  <a:srgbClr val="0033B3"/>
                </a:solidFill>
                <a:latin typeface="Consolas" panose="020B0609020204030204" pitchFamily="49" charset="0"/>
              </a:rPr>
              <a:t>class</a:t>
            </a:r>
            <a:r>
              <a:rPr lang="zh-CN" altLang="zh-CN" sz="1400" dirty="0" smtClean="0">
                <a:solidFill>
                  <a:srgbClr val="080808"/>
                </a:solidFill>
                <a:latin typeface="Consolas" panose="020B0609020204030204" pitchFamily="49" charset="0"/>
              </a:rPr>
              <a:t>).</a:t>
            </a:r>
            <a:r>
              <a:rPr lang="zh-CN" altLang="zh-CN" sz="1400" dirty="0">
                <a:solidFill>
                  <a:srgbClr val="080808"/>
                </a:solidFill>
                <a:latin typeface="Consolas" panose="020B0609020204030204" pitchFamily="49" charset="0"/>
              </a:rPr>
              <a:t>storeDurably</a:t>
            </a:r>
            <a:r>
              <a:rPr lang="zh-CN" altLang="zh-CN" sz="1400" dirty="0" smtClean="0">
                <a:solidFill>
                  <a:srgbClr val="080808"/>
                </a:solidFill>
                <a:latin typeface="Consolas" panose="020B0609020204030204" pitchFamily="49" charset="0"/>
              </a:rPr>
              <a:t>().</a:t>
            </a:r>
            <a:r>
              <a:rPr lang="zh-CN" altLang="zh-CN" sz="1400" dirty="0">
                <a:solidFill>
                  <a:srgbClr val="080808"/>
                </a:solidFill>
                <a:latin typeface="Consolas" panose="020B0609020204030204" pitchFamily="49" charset="0"/>
              </a:rPr>
              <a:t>build();</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9E880D"/>
                </a:solidFill>
                <a:latin typeface="Consolas" panose="020B0609020204030204" pitchFamily="49" charset="0"/>
              </a:rPr>
              <a:t>@Bean</a:t>
            </a:r>
            <a:br>
              <a:rPr lang="zh-CN" altLang="zh-CN" sz="1400" dirty="0">
                <a:solidFill>
                  <a:srgbClr val="9E880D"/>
                </a:solidFill>
                <a:latin typeface="Consolas" panose="020B0609020204030204" pitchFamily="49" charset="0"/>
              </a:rPr>
            </a:br>
            <a:r>
              <a:rPr lang="zh-CN" altLang="zh-CN" sz="1400" dirty="0">
                <a:solidFill>
                  <a:srgbClr val="9E880D"/>
                </a:solidFill>
                <a:latin typeface="Consolas" panose="020B0609020204030204" pitchFamily="49" charset="0"/>
              </a:rPr>
              <a:t>    </a:t>
            </a:r>
            <a:r>
              <a:rPr lang="zh-CN" altLang="zh-CN" sz="1400" dirty="0">
                <a:solidFill>
                  <a:srgbClr val="0033B3"/>
                </a:solidFill>
                <a:latin typeface="Consolas" panose="020B0609020204030204" pitchFamily="49" charset="0"/>
              </a:rPr>
              <a:t>public </a:t>
            </a:r>
            <a:r>
              <a:rPr lang="zh-CN" altLang="zh-CN" sz="1400" dirty="0">
                <a:solidFill>
                  <a:srgbClr val="000000"/>
                </a:solidFill>
                <a:latin typeface="Consolas" panose="020B0609020204030204" pitchFamily="49" charset="0"/>
              </a:rPr>
              <a:t>Trigger </a:t>
            </a:r>
            <a:r>
              <a:rPr lang="zh-CN" altLang="zh-CN" sz="1400" dirty="0" smtClean="0">
                <a:solidFill>
                  <a:srgbClr val="00627A"/>
                </a:solidFill>
                <a:latin typeface="Consolas" panose="020B0609020204030204" pitchFamily="49" charset="0"/>
              </a:rPr>
              <a:t>printJobTrigger</a:t>
            </a:r>
            <a:r>
              <a:rPr lang="zh-CN" altLang="zh-CN" sz="1400" dirty="0">
                <a:solidFill>
                  <a:srgbClr val="080808"/>
                </a:solidFill>
                <a:latin typeface="Consolas" panose="020B0609020204030204" pitchFamily="49" charset="0"/>
              </a:rPr>
              <a:t>() {</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0000"/>
                </a:solidFill>
                <a:latin typeface="Consolas" panose="020B0609020204030204" pitchFamily="49" charset="0"/>
              </a:rPr>
              <a:t>CronScheduleBuilder cronScheduleBuilder </a:t>
            </a:r>
            <a:r>
              <a:rPr lang="zh-CN" altLang="zh-CN" sz="1400" dirty="0">
                <a:solidFill>
                  <a:srgbClr val="080808"/>
                </a:solidFill>
                <a:latin typeface="Consolas" panose="020B0609020204030204" pitchFamily="49" charset="0"/>
              </a:rPr>
              <a:t>= </a:t>
            </a:r>
            <a:r>
              <a:rPr lang="zh-CN" altLang="zh-CN" sz="1400" dirty="0">
                <a:solidFill>
                  <a:srgbClr val="000000"/>
                </a:solidFill>
                <a:latin typeface="Consolas" panose="020B0609020204030204" pitchFamily="49" charset="0"/>
              </a:rPr>
              <a:t>CronScheduleBuilder</a:t>
            </a:r>
            <a:r>
              <a:rPr lang="zh-CN" altLang="zh-CN" sz="1400" dirty="0">
                <a:solidFill>
                  <a:srgbClr val="080808"/>
                </a:solidFill>
                <a:latin typeface="Consolas" panose="020B0609020204030204" pitchFamily="49" charset="0"/>
              </a:rPr>
              <a:t>.</a:t>
            </a:r>
            <a:r>
              <a:rPr lang="zh-CN" altLang="zh-CN" sz="1400" i="1" dirty="0">
                <a:solidFill>
                  <a:srgbClr val="080808"/>
                </a:solidFill>
                <a:latin typeface="Consolas" panose="020B0609020204030204" pitchFamily="49" charset="0"/>
              </a:rPr>
              <a:t>cronSchedule</a:t>
            </a:r>
            <a:r>
              <a:rPr lang="zh-CN" altLang="zh-CN" sz="1400" dirty="0">
                <a:solidFill>
                  <a:srgbClr val="080808"/>
                </a:solidFill>
                <a:latin typeface="Consolas" panose="020B0609020204030204" pitchFamily="49" charset="0"/>
              </a:rPr>
              <a:t>(</a:t>
            </a:r>
            <a:r>
              <a:rPr lang="zh-CN" altLang="zh-CN" sz="1400" dirty="0">
                <a:solidFill>
                  <a:srgbClr val="067D17"/>
                </a:solidFill>
                <a:latin typeface="Consolas" panose="020B0609020204030204" pitchFamily="49" charset="0"/>
              </a:rPr>
              <a:t>"0/3 * * * * ?"</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smtClean="0">
                <a:solidFill>
                  <a:srgbClr val="0033B3"/>
                </a:solidFill>
                <a:latin typeface="Consolas" panose="020B0609020204030204" pitchFamily="49" charset="0"/>
              </a:rPr>
              <a:t>return </a:t>
            </a:r>
            <a:r>
              <a:rPr lang="zh-CN" altLang="zh-CN" sz="1400" dirty="0">
                <a:solidFill>
                  <a:srgbClr val="000000"/>
                </a:solidFill>
                <a:latin typeface="Consolas" panose="020B0609020204030204" pitchFamily="49" charset="0"/>
              </a:rPr>
              <a:t>TriggerBuilder</a:t>
            </a:r>
            <a:r>
              <a:rPr lang="zh-CN" altLang="zh-CN" sz="1400" dirty="0">
                <a:solidFill>
                  <a:srgbClr val="080808"/>
                </a:solidFill>
                <a:latin typeface="Consolas" panose="020B0609020204030204" pitchFamily="49" charset="0"/>
              </a:rPr>
              <a:t>.</a:t>
            </a:r>
            <a:r>
              <a:rPr lang="zh-CN" altLang="zh-CN" sz="1400" i="1" dirty="0">
                <a:solidFill>
                  <a:srgbClr val="080808"/>
                </a:solidFill>
                <a:latin typeface="Consolas" panose="020B0609020204030204" pitchFamily="49" charset="0"/>
              </a:rPr>
              <a:t>newTrigger</a:t>
            </a:r>
            <a:r>
              <a:rPr lang="zh-CN" altLang="zh-CN" sz="1400" dirty="0" smtClean="0">
                <a:solidFill>
                  <a:srgbClr val="080808"/>
                </a:solidFill>
                <a:latin typeface="Consolas" panose="020B0609020204030204" pitchFamily="49" charset="0"/>
              </a:rPr>
              <a:t>().</a:t>
            </a:r>
            <a:r>
              <a:rPr lang="zh-CN" altLang="zh-CN" sz="1400" dirty="0">
                <a:solidFill>
                  <a:srgbClr val="080808"/>
                </a:solidFill>
                <a:latin typeface="Consolas" panose="020B0609020204030204" pitchFamily="49" charset="0"/>
              </a:rPr>
              <a:t>forJob(</a:t>
            </a:r>
            <a:r>
              <a:rPr lang="zh-CN" altLang="zh-CN" sz="1400" dirty="0" smtClean="0">
                <a:solidFill>
                  <a:srgbClr val="080808"/>
                </a:solidFill>
                <a:latin typeface="Consolas" panose="020B0609020204030204" pitchFamily="49" charset="0"/>
              </a:rPr>
              <a:t>printJobDetail())</a:t>
            </a:r>
            <a:endParaRPr lang="en-US" altLang="zh-CN" sz="1400" dirty="0" smtClean="0">
              <a:solidFill>
                <a:srgbClr val="080808"/>
              </a:solidFill>
              <a:latin typeface="Consolas" panose="020B0609020204030204" pitchFamily="49" charset="0"/>
            </a:endParaRPr>
          </a:p>
          <a:p>
            <a:pPr lvl="0" eaLnBrk="0" fontAlgn="base" hangingPunct="0">
              <a:lnSpc>
                <a:spcPct val="150000"/>
              </a:lnSpc>
              <a:spcBef>
                <a:spcPct val="0"/>
              </a:spcBef>
              <a:spcAft>
                <a:spcPct val="0"/>
              </a:spcAft>
            </a:pPr>
            <a:r>
              <a:rPr lang="en-US" altLang="zh-CN" sz="1400" dirty="0">
                <a:solidFill>
                  <a:srgbClr val="080808"/>
                </a:solidFill>
                <a:latin typeface="Consolas" panose="020B0609020204030204" pitchFamily="49" charset="0"/>
              </a:rPr>
              <a:t> </a:t>
            </a:r>
            <a:r>
              <a:rPr lang="en-US" altLang="zh-CN" sz="1400" dirty="0" smtClean="0">
                <a:solidFill>
                  <a:srgbClr val="080808"/>
                </a:solidFill>
                <a:latin typeface="Consolas" panose="020B0609020204030204" pitchFamily="49" charset="0"/>
              </a:rPr>
              <a:t>           </a:t>
            </a:r>
            <a:r>
              <a:rPr lang="zh-CN" altLang="zh-CN" sz="1400" dirty="0" smtClean="0">
                <a:solidFill>
                  <a:srgbClr val="080808"/>
                </a:solidFill>
                <a:latin typeface="Consolas" panose="020B0609020204030204" pitchFamily="49" charset="0"/>
              </a:rPr>
              <a:t>.</a:t>
            </a:r>
            <a:r>
              <a:rPr lang="zh-CN" altLang="zh-CN" sz="1400" b="1" dirty="0">
                <a:solidFill>
                  <a:srgbClr val="AD2A26"/>
                </a:solidFill>
                <a:latin typeface="Consolas" panose="020B0609020204030204" pitchFamily="49" charset="0"/>
              </a:rPr>
              <a:t>withSchedule</a:t>
            </a:r>
            <a:r>
              <a:rPr lang="zh-CN" altLang="zh-CN" sz="1400" dirty="0">
                <a:solidFill>
                  <a:srgbClr val="080808"/>
                </a:solidFill>
                <a:latin typeface="Consolas" panose="020B0609020204030204" pitchFamily="49" charset="0"/>
              </a:rPr>
              <a:t>(</a:t>
            </a:r>
            <a:r>
              <a:rPr lang="zh-CN" altLang="zh-CN" sz="1400" dirty="0">
                <a:solidFill>
                  <a:srgbClr val="000000"/>
                </a:solidFill>
                <a:latin typeface="Consolas" panose="020B0609020204030204" pitchFamily="49" charset="0"/>
              </a:rPr>
              <a:t>cronScheduleBuilder</a:t>
            </a:r>
            <a:r>
              <a:rPr lang="zh-CN" altLang="zh-CN" sz="1400" dirty="0" smtClean="0">
                <a:solidFill>
                  <a:srgbClr val="080808"/>
                </a:solidFill>
                <a:latin typeface="Consolas" panose="020B0609020204030204" pitchFamily="49" charset="0"/>
              </a:rPr>
              <a:t>).</a:t>
            </a:r>
            <a:r>
              <a:rPr lang="zh-CN" altLang="zh-CN" sz="1400" dirty="0">
                <a:solidFill>
                  <a:srgbClr val="080808"/>
                </a:solidFill>
                <a:latin typeface="Consolas" panose="020B0609020204030204" pitchFamily="49" charset="0"/>
              </a:rPr>
              <a:t>build();</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a:t>
            </a:r>
            <a:endParaRPr lang="zh-CN" altLang="zh-CN" sz="1600" dirty="0">
              <a:latin typeface="Arial" panose="020B0604020202020204" pitchFamily="34" charset="0"/>
            </a:endParaRPr>
          </a:p>
        </p:txBody>
      </p:sp>
    </p:spTree>
    <p:extLst>
      <p:ext uri="{BB962C8B-B14F-4D97-AF65-F5344CB8AC3E}">
        <p14:creationId xmlns:p14="http://schemas.microsoft.com/office/powerpoint/2010/main" val="3641735782"/>
      </p:ext>
    </p:extLst>
  </p:cSld>
  <p:clrMapOvr>
    <a:masterClrMapping/>
  </p:clrMapOvr>
  <p:timing>
    <p:tnLst>
      <p:par>
        <p:cT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4A7A685B-F94D-194F-BA07-9413F6ABF747}"/>
              </a:ext>
            </a:extLst>
          </p:cNvPr>
          <p:cNvSpPr>
            <a:spLocks noGrp="1"/>
          </p:cNvSpPr>
          <p:nvPr>
            <p:ph type="body" sz="quarter" idx="10"/>
          </p:nvPr>
        </p:nvSpPr>
        <p:spPr>
          <a:xfrm>
            <a:off x="5126583" y="1463040"/>
            <a:ext cx="6573803" cy="4511040"/>
          </a:xfrm>
        </p:spPr>
        <p:txBody>
          <a:bodyPr/>
          <a:lstStyle/>
          <a:p>
            <a:r>
              <a:rPr lang="en-US" altLang="zh-CN" sz="1600" dirty="0" err="1" smtClean="0">
                <a:solidFill>
                  <a:srgbClr val="080808"/>
                </a:solidFill>
                <a:latin typeface="Consolas" panose="020B0609020204030204" pitchFamily="49" charset="0"/>
              </a:rPr>
              <a:t>SpringBoot</a:t>
            </a:r>
            <a:r>
              <a:rPr lang="zh-CN" altLang="en-US" sz="1600" dirty="0" smtClean="0">
                <a:solidFill>
                  <a:srgbClr val="080808"/>
                </a:solidFill>
                <a:latin typeface="Consolas" panose="020B0609020204030204" pitchFamily="49" charset="0"/>
              </a:rPr>
              <a:t>整合</a:t>
            </a:r>
            <a:r>
              <a:rPr lang="en-US" altLang="zh-CN" sz="1600" dirty="0" smtClean="0">
                <a:solidFill>
                  <a:srgbClr val="080808"/>
                </a:solidFill>
                <a:latin typeface="Consolas" panose="020B0609020204030204" pitchFamily="49" charset="0"/>
              </a:rPr>
              <a:t>Quartz</a:t>
            </a:r>
          </a:p>
          <a:p>
            <a:pPr marL="952485" lvl="1" indent="-342900">
              <a:lnSpc>
                <a:spcPct val="150000"/>
              </a:lnSpc>
              <a:buFont typeface="Wingdings" panose="05000000000000000000" pitchFamily="2" charset="2"/>
              <a:buChar char="l"/>
            </a:pPr>
            <a:r>
              <a:rPr lang="zh-CN" altLang="en-US" sz="1600" b="0" dirty="0" smtClean="0">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rPr>
              <a:t>工作</a:t>
            </a:r>
            <a:r>
              <a:rPr lang="zh-CN" altLang="en-US" sz="1600" b="0" dirty="0">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rPr>
              <a:t>（</a:t>
            </a:r>
            <a:r>
              <a:rPr lang="en-US" altLang="zh-CN" sz="1600" b="0" dirty="0">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rPr>
              <a:t>Job</a:t>
            </a:r>
            <a:r>
              <a:rPr lang="zh-CN" altLang="en-US" sz="1600" b="0" dirty="0" smtClean="0">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rPr>
              <a:t>）</a:t>
            </a:r>
            <a:endParaRPr lang="zh-CN" altLang="en-US" sz="1600" b="0" dirty="0">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endParaRPr>
          </a:p>
          <a:p>
            <a:pPr marL="952485" lvl="1" indent="-342900">
              <a:lnSpc>
                <a:spcPct val="150000"/>
              </a:lnSpc>
              <a:buFont typeface="Wingdings" panose="05000000000000000000" pitchFamily="2" charset="2"/>
              <a:buChar char="l"/>
            </a:pPr>
            <a:r>
              <a:rPr lang="zh-CN" altLang="en-US" sz="1600" b="0" dirty="0">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rPr>
              <a:t>工作明细（</a:t>
            </a:r>
            <a:r>
              <a:rPr lang="en-US" altLang="zh-CN" sz="1600" b="0" dirty="0" err="1">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rPr>
              <a:t>JobDetail</a:t>
            </a:r>
            <a:r>
              <a:rPr lang="zh-CN" altLang="en-US" sz="1600" b="0" dirty="0" smtClean="0">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rPr>
              <a:t>）</a:t>
            </a:r>
            <a:endParaRPr lang="en-US" altLang="zh-CN" sz="1600" b="0" dirty="0" smtClean="0">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endParaRPr>
          </a:p>
          <a:p>
            <a:pPr marL="952485" lvl="1" indent="-342900">
              <a:lnSpc>
                <a:spcPct val="150000"/>
              </a:lnSpc>
              <a:buFont typeface="Wingdings" panose="05000000000000000000" pitchFamily="2" charset="2"/>
              <a:buChar char="l"/>
            </a:pPr>
            <a:r>
              <a:rPr lang="zh-CN" altLang="en-US" sz="1600" b="0" dirty="0" smtClean="0">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rPr>
              <a:t>触发器</a:t>
            </a:r>
            <a:r>
              <a:rPr lang="zh-CN" altLang="en-US" sz="1600" b="0" dirty="0">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rPr>
              <a:t>（</a:t>
            </a:r>
            <a:r>
              <a:rPr lang="en-US" altLang="zh-CN" sz="1600" b="0" dirty="0">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rPr>
              <a:t>Trigger</a:t>
            </a:r>
            <a:r>
              <a:rPr lang="zh-CN" altLang="en-US" sz="1600" b="0" dirty="0" smtClean="0">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rPr>
              <a:t>）</a:t>
            </a:r>
            <a:endParaRPr lang="en-US" altLang="zh-CN" sz="1600" b="0" dirty="0" smtClean="0">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endParaRPr>
          </a:p>
          <a:p>
            <a:pPr marL="952485" lvl="1" indent="-342900">
              <a:lnSpc>
                <a:spcPct val="150000"/>
              </a:lnSpc>
              <a:buFont typeface="Wingdings" panose="05000000000000000000" pitchFamily="2" charset="2"/>
              <a:buChar char="l"/>
            </a:pPr>
            <a:r>
              <a:rPr lang="zh-CN" altLang="en-US" sz="1600" b="0" dirty="0" smtClean="0">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rPr>
              <a:t>调度</a:t>
            </a:r>
            <a:r>
              <a:rPr lang="zh-CN" altLang="en-US" sz="1600" b="0" dirty="0">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rPr>
              <a:t>器（</a:t>
            </a:r>
            <a:r>
              <a:rPr lang="en-US" altLang="zh-CN" sz="1600" b="0" dirty="0">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rPr>
              <a:t>Scheduler</a:t>
            </a:r>
            <a:r>
              <a:rPr lang="zh-CN" altLang="en-US" sz="1600" b="0" dirty="0" smtClean="0">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rPr>
              <a:t>）</a:t>
            </a:r>
            <a:endParaRPr lang="zh-CN" altLang="en-US" sz="1600" b="0" dirty="0">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endParaRPr>
          </a:p>
        </p:txBody>
      </p:sp>
    </p:spTree>
    <p:extLst>
      <p:ext uri="{BB962C8B-B14F-4D97-AF65-F5344CB8AC3E}">
        <p14:creationId xmlns:p14="http://schemas.microsoft.com/office/powerpoint/2010/main" val="3014235707"/>
      </p:ext>
    </p:extLst>
  </p:cSld>
  <p:clrMapOvr>
    <a:masterClrMapping/>
  </p:clrMapOvr>
  <p:timing>
    <p:tnLst>
      <p:par>
        <p:cT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en-US" altLang="zh-CN" dirty="0" smtClean="0"/>
              <a:t>Spring Task</a:t>
            </a:r>
            <a:endParaRPr lang="zh-CN" altLang="en-US" dirty="0"/>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smtClean="0"/>
              <a:t>开启定时任务功能</a:t>
            </a:r>
            <a:endParaRPr lang="en-US" altLang="zh-CN" dirty="0"/>
          </a:p>
        </p:txBody>
      </p:sp>
      <p:sp>
        <p:nvSpPr>
          <p:cNvPr id="4" name="TextBox 3">
            <a:extLst>
              <a:ext uri="{FF2B5EF4-FFF2-40B4-BE49-F238E27FC236}">
                <a16:creationId xmlns:a16="http://schemas.microsoft.com/office/drawing/2014/main" id="{0C998B78-AB18-3C47-A1C7-25AE9A3A40B0}"/>
              </a:ext>
            </a:extLst>
          </p:cNvPr>
          <p:cNvSpPr txBox="1"/>
          <p:nvPr/>
        </p:nvSpPr>
        <p:spPr>
          <a:xfrm>
            <a:off x="1159842" y="2149748"/>
            <a:ext cx="9860586" cy="2354491"/>
          </a:xfrm>
          <a:prstGeom prst="rect">
            <a:avLst/>
          </a:prstGeom>
          <a:solidFill>
            <a:srgbClr val="FFFFE4"/>
          </a:solidFill>
          <a:ln w="3175">
            <a:solidFill>
              <a:srgbClr val="919191"/>
            </a:solidFill>
          </a:ln>
        </p:spPr>
        <p:txBody>
          <a:bodyPr wrap="square">
            <a:spAutoFit/>
          </a:bodyPr>
          <a:lstStyle/>
          <a:p>
            <a:pPr lvl="0" eaLnBrk="0" fontAlgn="base" hangingPunct="0">
              <a:lnSpc>
                <a:spcPct val="150000"/>
              </a:lnSpc>
              <a:spcBef>
                <a:spcPct val="0"/>
              </a:spcBef>
              <a:spcAft>
                <a:spcPct val="0"/>
              </a:spcAft>
            </a:pPr>
            <a:r>
              <a:rPr lang="zh-CN" altLang="zh-CN" sz="1400" dirty="0">
                <a:solidFill>
                  <a:srgbClr val="9E880D"/>
                </a:solidFill>
                <a:latin typeface="Consolas" panose="020B0609020204030204" pitchFamily="49" charset="0"/>
              </a:rPr>
              <a:t>@SpringBootApplication</a:t>
            </a:r>
            <a:br>
              <a:rPr lang="zh-CN" altLang="zh-CN" sz="1400" dirty="0">
                <a:solidFill>
                  <a:srgbClr val="9E880D"/>
                </a:solidFill>
                <a:latin typeface="Consolas" panose="020B0609020204030204" pitchFamily="49" charset="0"/>
              </a:rPr>
            </a:br>
            <a:r>
              <a:rPr lang="zh-CN" altLang="zh-CN" sz="1400" b="1" dirty="0">
                <a:solidFill>
                  <a:srgbClr val="AD2A26"/>
                </a:solidFill>
                <a:latin typeface="Consolas" panose="020B0609020204030204" pitchFamily="49" charset="0"/>
              </a:rPr>
              <a:t>@EnableScheduling</a:t>
            </a:r>
            <a:r>
              <a:rPr lang="zh-CN" altLang="zh-CN" sz="1400" dirty="0">
                <a:solidFill>
                  <a:srgbClr val="9E880D"/>
                </a:solidFill>
                <a:latin typeface="Consolas" panose="020B0609020204030204" pitchFamily="49" charset="0"/>
              </a:rPr>
              <a:t/>
            </a:r>
            <a:br>
              <a:rPr lang="zh-CN" altLang="zh-CN" sz="1400" dirty="0">
                <a:solidFill>
                  <a:srgbClr val="9E880D"/>
                </a:solidFill>
                <a:latin typeface="Consolas" panose="020B0609020204030204" pitchFamily="49" charset="0"/>
              </a:rPr>
            </a:br>
            <a:r>
              <a:rPr lang="zh-CN" altLang="zh-CN" sz="1400" dirty="0">
                <a:solidFill>
                  <a:srgbClr val="0033B3"/>
                </a:solidFill>
                <a:latin typeface="Consolas" panose="020B0609020204030204" pitchFamily="49" charset="0"/>
              </a:rPr>
              <a:t>public class </a:t>
            </a:r>
            <a:r>
              <a:rPr lang="zh-CN" altLang="zh-CN" sz="1400" dirty="0">
                <a:solidFill>
                  <a:srgbClr val="000000"/>
                </a:solidFill>
                <a:latin typeface="Consolas" panose="020B0609020204030204" pitchFamily="49" charset="0"/>
              </a:rPr>
              <a:t>Springboot22TaskApplication </a:t>
            </a:r>
            <a:r>
              <a:rPr lang="zh-CN" altLang="zh-CN" sz="1400" dirty="0" smtClean="0">
                <a:solidFill>
                  <a:srgbClr val="080808"/>
                </a:solidFill>
                <a:latin typeface="Consolas" panose="020B0609020204030204" pitchFamily="49" charset="0"/>
              </a:rPr>
              <a:t>{</a:t>
            </a:r>
            <a:r>
              <a:rPr lang="zh-CN" altLang="zh-CN" sz="1400" dirty="0">
                <a:solidFill>
                  <a:srgbClr val="080808"/>
                </a:solidFill>
                <a:latin typeface="Consolas" panose="020B0609020204030204" pitchFamily="49" charset="0"/>
              </a:rPr>
              <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public static void </a:t>
            </a:r>
            <a:r>
              <a:rPr lang="zh-CN" altLang="zh-CN" sz="1400" dirty="0">
                <a:solidFill>
                  <a:srgbClr val="00627A"/>
                </a:solidFill>
                <a:latin typeface="Consolas" panose="020B0609020204030204" pitchFamily="49" charset="0"/>
              </a:rPr>
              <a:t>main</a:t>
            </a:r>
            <a:r>
              <a:rPr lang="zh-CN" altLang="zh-CN" sz="1400" dirty="0">
                <a:solidFill>
                  <a:srgbClr val="080808"/>
                </a:solidFill>
                <a:latin typeface="Consolas" panose="020B0609020204030204" pitchFamily="49" charset="0"/>
              </a:rPr>
              <a:t>(</a:t>
            </a:r>
            <a:r>
              <a:rPr lang="zh-CN" altLang="zh-CN" sz="1400" dirty="0">
                <a:solidFill>
                  <a:srgbClr val="000000"/>
                </a:solidFill>
                <a:latin typeface="Consolas" panose="020B0609020204030204" pitchFamily="49" charset="0"/>
              </a:rPr>
              <a:t>String</a:t>
            </a:r>
            <a:r>
              <a:rPr lang="zh-CN" altLang="zh-CN" sz="1400" dirty="0">
                <a:solidFill>
                  <a:srgbClr val="080808"/>
                </a:solidFill>
                <a:latin typeface="Consolas" panose="020B0609020204030204" pitchFamily="49" charset="0"/>
              </a:rPr>
              <a:t>[] args) {</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0000"/>
                </a:solidFill>
                <a:latin typeface="Consolas" panose="020B0609020204030204" pitchFamily="49" charset="0"/>
              </a:rPr>
              <a:t>SpringApplication</a:t>
            </a:r>
            <a:r>
              <a:rPr lang="zh-CN" altLang="zh-CN" sz="1400" dirty="0">
                <a:solidFill>
                  <a:srgbClr val="080808"/>
                </a:solidFill>
                <a:latin typeface="Consolas" panose="020B0609020204030204" pitchFamily="49" charset="0"/>
              </a:rPr>
              <a:t>.</a:t>
            </a:r>
            <a:r>
              <a:rPr lang="zh-CN" altLang="zh-CN" sz="1400" i="1" dirty="0">
                <a:solidFill>
                  <a:srgbClr val="080808"/>
                </a:solidFill>
                <a:latin typeface="Consolas" panose="020B0609020204030204" pitchFamily="49" charset="0"/>
              </a:rPr>
              <a:t>run</a:t>
            </a:r>
            <a:r>
              <a:rPr lang="zh-CN" altLang="zh-CN" sz="1400" dirty="0">
                <a:solidFill>
                  <a:srgbClr val="080808"/>
                </a:solidFill>
                <a:latin typeface="Consolas" panose="020B0609020204030204" pitchFamily="49" charset="0"/>
              </a:rPr>
              <a:t>(</a:t>
            </a:r>
            <a:r>
              <a:rPr lang="zh-CN" altLang="zh-CN" sz="1400" dirty="0">
                <a:solidFill>
                  <a:srgbClr val="000000"/>
                </a:solidFill>
                <a:latin typeface="Consolas" panose="020B0609020204030204" pitchFamily="49" charset="0"/>
              </a:rPr>
              <a:t>Springboot22TaskApplication</a:t>
            </a:r>
            <a:r>
              <a:rPr lang="zh-CN" altLang="zh-CN" sz="1400" dirty="0">
                <a:solidFill>
                  <a:srgbClr val="080808"/>
                </a:solidFill>
                <a:latin typeface="Consolas" panose="020B0609020204030204" pitchFamily="49" charset="0"/>
              </a:rPr>
              <a:t>.</a:t>
            </a:r>
            <a:r>
              <a:rPr lang="zh-CN" altLang="zh-CN" sz="1400" dirty="0">
                <a:solidFill>
                  <a:srgbClr val="0033B3"/>
                </a:solidFill>
                <a:latin typeface="Consolas" panose="020B0609020204030204" pitchFamily="49" charset="0"/>
              </a:rPr>
              <a:t>class</a:t>
            </a:r>
            <a:r>
              <a:rPr lang="zh-CN" altLang="zh-CN" sz="1400" dirty="0">
                <a:solidFill>
                  <a:srgbClr val="080808"/>
                </a:solidFill>
                <a:latin typeface="Consolas" panose="020B0609020204030204" pitchFamily="49" charset="0"/>
              </a:rPr>
              <a:t>, args);</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smtClean="0">
                <a:solidFill>
                  <a:srgbClr val="080808"/>
                </a:solidFill>
                <a:latin typeface="Consolas" panose="020B0609020204030204" pitchFamily="49" charset="0"/>
              </a:rPr>
              <a:t>}</a:t>
            </a:r>
            <a:r>
              <a:rPr lang="zh-CN" altLang="zh-CN" sz="1400" dirty="0">
                <a:solidFill>
                  <a:srgbClr val="080808"/>
                </a:solidFill>
                <a:latin typeface="Consolas" panose="020B0609020204030204" pitchFamily="49" charset="0"/>
              </a:rPr>
              <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a:t>
            </a:r>
            <a:endParaRPr lang="zh-CN" altLang="zh-CN" sz="1600" dirty="0">
              <a:latin typeface="Arial" panose="020B0604020202020204" pitchFamily="34" charset="0"/>
            </a:endParaRPr>
          </a:p>
        </p:txBody>
      </p:sp>
    </p:spTree>
    <p:extLst>
      <p:ext uri="{BB962C8B-B14F-4D97-AF65-F5344CB8AC3E}">
        <p14:creationId xmlns:p14="http://schemas.microsoft.com/office/powerpoint/2010/main" val="23528049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en-US" altLang="zh-CN" dirty="0">
                <a:latin typeface="Consolas" panose="020B0609020204030204" pitchFamily="49" charset="0"/>
              </a:rPr>
              <a:t>@ConfigurationProperties</a:t>
            </a:r>
            <a:endParaRPr lang="zh-CN" altLang="en-US" dirty="0">
              <a:latin typeface="Consolas" panose="020B0609020204030204" pitchFamily="49" charset="0"/>
            </a:endParaRPr>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smtClean="0">
                <a:latin typeface="Consolas" panose="020B0609020204030204" pitchFamily="49" charset="0"/>
              </a:rPr>
              <a:t>解除使用</a:t>
            </a:r>
            <a:r>
              <a:rPr lang="en-US" altLang="zh-CN" dirty="0" smtClean="0">
                <a:latin typeface="Consolas" panose="020B0609020204030204" pitchFamily="49" charset="0"/>
              </a:rPr>
              <a:t>@</a:t>
            </a:r>
            <a:r>
              <a:rPr lang="en-US" altLang="zh-CN" dirty="0" err="1" smtClean="0">
                <a:latin typeface="Consolas" panose="020B0609020204030204" pitchFamily="49" charset="0"/>
              </a:rPr>
              <a:t>ConfigurationProperties</a:t>
            </a:r>
            <a:r>
              <a:rPr lang="zh-CN" altLang="en-US" dirty="0" smtClean="0">
                <a:latin typeface="Consolas" panose="020B0609020204030204" pitchFamily="49" charset="0"/>
              </a:rPr>
              <a:t>注释警告</a:t>
            </a:r>
            <a:endParaRPr lang="en-US" altLang="zh-CN" dirty="0">
              <a:solidFill>
                <a:schemeClr val="tx1">
                  <a:lumMod val="85000"/>
                  <a:lumOff val="15000"/>
                </a:schemeClr>
              </a:solidFill>
              <a:latin typeface="Consolas" panose="020B0609020204030204" pitchFamily="49" charset="0"/>
            </a:endParaRPr>
          </a:p>
        </p:txBody>
      </p:sp>
      <p:sp>
        <p:nvSpPr>
          <p:cNvPr id="14" name="TextBox 3">
            <a:extLst>
              <a:ext uri="{FF2B5EF4-FFF2-40B4-BE49-F238E27FC236}">
                <a16:creationId xmlns:a16="http://schemas.microsoft.com/office/drawing/2014/main" id="{0C998B78-AB18-3C47-A1C7-25AE9A3A40B0}"/>
              </a:ext>
            </a:extLst>
          </p:cNvPr>
          <p:cNvSpPr txBox="1"/>
          <p:nvPr/>
        </p:nvSpPr>
        <p:spPr>
          <a:xfrm>
            <a:off x="1159842" y="2739951"/>
            <a:ext cx="9860586" cy="1384995"/>
          </a:xfrm>
          <a:prstGeom prst="rect">
            <a:avLst/>
          </a:prstGeom>
          <a:solidFill>
            <a:srgbClr val="FFFFE4"/>
          </a:solidFill>
          <a:ln w="3175">
            <a:solidFill>
              <a:srgbClr val="919191"/>
            </a:solidFill>
          </a:ln>
        </p:spPr>
        <p:txBody>
          <a:bodyPr wrap="square">
            <a:spAutoFit/>
          </a:bodyPr>
          <a:lstStyle/>
          <a:p>
            <a:pPr lvl="0" eaLnBrk="0" fontAlgn="base" hangingPunct="0">
              <a:lnSpc>
                <a:spcPct val="150000"/>
              </a:lnSpc>
              <a:spcBef>
                <a:spcPct val="0"/>
              </a:spcBef>
              <a:spcAft>
                <a:spcPct val="0"/>
              </a:spcAft>
            </a:pPr>
            <a:r>
              <a:rPr lang="zh-CN" altLang="zh-CN" sz="1400" dirty="0">
                <a:solidFill>
                  <a:srgbClr val="080808"/>
                </a:solidFill>
                <a:latin typeface="Consolas" panose="020B0609020204030204" pitchFamily="49" charset="0"/>
              </a:rPr>
              <a:t>&lt;</a:t>
            </a:r>
            <a:r>
              <a:rPr lang="zh-CN" altLang="zh-CN" sz="1400" dirty="0">
                <a:solidFill>
                  <a:srgbClr val="0033B3"/>
                </a:solidFill>
                <a:latin typeface="Consolas" panose="020B0609020204030204" pitchFamily="49" charset="0"/>
              </a:rPr>
              <a:t>dependency</a:t>
            </a:r>
            <a:r>
              <a:rPr lang="zh-CN" altLang="zh-CN" sz="1400" dirty="0">
                <a:solidFill>
                  <a:srgbClr val="080808"/>
                </a:solidFill>
                <a:latin typeface="Consolas" panose="020B0609020204030204" pitchFamily="49" charset="0"/>
              </a:rPr>
              <a:t>&gt;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&lt;</a:t>
            </a:r>
            <a:r>
              <a:rPr lang="zh-CN" altLang="zh-CN" sz="1400" dirty="0">
                <a:solidFill>
                  <a:srgbClr val="0033B3"/>
                </a:solidFill>
                <a:latin typeface="Consolas" panose="020B0609020204030204" pitchFamily="49" charset="0"/>
              </a:rPr>
              <a:t>groupId</a:t>
            </a:r>
            <a:r>
              <a:rPr lang="zh-CN" altLang="zh-CN" sz="1400" dirty="0">
                <a:solidFill>
                  <a:srgbClr val="080808"/>
                </a:solidFill>
                <a:latin typeface="Consolas" panose="020B0609020204030204" pitchFamily="49" charset="0"/>
              </a:rPr>
              <a:t>&gt;org.springframework.boot&lt;/</a:t>
            </a:r>
            <a:r>
              <a:rPr lang="zh-CN" altLang="zh-CN" sz="1400" dirty="0">
                <a:solidFill>
                  <a:srgbClr val="0033B3"/>
                </a:solidFill>
                <a:latin typeface="Consolas" panose="020B0609020204030204" pitchFamily="49" charset="0"/>
              </a:rPr>
              <a:t>groupId</a:t>
            </a:r>
            <a:r>
              <a:rPr lang="zh-CN" altLang="zh-CN" sz="1400" dirty="0">
                <a:solidFill>
                  <a:srgbClr val="080808"/>
                </a:solidFill>
                <a:latin typeface="Consolas" panose="020B0609020204030204" pitchFamily="49" charset="0"/>
              </a:rPr>
              <a:t>&gt;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&lt;</a:t>
            </a:r>
            <a:r>
              <a:rPr lang="zh-CN" altLang="zh-CN" sz="1400" dirty="0">
                <a:solidFill>
                  <a:srgbClr val="0033B3"/>
                </a:solidFill>
                <a:latin typeface="Consolas" panose="020B0609020204030204" pitchFamily="49" charset="0"/>
              </a:rPr>
              <a:t>artifactId</a:t>
            </a:r>
            <a:r>
              <a:rPr lang="zh-CN" altLang="zh-CN" sz="1400" dirty="0">
                <a:solidFill>
                  <a:srgbClr val="080808"/>
                </a:solidFill>
                <a:latin typeface="Consolas" panose="020B0609020204030204" pitchFamily="49" charset="0"/>
              </a:rPr>
              <a:t>&gt;spring-boot-configuration-processor&lt;/</a:t>
            </a:r>
            <a:r>
              <a:rPr lang="zh-CN" altLang="zh-CN" sz="1400" dirty="0">
                <a:solidFill>
                  <a:srgbClr val="0033B3"/>
                </a:solidFill>
                <a:latin typeface="Consolas" panose="020B0609020204030204" pitchFamily="49" charset="0"/>
              </a:rPr>
              <a:t>artifactId</a:t>
            </a:r>
            <a:r>
              <a:rPr lang="zh-CN" altLang="zh-CN" sz="1400" dirty="0">
                <a:solidFill>
                  <a:srgbClr val="080808"/>
                </a:solidFill>
                <a:latin typeface="Consolas" panose="020B0609020204030204" pitchFamily="49" charset="0"/>
              </a:rPr>
              <a:t>&gt;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&lt;/</a:t>
            </a:r>
            <a:r>
              <a:rPr lang="zh-CN" altLang="zh-CN" sz="1400" dirty="0">
                <a:solidFill>
                  <a:srgbClr val="0033B3"/>
                </a:solidFill>
                <a:latin typeface="Consolas" panose="020B0609020204030204" pitchFamily="49" charset="0"/>
              </a:rPr>
              <a:t>dependency</a:t>
            </a:r>
            <a:r>
              <a:rPr lang="zh-CN" altLang="zh-CN" sz="1400" dirty="0">
                <a:solidFill>
                  <a:srgbClr val="080808"/>
                </a:solidFill>
                <a:latin typeface="Consolas" panose="020B0609020204030204" pitchFamily="49" charset="0"/>
              </a:rPr>
              <a:t>&gt;</a:t>
            </a:r>
            <a:endParaRPr lang="zh-CN" altLang="zh-CN" sz="1600" dirty="0">
              <a:latin typeface="Consolas" panose="020B0609020204030204" pitchFamily="49" charset="0"/>
            </a:endParaRPr>
          </a:p>
        </p:txBody>
      </p:sp>
      <p:pic>
        <p:nvPicPr>
          <p:cNvPr id="6" name="图片 5"/>
          <p:cNvPicPr>
            <a:picLocks noChangeAspect="1"/>
          </p:cNvPicPr>
          <p:nvPr/>
        </p:nvPicPr>
        <p:blipFill>
          <a:blip r:embed="rId3"/>
          <a:stretch>
            <a:fillRect/>
          </a:stretch>
        </p:blipFill>
        <p:spPr>
          <a:xfrm>
            <a:off x="1159842" y="2172614"/>
            <a:ext cx="7429500" cy="342900"/>
          </a:xfrm>
          <a:prstGeom prst="rect">
            <a:avLst/>
          </a:prstGeom>
        </p:spPr>
      </p:pic>
    </p:spTree>
    <p:extLst>
      <p:ext uri="{BB962C8B-B14F-4D97-AF65-F5344CB8AC3E}">
        <p14:creationId xmlns:p14="http://schemas.microsoft.com/office/powerpoint/2010/main" val="4096112259"/>
      </p:ext>
    </p:extLst>
  </p:cSld>
  <p:clrMapOvr>
    <a:masterClrMapping/>
  </p:clrMapOvr>
  <p:timing>
    <p:tnLst>
      <p:par>
        <p:cT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en-US" altLang="zh-CN" dirty="0"/>
              <a:t>Spring Task</a:t>
            </a:r>
            <a:endParaRPr lang="zh-CN" altLang="en-US" dirty="0"/>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smtClean="0"/>
              <a:t>设置定时执行的任务，并设定执行周期</a:t>
            </a:r>
            <a:endParaRPr lang="en-US" altLang="zh-CN" dirty="0"/>
          </a:p>
        </p:txBody>
      </p:sp>
      <p:sp>
        <p:nvSpPr>
          <p:cNvPr id="4" name="TextBox 3">
            <a:extLst>
              <a:ext uri="{FF2B5EF4-FFF2-40B4-BE49-F238E27FC236}">
                <a16:creationId xmlns:a16="http://schemas.microsoft.com/office/drawing/2014/main" id="{0C998B78-AB18-3C47-A1C7-25AE9A3A40B0}"/>
              </a:ext>
            </a:extLst>
          </p:cNvPr>
          <p:cNvSpPr txBox="1"/>
          <p:nvPr/>
        </p:nvSpPr>
        <p:spPr>
          <a:xfrm>
            <a:off x="1159842" y="2149748"/>
            <a:ext cx="9860586" cy="2354491"/>
          </a:xfrm>
          <a:prstGeom prst="rect">
            <a:avLst/>
          </a:prstGeom>
          <a:solidFill>
            <a:srgbClr val="FFFFE4"/>
          </a:solidFill>
          <a:ln w="3175">
            <a:solidFill>
              <a:srgbClr val="919191"/>
            </a:solidFill>
          </a:ln>
        </p:spPr>
        <p:txBody>
          <a:bodyPr wrap="square">
            <a:spAutoFit/>
          </a:bodyPr>
          <a:lstStyle/>
          <a:p>
            <a:pPr lvl="0" eaLnBrk="0" fontAlgn="base" hangingPunct="0">
              <a:lnSpc>
                <a:spcPct val="150000"/>
              </a:lnSpc>
              <a:spcBef>
                <a:spcPct val="0"/>
              </a:spcBef>
              <a:spcAft>
                <a:spcPct val="0"/>
              </a:spcAft>
            </a:pPr>
            <a:r>
              <a:rPr lang="zh-CN" altLang="zh-CN" sz="1400" dirty="0">
                <a:solidFill>
                  <a:srgbClr val="9E880D"/>
                </a:solidFill>
                <a:latin typeface="Consolas" panose="020B0609020204030204" pitchFamily="49" charset="0"/>
              </a:rPr>
              <a:t>@Component</a:t>
            </a:r>
            <a:br>
              <a:rPr lang="zh-CN" altLang="zh-CN" sz="1400" dirty="0">
                <a:solidFill>
                  <a:srgbClr val="9E880D"/>
                </a:solidFill>
                <a:latin typeface="Consolas" panose="020B0609020204030204" pitchFamily="49" charset="0"/>
              </a:rPr>
            </a:br>
            <a:r>
              <a:rPr lang="zh-CN" altLang="zh-CN" sz="1400" dirty="0">
                <a:solidFill>
                  <a:srgbClr val="0033B3"/>
                </a:solidFill>
                <a:latin typeface="Consolas" panose="020B0609020204030204" pitchFamily="49" charset="0"/>
              </a:rPr>
              <a:t>public class </a:t>
            </a:r>
            <a:r>
              <a:rPr lang="zh-CN" altLang="zh-CN" sz="1400" dirty="0">
                <a:solidFill>
                  <a:srgbClr val="000000"/>
                </a:solidFill>
                <a:latin typeface="Consolas" panose="020B0609020204030204" pitchFamily="49" charset="0"/>
              </a:rPr>
              <a:t>ScheduledBean </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smtClean="0">
                <a:solidFill>
                  <a:srgbClr val="080808"/>
                </a:solidFill>
                <a:latin typeface="Consolas" panose="020B0609020204030204" pitchFamily="49" charset="0"/>
              </a:rPr>
              <a:t>    </a:t>
            </a:r>
            <a:r>
              <a:rPr lang="zh-CN" altLang="zh-CN" sz="1400" b="1" dirty="0" smtClean="0">
                <a:solidFill>
                  <a:srgbClr val="AD2A26"/>
                </a:solidFill>
                <a:latin typeface="Consolas" panose="020B0609020204030204" pitchFamily="49" charset="0"/>
              </a:rPr>
              <a:t>@Scheduled</a:t>
            </a:r>
            <a:r>
              <a:rPr lang="zh-CN" altLang="zh-CN" sz="1400" dirty="0" smtClean="0">
                <a:solidFill>
                  <a:srgbClr val="080808"/>
                </a:solidFill>
                <a:latin typeface="Consolas" panose="020B0609020204030204" pitchFamily="49" charset="0"/>
              </a:rPr>
              <a:t>(</a:t>
            </a:r>
            <a:r>
              <a:rPr lang="zh-CN" altLang="zh-CN" sz="1400" dirty="0">
                <a:solidFill>
                  <a:srgbClr val="080808"/>
                </a:solidFill>
                <a:latin typeface="Consolas" panose="020B0609020204030204" pitchFamily="49" charset="0"/>
              </a:rPr>
              <a:t>cron = </a:t>
            </a:r>
            <a:r>
              <a:rPr lang="zh-CN" altLang="zh-CN" sz="1400" dirty="0">
                <a:solidFill>
                  <a:srgbClr val="067D17"/>
                </a:solidFill>
                <a:latin typeface="Consolas" panose="020B0609020204030204" pitchFamily="49" charset="0"/>
              </a:rPr>
              <a:t>"0/5 * * * * ?"</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public void </a:t>
            </a:r>
            <a:r>
              <a:rPr lang="zh-CN" altLang="zh-CN" sz="1400" dirty="0">
                <a:solidFill>
                  <a:srgbClr val="00627A"/>
                </a:solidFill>
                <a:latin typeface="Consolas" panose="020B0609020204030204" pitchFamily="49" charset="0"/>
              </a:rPr>
              <a:t>printLog</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0000"/>
                </a:solidFill>
                <a:latin typeface="Consolas" panose="020B0609020204030204" pitchFamily="49" charset="0"/>
              </a:rPr>
              <a:t>System</a:t>
            </a:r>
            <a:r>
              <a:rPr lang="zh-CN" altLang="zh-CN" sz="1400" dirty="0">
                <a:solidFill>
                  <a:srgbClr val="080808"/>
                </a:solidFill>
                <a:latin typeface="Consolas" panose="020B0609020204030204" pitchFamily="49" charset="0"/>
              </a:rPr>
              <a:t>.</a:t>
            </a:r>
            <a:r>
              <a:rPr lang="zh-CN" altLang="zh-CN" sz="1400" i="1" dirty="0">
                <a:solidFill>
                  <a:srgbClr val="871094"/>
                </a:solidFill>
                <a:latin typeface="Consolas" panose="020B0609020204030204" pitchFamily="49" charset="0"/>
              </a:rPr>
              <a:t>out</a:t>
            </a:r>
            <a:r>
              <a:rPr lang="zh-CN" altLang="zh-CN" sz="1400" dirty="0">
                <a:solidFill>
                  <a:srgbClr val="080808"/>
                </a:solidFill>
                <a:latin typeface="Consolas" panose="020B0609020204030204" pitchFamily="49" charset="0"/>
              </a:rPr>
              <a:t>.println(</a:t>
            </a:r>
            <a:r>
              <a:rPr lang="zh-CN" altLang="zh-CN" sz="1400" dirty="0">
                <a:solidFill>
                  <a:srgbClr val="000000"/>
                </a:solidFill>
                <a:latin typeface="Consolas" panose="020B0609020204030204" pitchFamily="49" charset="0"/>
              </a:rPr>
              <a:t>Thread</a:t>
            </a:r>
            <a:r>
              <a:rPr lang="zh-CN" altLang="zh-CN" sz="1400" dirty="0">
                <a:solidFill>
                  <a:srgbClr val="080808"/>
                </a:solidFill>
                <a:latin typeface="Consolas" panose="020B0609020204030204" pitchFamily="49" charset="0"/>
              </a:rPr>
              <a:t>.</a:t>
            </a:r>
            <a:r>
              <a:rPr lang="zh-CN" altLang="zh-CN" sz="1400" i="1" dirty="0">
                <a:solidFill>
                  <a:srgbClr val="080808"/>
                </a:solidFill>
                <a:latin typeface="Consolas" panose="020B0609020204030204" pitchFamily="49" charset="0"/>
              </a:rPr>
              <a:t>currentThread</a:t>
            </a:r>
            <a:r>
              <a:rPr lang="zh-CN" altLang="zh-CN" sz="1400" dirty="0">
                <a:solidFill>
                  <a:srgbClr val="080808"/>
                </a:solidFill>
                <a:latin typeface="Consolas" panose="020B0609020204030204" pitchFamily="49" charset="0"/>
              </a:rPr>
              <a:t>().getName()+</a:t>
            </a:r>
            <a:r>
              <a:rPr lang="zh-CN" altLang="zh-CN" sz="1400" dirty="0">
                <a:solidFill>
                  <a:srgbClr val="067D17"/>
                </a:solidFill>
                <a:latin typeface="Consolas" panose="020B0609020204030204" pitchFamily="49" charset="0"/>
              </a:rPr>
              <a:t>":run</a:t>
            </a:r>
            <a:r>
              <a:rPr lang="zh-CN" altLang="zh-CN" sz="1400" dirty="0" smtClean="0">
                <a:solidFill>
                  <a:srgbClr val="067D17"/>
                </a:solidFill>
                <a:latin typeface="Consolas" panose="020B0609020204030204" pitchFamily="49" charset="0"/>
              </a:rPr>
              <a:t>..."</a:t>
            </a:r>
            <a:r>
              <a:rPr lang="zh-CN" altLang="zh-CN" sz="1400" dirty="0" smtClean="0">
                <a:solidFill>
                  <a:srgbClr val="080808"/>
                </a:solidFill>
                <a:latin typeface="Consolas" panose="020B0609020204030204" pitchFamily="49" charset="0"/>
              </a:rPr>
              <a:t>)</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smtClean="0">
                <a:solidFill>
                  <a:srgbClr val="080808"/>
                </a:solidFill>
                <a:latin typeface="Consolas" panose="020B0609020204030204" pitchFamily="49" charset="0"/>
              </a:rPr>
              <a:t>}</a:t>
            </a:r>
            <a:r>
              <a:rPr lang="zh-CN" altLang="zh-CN" sz="1400" dirty="0">
                <a:solidFill>
                  <a:srgbClr val="080808"/>
                </a:solidFill>
                <a:latin typeface="Consolas" panose="020B0609020204030204" pitchFamily="49" charset="0"/>
              </a:rPr>
              <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a:t>
            </a:r>
            <a:endParaRPr lang="zh-CN" altLang="zh-CN" sz="1600" dirty="0">
              <a:latin typeface="Arial" panose="020B0604020202020204" pitchFamily="34" charset="0"/>
            </a:endParaRPr>
          </a:p>
        </p:txBody>
      </p:sp>
    </p:spTree>
    <p:extLst>
      <p:ext uri="{BB962C8B-B14F-4D97-AF65-F5344CB8AC3E}">
        <p14:creationId xmlns:p14="http://schemas.microsoft.com/office/powerpoint/2010/main" val="4000034242"/>
      </p:ext>
    </p:extLst>
  </p:cSld>
  <p:clrMapOvr>
    <a:masterClrMapping/>
  </p:clrMapOvr>
  <p:timing>
    <p:tnLst>
      <p:par>
        <p:cT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en-US" altLang="zh-CN" dirty="0"/>
              <a:t>Spring Task</a:t>
            </a:r>
            <a:endParaRPr lang="zh-CN" altLang="en-US" dirty="0"/>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smtClean="0"/>
              <a:t>定时任务相关配置</a:t>
            </a:r>
            <a:endParaRPr lang="en-US" altLang="zh-CN" dirty="0"/>
          </a:p>
        </p:txBody>
      </p:sp>
      <p:sp>
        <p:nvSpPr>
          <p:cNvPr id="4" name="TextBox 3">
            <a:extLst>
              <a:ext uri="{FF2B5EF4-FFF2-40B4-BE49-F238E27FC236}">
                <a16:creationId xmlns:a16="http://schemas.microsoft.com/office/drawing/2014/main" id="{0C998B78-AB18-3C47-A1C7-25AE9A3A40B0}"/>
              </a:ext>
            </a:extLst>
          </p:cNvPr>
          <p:cNvSpPr txBox="1"/>
          <p:nvPr/>
        </p:nvSpPr>
        <p:spPr>
          <a:xfrm>
            <a:off x="1159842" y="2149748"/>
            <a:ext cx="10041558" cy="4255717"/>
          </a:xfrm>
          <a:prstGeom prst="rect">
            <a:avLst/>
          </a:prstGeom>
          <a:solidFill>
            <a:srgbClr val="FFFFE4"/>
          </a:solidFill>
          <a:ln w="3175">
            <a:solidFill>
              <a:srgbClr val="919191"/>
            </a:solidFill>
          </a:ln>
        </p:spPr>
        <p:txBody>
          <a:bodyPr wrap="square">
            <a:spAutoFit/>
          </a:bodyPr>
          <a:lstStyle/>
          <a:p>
            <a:pPr lvl="0" eaLnBrk="0" fontAlgn="base" hangingPunct="0">
              <a:lnSpc>
                <a:spcPct val="150000"/>
              </a:lnSpc>
              <a:spcBef>
                <a:spcPct val="0"/>
              </a:spcBef>
              <a:spcAft>
                <a:spcPct val="0"/>
              </a:spcAft>
            </a:pPr>
            <a:r>
              <a:rPr lang="zh-CN" altLang="zh-CN" sz="1400" dirty="0">
                <a:solidFill>
                  <a:srgbClr val="0033B3"/>
                </a:solidFill>
                <a:latin typeface="Consolas" panose="020B0609020204030204" pitchFamily="49" charset="0"/>
                <a:ea typeface="阿里巴巴普惠体" panose="00020600040101010101" pitchFamily="18" charset="-122"/>
                <a:cs typeface="阿里巴巴普惠体" panose="00020600040101010101" pitchFamily="18" charset="-122"/>
              </a:rPr>
              <a:t>spring</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b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dirty="0">
                <a:solidFill>
                  <a:srgbClr val="0033B3"/>
                </a:solidFill>
                <a:latin typeface="Consolas" panose="020B0609020204030204" pitchFamily="49" charset="0"/>
                <a:ea typeface="阿里巴巴普惠体" panose="00020600040101010101" pitchFamily="18" charset="-122"/>
                <a:cs typeface="阿里巴巴普惠体" panose="00020600040101010101" pitchFamily="18" charset="-122"/>
              </a:rPr>
              <a:t>task</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b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dirty="0">
                <a:solidFill>
                  <a:srgbClr val="0033B3"/>
                </a:solidFill>
                <a:latin typeface="Consolas" panose="020B0609020204030204" pitchFamily="49" charset="0"/>
                <a:ea typeface="阿里巴巴普惠体" panose="00020600040101010101" pitchFamily="18" charset="-122"/>
                <a:cs typeface="阿里巴巴普惠体" panose="00020600040101010101" pitchFamily="18" charset="-122"/>
              </a:rPr>
              <a:t>scheduling</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b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dirty="0" smtClean="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i="1" dirty="0" smtClean="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t># 任务调度线程池大小 默认 1</a:t>
            </a:r>
            <a:br>
              <a:rPr lang="zh-CN" altLang="zh-CN" sz="1400" i="1" dirty="0" smtClean="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i="1" dirty="0" smtClean="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dirty="0" smtClean="0">
                <a:solidFill>
                  <a:srgbClr val="0033B3"/>
                </a:solidFill>
                <a:latin typeface="Consolas" panose="020B0609020204030204" pitchFamily="49" charset="0"/>
                <a:ea typeface="阿里巴巴普惠体" panose="00020600040101010101" pitchFamily="18" charset="-122"/>
                <a:cs typeface="阿里巴巴普惠体" panose="00020600040101010101" pitchFamily="18" charset="-122"/>
              </a:rPr>
              <a:t>pool</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b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dirty="0">
                <a:solidFill>
                  <a:srgbClr val="0033B3"/>
                </a:solidFill>
                <a:latin typeface="Consolas" panose="020B0609020204030204" pitchFamily="49" charset="0"/>
                <a:ea typeface="阿里巴巴普惠体" panose="00020600040101010101" pitchFamily="18" charset="-122"/>
                <a:cs typeface="阿里巴巴普惠体" panose="00020600040101010101" pitchFamily="18" charset="-122"/>
              </a:rPr>
              <a:t>size</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dirty="0" smtClean="0">
                <a:solidFill>
                  <a:srgbClr val="1750EB"/>
                </a:solidFill>
                <a:latin typeface="Consolas" panose="020B0609020204030204" pitchFamily="49" charset="0"/>
                <a:ea typeface="阿里巴巴普惠体" panose="00020600040101010101" pitchFamily="18" charset="-122"/>
                <a:cs typeface="阿里巴巴普惠体" panose="00020600040101010101" pitchFamily="18" charset="-122"/>
              </a:rPr>
              <a:t>1</a:t>
            </a:r>
            <a:r>
              <a:rPr lang="zh-CN" altLang="zh-CN" sz="1400" dirty="0">
                <a:solidFill>
                  <a:srgbClr val="1750EB"/>
                </a:solidFill>
                <a:latin typeface="Consolas" panose="020B0609020204030204" pitchFamily="49" charset="0"/>
                <a:ea typeface="阿里巴巴普惠体" panose="00020600040101010101" pitchFamily="18" charset="-122"/>
                <a:cs typeface="阿里巴巴普惠体" panose="00020600040101010101" pitchFamily="18" charset="-122"/>
              </a:rPr>
              <a:t/>
            </a:r>
            <a:br>
              <a:rPr lang="zh-CN" altLang="zh-CN" sz="1400" dirty="0">
                <a:solidFill>
                  <a:srgbClr val="1750EB"/>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dirty="0">
                <a:solidFill>
                  <a:srgbClr val="1750EB"/>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i="1" dirty="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t># 调度线程名称前缀 默认 scheduling-</a:t>
            </a:r>
            <a:br>
              <a:rPr lang="zh-CN" altLang="zh-CN" sz="1400" i="1" dirty="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i="1" dirty="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dirty="0">
                <a:solidFill>
                  <a:srgbClr val="0033B3"/>
                </a:solidFill>
                <a:latin typeface="Consolas" panose="020B0609020204030204" pitchFamily="49" charset="0"/>
                <a:ea typeface="阿里巴巴普惠体" panose="00020600040101010101" pitchFamily="18" charset="-122"/>
                <a:cs typeface="阿里巴巴普惠体" panose="00020600040101010101" pitchFamily="18" charset="-122"/>
              </a:rPr>
              <a:t>thread-name-prefix</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ssm_</a:t>
            </a:r>
            <a:b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dirty="0">
                <a:solidFill>
                  <a:srgbClr val="0033B3"/>
                </a:solidFill>
                <a:latin typeface="Consolas" panose="020B0609020204030204" pitchFamily="49" charset="0"/>
                <a:ea typeface="阿里巴巴普惠体" panose="00020600040101010101" pitchFamily="18" charset="-122"/>
                <a:cs typeface="阿里巴巴普惠体" panose="00020600040101010101" pitchFamily="18" charset="-122"/>
              </a:rPr>
              <a:t>shutdown</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b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i="1" dirty="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t># 线程池关闭时等待所有任务完成</a:t>
            </a:r>
            <a:br>
              <a:rPr lang="zh-CN" altLang="zh-CN" sz="1400" i="1" dirty="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i="1" dirty="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dirty="0">
                <a:solidFill>
                  <a:srgbClr val="0033B3"/>
                </a:solidFill>
                <a:latin typeface="Consolas" panose="020B0609020204030204" pitchFamily="49" charset="0"/>
                <a:ea typeface="阿里巴巴普惠体" panose="00020600040101010101" pitchFamily="18" charset="-122"/>
                <a:cs typeface="阿里巴巴普惠体" panose="00020600040101010101" pitchFamily="18" charset="-122"/>
              </a:rPr>
              <a:t>await-termination</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dirty="0">
                <a:solidFill>
                  <a:srgbClr val="0033B3"/>
                </a:solidFill>
                <a:latin typeface="Consolas" panose="020B0609020204030204" pitchFamily="49" charset="0"/>
                <a:ea typeface="阿里巴巴普惠体" panose="00020600040101010101" pitchFamily="18" charset="-122"/>
                <a:cs typeface="阿里巴巴普惠体" panose="00020600040101010101" pitchFamily="18" charset="-122"/>
              </a:rPr>
              <a:t>false</a:t>
            </a:r>
            <a:br>
              <a:rPr lang="zh-CN" altLang="zh-CN" sz="1400" dirty="0">
                <a:solidFill>
                  <a:srgbClr val="0033B3"/>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dirty="0">
                <a:solidFill>
                  <a:srgbClr val="0033B3"/>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i="1" dirty="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t># 调度线程关闭前最大等待时间，确保最后一定关闭</a:t>
            </a:r>
            <a:br>
              <a:rPr lang="zh-CN" altLang="zh-CN" sz="1400" i="1" dirty="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i="1" dirty="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dirty="0">
                <a:solidFill>
                  <a:srgbClr val="0033B3"/>
                </a:solidFill>
                <a:latin typeface="Consolas" panose="020B0609020204030204" pitchFamily="49" charset="0"/>
                <a:ea typeface="阿里巴巴普惠体" panose="00020600040101010101" pitchFamily="18" charset="-122"/>
                <a:cs typeface="阿里巴巴普惠体" panose="00020600040101010101" pitchFamily="18" charset="-122"/>
              </a:rPr>
              <a:t>await-termination-period</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10s</a:t>
            </a:r>
            <a:endParaRPr lang="zh-CN" altLang="zh-CN" sz="1600" dirty="0">
              <a:latin typeface="Consolas" panose="020B0609020204030204" pitchFamily="49" charset="0"/>
              <a:ea typeface="阿里巴巴普惠体" panose="00020600040101010101" pitchFamily="18" charset="-122"/>
              <a:cs typeface="阿里巴巴普惠体" panose="00020600040101010101" pitchFamily="18" charset="-122"/>
            </a:endParaRPr>
          </a:p>
        </p:txBody>
      </p:sp>
    </p:spTree>
    <p:extLst>
      <p:ext uri="{BB962C8B-B14F-4D97-AF65-F5344CB8AC3E}">
        <p14:creationId xmlns:p14="http://schemas.microsoft.com/office/powerpoint/2010/main" val="2877069724"/>
      </p:ext>
    </p:extLst>
  </p:cSld>
  <p:clrMapOvr>
    <a:masterClrMapping/>
  </p:clrMapOvr>
  <p:timing>
    <p:tnLst>
      <p:par>
        <p:cTn id="1" dur="indefinite" restart="never" nodeType="tmRoot"/>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4A7A685B-F94D-194F-BA07-9413F6ABF747}"/>
              </a:ext>
            </a:extLst>
          </p:cNvPr>
          <p:cNvSpPr>
            <a:spLocks noGrp="1"/>
          </p:cNvSpPr>
          <p:nvPr>
            <p:ph type="body" sz="quarter" idx="10"/>
          </p:nvPr>
        </p:nvSpPr>
        <p:spPr>
          <a:xfrm>
            <a:off x="5126583" y="1463040"/>
            <a:ext cx="6573803" cy="4511040"/>
          </a:xfrm>
        </p:spPr>
        <p:txBody>
          <a:bodyPr/>
          <a:lstStyle/>
          <a:p>
            <a:r>
              <a:rPr lang="en-US" altLang="zh-CN" sz="1600" dirty="0" smtClean="0">
                <a:solidFill>
                  <a:srgbClr val="080808"/>
                </a:solidFill>
                <a:latin typeface="Consolas" panose="020B0609020204030204" pitchFamily="49" charset="0"/>
              </a:rPr>
              <a:t>Spring Task</a:t>
            </a:r>
          </a:p>
          <a:p>
            <a:pPr marL="952485" lvl="1" indent="-342900">
              <a:lnSpc>
                <a:spcPct val="150000"/>
              </a:lnSpc>
              <a:buFont typeface="Wingdings" panose="05000000000000000000" pitchFamily="2" charset="2"/>
              <a:buChar char="l"/>
            </a:pPr>
            <a:r>
              <a:rPr lang="en-US" altLang="zh-CN" sz="1600" b="0" dirty="0">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rPr>
              <a:t>@</a:t>
            </a:r>
            <a:r>
              <a:rPr lang="en-US" altLang="zh-CN" sz="1600" b="0" dirty="0" err="1">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rPr>
              <a:t>EnableScheduling</a:t>
            </a:r>
            <a:endParaRPr lang="en-US" altLang="zh-CN" sz="1600" b="0" dirty="0">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endParaRPr>
          </a:p>
          <a:p>
            <a:pPr marL="952485" lvl="1" indent="-342900">
              <a:lnSpc>
                <a:spcPct val="150000"/>
              </a:lnSpc>
              <a:buFont typeface="Wingdings" panose="05000000000000000000" pitchFamily="2" charset="2"/>
              <a:buChar char="l"/>
            </a:pPr>
            <a:r>
              <a:rPr lang="en-US" altLang="zh-CN" sz="1600" b="0" dirty="0">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rPr>
              <a:t>@Scheduled</a:t>
            </a:r>
            <a:endParaRPr lang="zh-CN" altLang="en-US" sz="1600" b="0" dirty="0">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endParaRPr>
          </a:p>
        </p:txBody>
      </p:sp>
    </p:spTree>
    <p:extLst>
      <p:ext uri="{BB962C8B-B14F-4D97-AF65-F5344CB8AC3E}">
        <p14:creationId xmlns:p14="http://schemas.microsoft.com/office/powerpoint/2010/main" val="1220708091"/>
      </p:ext>
    </p:extLst>
  </p:cSld>
  <p:clrMapOvr>
    <a:masterClrMapping/>
  </p:clrMapOvr>
  <p:timing>
    <p:tnLst>
      <p:par>
        <p:cT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en-US" altLang="zh-CN" dirty="0" err="1" smtClean="0"/>
              <a:t>SpringBoot</a:t>
            </a:r>
            <a:r>
              <a:rPr lang="zh-CN" altLang="en-US" dirty="0" smtClean="0"/>
              <a:t>整合</a:t>
            </a:r>
            <a:r>
              <a:rPr lang="en-US" altLang="zh-CN" dirty="0" err="1" smtClean="0"/>
              <a:t>JavaMail</a:t>
            </a:r>
            <a:endParaRPr lang="zh-CN" altLang="en-US" dirty="0"/>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en-US" altLang="zh-CN" dirty="0" smtClean="0"/>
              <a:t>SMTP</a:t>
            </a:r>
            <a:r>
              <a:rPr lang="zh-CN" altLang="en-US" dirty="0" smtClean="0"/>
              <a:t>（</a:t>
            </a:r>
            <a:r>
              <a:rPr lang="en-US" altLang="zh-CN" dirty="0"/>
              <a:t>Simple Mail Transfer Protocol</a:t>
            </a:r>
            <a:r>
              <a:rPr lang="zh-CN" altLang="en-US" dirty="0" smtClean="0"/>
              <a:t>）：</a:t>
            </a:r>
            <a:r>
              <a:rPr lang="zh-CN" altLang="en-US" dirty="0"/>
              <a:t>简单邮件传输协议，用于</a:t>
            </a:r>
            <a:r>
              <a:rPr lang="zh-CN" altLang="en-US" b="1" dirty="0">
                <a:solidFill>
                  <a:srgbClr val="AD2A26"/>
                </a:solidFill>
              </a:rPr>
              <a:t>发送</a:t>
            </a:r>
            <a:r>
              <a:rPr lang="zh-CN" altLang="en-US" dirty="0"/>
              <a:t>电子邮件的传输</a:t>
            </a:r>
            <a:r>
              <a:rPr lang="zh-CN" altLang="en-US" dirty="0" smtClean="0"/>
              <a:t>协议</a:t>
            </a:r>
            <a:endParaRPr lang="zh-CN" altLang="en-US" dirty="0"/>
          </a:p>
          <a:p>
            <a:pPr>
              <a:buFont typeface="Wingdings" panose="05000000000000000000" pitchFamily="2" charset="2"/>
              <a:buChar char="l"/>
            </a:pPr>
            <a:r>
              <a:rPr lang="en-US" altLang="zh-CN" dirty="0" smtClean="0"/>
              <a:t>POP3</a:t>
            </a:r>
            <a:r>
              <a:rPr lang="zh-CN" altLang="en-US" dirty="0" smtClean="0"/>
              <a:t>（</a:t>
            </a:r>
            <a:r>
              <a:rPr lang="en-US" altLang="zh-CN" dirty="0"/>
              <a:t>Post Office Protocol - Version 3</a:t>
            </a:r>
            <a:r>
              <a:rPr lang="zh-CN" altLang="en-US" dirty="0" smtClean="0"/>
              <a:t>）：</a:t>
            </a:r>
            <a:r>
              <a:rPr lang="zh-CN" altLang="en-US" dirty="0"/>
              <a:t>用于</a:t>
            </a:r>
            <a:r>
              <a:rPr lang="zh-CN" altLang="en-US" b="1" dirty="0">
                <a:solidFill>
                  <a:srgbClr val="AD2A26"/>
                </a:solidFill>
              </a:rPr>
              <a:t>接收</a:t>
            </a:r>
            <a:r>
              <a:rPr lang="zh-CN" altLang="en-US" dirty="0"/>
              <a:t>电子邮件的标准</a:t>
            </a:r>
            <a:r>
              <a:rPr lang="zh-CN" altLang="en-US" dirty="0" smtClean="0"/>
              <a:t>协议</a:t>
            </a:r>
            <a:endParaRPr lang="zh-CN" altLang="en-US" dirty="0"/>
          </a:p>
          <a:p>
            <a:pPr>
              <a:buFont typeface="Wingdings" panose="05000000000000000000" pitchFamily="2" charset="2"/>
              <a:buChar char="l"/>
            </a:pPr>
            <a:r>
              <a:rPr lang="en-US" altLang="zh-CN" dirty="0" smtClean="0"/>
              <a:t>IMAP</a:t>
            </a:r>
            <a:r>
              <a:rPr lang="zh-CN" altLang="en-US" dirty="0" smtClean="0"/>
              <a:t>（</a:t>
            </a:r>
            <a:r>
              <a:rPr lang="en-US" altLang="zh-CN" dirty="0"/>
              <a:t>Internet Mail Access Protocol</a:t>
            </a:r>
            <a:r>
              <a:rPr lang="zh-CN" altLang="en-US" dirty="0" smtClean="0"/>
              <a:t>）：</a:t>
            </a:r>
            <a:r>
              <a:rPr lang="zh-CN" altLang="en-US" dirty="0"/>
              <a:t>互联网消息协议，是</a:t>
            </a:r>
            <a:r>
              <a:rPr lang="en-US" altLang="zh-CN" dirty="0"/>
              <a:t>POP3</a:t>
            </a:r>
            <a:r>
              <a:rPr lang="zh-CN" altLang="en-US" dirty="0"/>
              <a:t>的替代</a:t>
            </a:r>
            <a:r>
              <a:rPr lang="zh-CN" altLang="en-US" dirty="0" smtClean="0"/>
              <a:t>协议</a:t>
            </a:r>
            <a:endParaRPr lang="en-US" altLang="zh-CN" dirty="0"/>
          </a:p>
        </p:txBody>
      </p:sp>
    </p:spTree>
    <p:extLst>
      <p:ext uri="{BB962C8B-B14F-4D97-AF65-F5344CB8AC3E}">
        <p14:creationId xmlns:p14="http://schemas.microsoft.com/office/powerpoint/2010/main" val="3657253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en-US" altLang="zh-CN" dirty="0" err="1" smtClean="0"/>
              <a:t>SpringBoot</a:t>
            </a:r>
            <a:r>
              <a:rPr lang="zh-CN" altLang="en-US" dirty="0" smtClean="0"/>
              <a:t>整合</a:t>
            </a:r>
            <a:r>
              <a:rPr lang="en-US" altLang="zh-CN" dirty="0" err="1" smtClean="0"/>
              <a:t>JavaMail</a:t>
            </a:r>
            <a:endParaRPr lang="zh-CN" altLang="en-US" dirty="0"/>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a:t>导入</a:t>
            </a:r>
            <a:r>
              <a:rPr lang="en-US" altLang="zh-CN" dirty="0" err="1"/>
              <a:t>SpringBoot</a:t>
            </a:r>
            <a:r>
              <a:rPr lang="zh-CN" altLang="en-US" dirty="0" smtClean="0"/>
              <a:t>整合</a:t>
            </a:r>
            <a:r>
              <a:rPr lang="en-US" altLang="zh-CN" dirty="0" err="1" smtClean="0"/>
              <a:t>JavaMail</a:t>
            </a:r>
            <a:r>
              <a:rPr lang="zh-CN" altLang="en-US" dirty="0" smtClean="0"/>
              <a:t>的</a:t>
            </a:r>
            <a:r>
              <a:rPr lang="zh-CN" altLang="en-US" dirty="0"/>
              <a:t>坐标</a:t>
            </a:r>
            <a:endParaRPr lang="en-US" altLang="zh-CN" dirty="0"/>
          </a:p>
        </p:txBody>
      </p:sp>
      <p:sp>
        <p:nvSpPr>
          <p:cNvPr id="4" name="TextBox 3">
            <a:extLst>
              <a:ext uri="{FF2B5EF4-FFF2-40B4-BE49-F238E27FC236}">
                <a16:creationId xmlns:a16="http://schemas.microsoft.com/office/drawing/2014/main" id="{0C998B78-AB18-3C47-A1C7-25AE9A3A40B0}"/>
              </a:ext>
            </a:extLst>
          </p:cNvPr>
          <p:cNvSpPr txBox="1"/>
          <p:nvPr/>
        </p:nvSpPr>
        <p:spPr>
          <a:xfrm>
            <a:off x="1159842" y="2149748"/>
            <a:ext cx="9860586" cy="1528816"/>
          </a:xfrm>
          <a:prstGeom prst="rect">
            <a:avLst/>
          </a:prstGeom>
          <a:solidFill>
            <a:srgbClr val="FFFFE4"/>
          </a:solidFill>
          <a:ln w="3175">
            <a:solidFill>
              <a:srgbClr val="919191"/>
            </a:solidFill>
          </a:ln>
        </p:spPr>
        <p:txBody>
          <a:bodyPr wrap="square">
            <a:spAutoFit/>
          </a:bodyPr>
          <a:lstStyle/>
          <a:p>
            <a:pPr lvl="0" eaLnBrk="0" fontAlgn="base" hangingPunct="0">
              <a:lnSpc>
                <a:spcPct val="150000"/>
              </a:lnSpc>
              <a:spcBef>
                <a:spcPct val="0"/>
              </a:spcBef>
              <a:spcAft>
                <a:spcPct val="0"/>
              </a:spcAft>
            </a:pPr>
            <a:r>
              <a:rPr lang="zh-CN" altLang="zh-CN" sz="1600" dirty="0">
                <a:solidFill>
                  <a:srgbClr val="080808"/>
                </a:solidFill>
                <a:latin typeface="Consolas" panose="020B0609020204030204" pitchFamily="49" charset="0"/>
              </a:rPr>
              <a:t>&lt;</a:t>
            </a:r>
            <a:r>
              <a:rPr lang="zh-CN" altLang="zh-CN" sz="1600" dirty="0">
                <a:solidFill>
                  <a:srgbClr val="0033B3"/>
                </a:solidFill>
                <a:latin typeface="Consolas" panose="020B0609020204030204" pitchFamily="49" charset="0"/>
              </a:rPr>
              <a:t>dependency</a:t>
            </a:r>
            <a:r>
              <a:rPr lang="zh-CN" altLang="zh-CN" sz="1600" dirty="0">
                <a:solidFill>
                  <a:srgbClr val="080808"/>
                </a:solidFill>
                <a:latin typeface="Consolas" panose="020B0609020204030204" pitchFamily="49" charset="0"/>
              </a:rPr>
              <a:t>&gt;</a:t>
            </a:r>
            <a:br>
              <a:rPr lang="zh-CN" altLang="zh-CN" sz="1600" dirty="0">
                <a:solidFill>
                  <a:srgbClr val="080808"/>
                </a:solidFill>
                <a:latin typeface="Consolas" panose="020B0609020204030204" pitchFamily="49" charset="0"/>
              </a:rPr>
            </a:br>
            <a:r>
              <a:rPr lang="zh-CN" altLang="zh-CN" sz="1600" dirty="0">
                <a:solidFill>
                  <a:srgbClr val="080808"/>
                </a:solidFill>
                <a:latin typeface="Consolas" panose="020B0609020204030204" pitchFamily="49" charset="0"/>
              </a:rPr>
              <a:t>    &lt;</a:t>
            </a:r>
            <a:r>
              <a:rPr lang="zh-CN" altLang="zh-CN" sz="1600" dirty="0">
                <a:solidFill>
                  <a:srgbClr val="0033B3"/>
                </a:solidFill>
                <a:latin typeface="Consolas" panose="020B0609020204030204" pitchFamily="49" charset="0"/>
              </a:rPr>
              <a:t>groupId</a:t>
            </a:r>
            <a:r>
              <a:rPr lang="zh-CN" altLang="zh-CN" sz="1600" dirty="0">
                <a:solidFill>
                  <a:srgbClr val="080808"/>
                </a:solidFill>
                <a:latin typeface="Consolas" panose="020B0609020204030204" pitchFamily="49" charset="0"/>
              </a:rPr>
              <a:t>&gt;org.springframework.boot&lt;/</a:t>
            </a:r>
            <a:r>
              <a:rPr lang="zh-CN" altLang="zh-CN" sz="1600" dirty="0">
                <a:solidFill>
                  <a:srgbClr val="0033B3"/>
                </a:solidFill>
                <a:latin typeface="Consolas" panose="020B0609020204030204" pitchFamily="49" charset="0"/>
              </a:rPr>
              <a:t>groupId</a:t>
            </a:r>
            <a:r>
              <a:rPr lang="zh-CN" altLang="zh-CN" sz="1600" dirty="0">
                <a:solidFill>
                  <a:srgbClr val="080808"/>
                </a:solidFill>
                <a:latin typeface="Consolas" panose="020B0609020204030204" pitchFamily="49" charset="0"/>
              </a:rPr>
              <a:t>&gt;</a:t>
            </a:r>
            <a:br>
              <a:rPr lang="zh-CN" altLang="zh-CN" sz="1600" dirty="0">
                <a:solidFill>
                  <a:srgbClr val="080808"/>
                </a:solidFill>
                <a:latin typeface="Consolas" panose="020B0609020204030204" pitchFamily="49" charset="0"/>
              </a:rPr>
            </a:br>
            <a:r>
              <a:rPr lang="zh-CN" altLang="zh-CN" sz="1600" dirty="0">
                <a:solidFill>
                  <a:srgbClr val="080808"/>
                </a:solidFill>
                <a:latin typeface="Consolas" panose="020B0609020204030204" pitchFamily="49" charset="0"/>
              </a:rPr>
              <a:t>    &lt;</a:t>
            </a:r>
            <a:r>
              <a:rPr lang="zh-CN" altLang="zh-CN" sz="1600" dirty="0">
                <a:solidFill>
                  <a:srgbClr val="0033B3"/>
                </a:solidFill>
                <a:latin typeface="Consolas" panose="020B0609020204030204" pitchFamily="49" charset="0"/>
              </a:rPr>
              <a:t>artifactId</a:t>
            </a:r>
            <a:r>
              <a:rPr lang="zh-CN" altLang="zh-CN" sz="1600" dirty="0">
                <a:solidFill>
                  <a:srgbClr val="080808"/>
                </a:solidFill>
                <a:latin typeface="Consolas" panose="020B0609020204030204" pitchFamily="49" charset="0"/>
              </a:rPr>
              <a:t>&gt;spring-boot-starter-mail&lt;/</a:t>
            </a:r>
            <a:r>
              <a:rPr lang="zh-CN" altLang="zh-CN" sz="1600" dirty="0">
                <a:solidFill>
                  <a:srgbClr val="0033B3"/>
                </a:solidFill>
                <a:latin typeface="Consolas" panose="020B0609020204030204" pitchFamily="49" charset="0"/>
              </a:rPr>
              <a:t>artifactId</a:t>
            </a:r>
            <a:r>
              <a:rPr lang="zh-CN" altLang="zh-CN" sz="1600" dirty="0">
                <a:solidFill>
                  <a:srgbClr val="080808"/>
                </a:solidFill>
                <a:latin typeface="Consolas" panose="020B0609020204030204" pitchFamily="49" charset="0"/>
              </a:rPr>
              <a:t>&gt;</a:t>
            </a:r>
            <a:br>
              <a:rPr lang="zh-CN" altLang="zh-CN" sz="1600" dirty="0">
                <a:solidFill>
                  <a:srgbClr val="080808"/>
                </a:solidFill>
                <a:latin typeface="Consolas" panose="020B0609020204030204" pitchFamily="49" charset="0"/>
              </a:rPr>
            </a:br>
            <a:r>
              <a:rPr lang="zh-CN" altLang="zh-CN" sz="1600" dirty="0">
                <a:solidFill>
                  <a:srgbClr val="080808"/>
                </a:solidFill>
                <a:latin typeface="Consolas" panose="020B0609020204030204" pitchFamily="49" charset="0"/>
              </a:rPr>
              <a:t>&lt;/</a:t>
            </a:r>
            <a:r>
              <a:rPr lang="zh-CN" altLang="zh-CN" sz="1600" dirty="0">
                <a:solidFill>
                  <a:srgbClr val="0033B3"/>
                </a:solidFill>
                <a:latin typeface="Consolas" panose="020B0609020204030204" pitchFamily="49" charset="0"/>
              </a:rPr>
              <a:t>dependency</a:t>
            </a:r>
            <a:r>
              <a:rPr lang="zh-CN" altLang="zh-CN" sz="1600" dirty="0">
                <a:solidFill>
                  <a:srgbClr val="080808"/>
                </a:solidFill>
                <a:latin typeface="Consolas" panose="020B0609020204030204" pitchFamily="49" charset="0"/>
              </a:rPr>
              <a:t>&gt;</a:t>
            </a:r>
            <a:endParaRPr lang="zh-CN" altLang="zh-CN" sz="2000" dirty="0">
              <a:latin typeface="Arial" panose="020B0604020202020204" pitchFamily="34" charset="0"/>
            </a:endParaRPr>
          </a:p>
        </p:txBody>
      </p:sp>
    </p:spTree>
    <p:extLst>
      <p:ext uri="{BB962C8B-B14F-4D97-AF65-F5344CB8AC3E}">
        <p14:creationId xmlns:p14="http://schemas.microsoft.com/office/powerpoint/2010/main" val="2337730101"/>
      </p:ext>
    </p:extLst>
  </p:cSld>
  <p:clrMapOvr>
    <a:masterClrMapping/>
  </p:clrMapOvr>
  <p:timing>
    <p:tnLst>
      <p:par>
        <p:cT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en-US" altLang="zh-CN" dirty="0" err="1" smtClean="0"/>
              <a:t>SpringBoot</a:t>
            </a:r>
            <a:r>
              <a:rPr lang="zh-CN" altLang="en-US" dirty="0" smtClean="0"/>
              <a:t>整合</a:t>
            </a:r>
            <a:r>
              <a:rPr lang="en-US" altLang="zh-CN" dirty="0" err="1" smtClean="0"/>
              <a:t>JavaMail</a:t>
            </a:r>
            <a:endParaRPr lang="zh-CN" altLang="en-US" dirty="0"/>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smtClean="0"/>
              <a:t>配置</a:t>
            </a:r>
            <a:r>
              <a:rPr lang="en-US" altLang="zh-CN" dirty="0" err="1" smtClean="0"/>
              <a:t>JavaMail</a:t>
            </a:r>
            <a:endParaRPr lang="en-US" altLang="zh-CN" dirty="0" smtClean="0"/>
          </a:p>
        </p:txBody>
      </p:sp>
      <p:sp>
        <p:nvSpPr>
          <p:cNvPr id="4" name="TextBox 3">
            <a:extLst>
              <a:ext uri="{FF2B5EF4-FFF2-40B4-BE49-F238E27FC236}">
                <a16:creationId xmlns:a16="http://schemas.microsoft.com/office/drawing/2014/main" id="{0C998B78-AB18-3C47-A1C7-25AE9A3A40B0}"/>
              </a:ext>
            </a:extLst>
          </p:cNvPr>
          <p:cNvSpPr txBox="1"/>
          <p:nvPr/>
        </p:nvSpPr>
        <p:spPr>
          <a:xfrm>
            <a:off x="1159842" y="2149748"/>
            <a:ext cx="9860586" cy="1898148"/>
          </a:xfrm>
          <a:prstGeom prst="rect">
            <a:avLst/>
          </a:prstGeom>
          <a:solidFill>
            <a:srgbClr val="FFFFE4"/>
          </a:solidFill>
          <a:ln w="3175">
            <a:solidFill>
              <a:srgbClr val="919191"/>
            </a:solidFill>
          </a:ln>
        </p:spPr>
        <p:txBody>
          <a:bodyPr wrap="square">
            <a:spAutoFit/>
          </a:bodyPr>
          <a:lstStyle/>
          <a:p>
            <a:pPr lvl="0" eaLnBrk="0" fontAlgn="base" hangingPunct="0">
              <a:lnSpc>
                <a:spcPct val="150000"/>
              </a:lnSpc>
              <a:spcBef>
                <a:spcPct val="0"/>
              </a:spcBef>
              <a:spcAft>
                <a:spcPct val="0"/>
              </a:spcAft>
            </a:pPr>
            <a:r>
              <a:rPr lang="zh-CN" altLang="zh-CN" sz="1600" dirty="0">
                <a:solidFill>
                  <a:srgbClr val="0033B3"/>
                </a:solidFill>
                <a:latin typeface="Consolas" panose="020B0609020204030204" pitchFamily="49" charset="0"/>
              </a:rPr>
              <a:t>spring</a:t>
            </a:r>
            <a:r>
              <a:rPr lang="zh-CN" altLang="zh-CN" sz="1600" dirty="0">
                <a:solidFill>
                  <a:srgbClr val="080808"/>
                </a:solidFill>
                <a:latin typeface="Consolas" panose="020B0609020204030204" pitchFamily="49" charset="0"/>
              </a:rPr>
              <a:t>:</a:t>
            </a:r>
            <a:br>
              <a:rPr lang="zh-CN" altLang="zh-CN" sz="1600" dirty="0">
                <a:solidFill>
                  <a:srgbClr val="080808"/>
                </a:solidFill>
                <a:latin typeface="Consolas" panose="020B0609020204030204" pitchFamily="49" charset="0"/>
              </a:rPr>
            </a:br>
            <a:r>
              <a:rPr lang="zh-CN" altLang="zh-CN" sz="1600" dirty="0">
                <a:solidFill>
                  <a:srgbClr val="080808"/>
                </a:solidFill>
                <a:latin typeface="Consolas" panose="020B0609020204030204" pitchFamily="49" charset="0"/>
              </a:rPr>
              <a:t>  </a:t>
            </a:r>
            <a:r>
              <a:rPr lang="zh-CN" altLang="zh-CN" sz="1600" dirty="0">
                <a:solidFill>
                  <a:srgbClr val="0033B3"/>
                </a:solidFill>
                <a:latin typeface="Consolas" panose="020B0609020204030204" pitchFamily="49" charset="0"/>
              </a:rPr>
              <a:t>mail</a:t>
            </a:r>
            <a:r>
              <a:rPr lang="zh-CN" altLang="zh-CN" sz="1600" dirty="0">
                <a:solidFill>
                  <a:srgbClr val="080808"/>
                </a:solidFill>
                <a:latin typeface="Consolas" panose="020B0609020204030204" pitchFamily="49" charset="0"/>
              </a:rPr>
              <a:t>:</a:t>
            </a:r>
            <a:br>
              <a:rPr lang="zh-CN" altLang="zh-CN" sz="1600" dirty="0">
                <a:solidFill>
                  <a:srgbClr val="080808"/>
                </a:solidFill>
                <a:latin typeface="Consolas" panose="020B0609020204030204" pitchFamily="49" charset="0"/>
              </a:rPr>
            </a:br>
            <a:r>
              <a:rPr lang="zh-CN" altLang="zh-CN" sz="1600" dirty="0">
                <a:solidFill>
                  <a:srgbClr val="080808"/>
                </a:solidFill>
                <a:latin typeface="Consolas" panose="020B0609020204030204" pitchFamily="49" charset="0"/>
              </a:rPr>
              <a:t>    </a:t>
            </a:r>
            <a:r>
              <a:rPr lang="zh-CN" altLang="zh-CN" sz="1600" dirty="0">
                <a:solidFill>
                  <a:srgbClr val="0033B3"/>
                </a:solidFill>
                <a:latin typeface="Consolas" panose="020B0609020204030204" pitchFamily="49" charset="0"/>
              </a:rPr>
              <a:t>host</a:t>
            </a:r>
            <a:r>
              <a:rPr lang="zh-CN" altLang="zh-CN" sz="1600" dirty="0">
                <a:solidFill>
                  <a:srgbClr val="080808"/>
                </a:solidFill>
                <a:latin typeface="Consolas" panose="020B0609020204030204" pitchFamily="49" charset="0"/>
              </a:rPr>
              <a:t>: smtp.qq.com</a:t>
            </a:r>
            <a:br>
              <a:rPr lang="zh-CN" altLang="zh-CN" sz="1600" dirty="0">
                <a:solidFill>
                  <a:srgbClr val="080808"/>
                </a:solidFill>
                <a:latin typeface="Consolas" panose="020B0609020204030204" pitchFamily="49" charset="0"/>
              </a:rPr>
            </a:br>
            <a:r>
              <a:rPr lang="zh-CN" altLang="zh-CN" sz="1600" dirty="0">
                <a:solidFill>
                  <a:srgbClr val="080808"/>
                </a:solidFill>
                <a:latin typeface="Consolas" panose="020B0609020204030204" pitchFamily="49" charset="0"/>
              </a:rPr>
              <a:t>    </a:t>
            </a:r>
            <a:r>
              <a:rPr lang="zh-CN" altLang="zh-CN" sz="1600" dirty="0">
                <a:solidFill>
                  <a:srgbClr val="0033B3"/>
                </a:solidFill>
                <a:latin typeface="Consolas" panose="020B0609020204030204" pitchFamily="49" charset="0"/>
              </a:rPr>
              <a:t>username</a:t>
            </a:r>
            <a:r>
              <a:rPr lang="zh-CN" altLang="zh-CN" sz="1600" dirty="0">
                <a:solidFill>
                  <a:srgbClr val="080808"/>
                </a:solidFill>
                <a:latin typeface="Consolas" panose="020B0609020204030204" pitchFamily="49" charset="0"/>
              </a:rPr>
              <a:t>: </a:t>
            </a:r>
            <a:r>
              <a:rPr lang="en-US" altLang="zh-CN" sz="1600" dirty="0">
                <a:solidFill>
                  <a:srgbClr val="080808"/>
                </a:solidFill>
                <a:latin typeface="Consolas" panose="020B0609020204030204" pitchFamily="49" charset="0"/>
              </a:rPr>
              <a:t>*********</a:t>
            </a:r>
            <a:r>
              <a:rPr lang="zh-CN" altLang="zh-CN" sz="1600" dirty="0">
                <a:solidFill>
                  <a:srgbClr val="080808"/>
                </a:solidFill>
                <a:latin typeface="Consolas" panose="020B0609020204030204" pitchFamily="49" charset="0"/>
              </a:rPr>
              <a:t>@qq.com</a:t>
            </a:r>
            <a:br>
              <a:rPr lang="zh-CN" altLang="zh-CN" sz="1600" dirty="0">
                <a:solidFill>
                  <a:srgbClr val="080808"/>
                </a:solidFill>
                <a:latin typeface="Consolas" panose="020B0609020204030204" pitchFamily="49" charset="0"/>
              </a:rPr>
            </a:br>
            <a:r>
              <a:rPr lang="zh-CN" altLang="zh-CN" sz="1600" dirty="0">
                <a:solidFill>
                  <a:srgbClr val="080808"/>
                </a:solidFill>
                <a:latin typeface="Consolas" panose="020B0609020204030204" pitchFamily="49" charset="0"/>
              </a:rPr>
              <a:t>    </a:t>
            </a:r>
            <a:r>
              <a:rPr lang="zh-CN" altLang="zh-CN" sz="1600" dirty="0">
                <a:solidFill>
                  <a:srgbClr val="0033B3"/>
                </a:solidFill>
                <a:latin typeface="Consolas" panose="020B0609020204030204" pitchFamily="49" charset="0"/>
              </a:rPr>
              <a:t>password</a:t>
            </a:r>
            <a:r>
              <a:rPr lang="zh-CN" altLang="zh-CN" sz="1600" dirty="0">
                <a:solidFill>
                  <a:srgbClr val="080808"/>
                </a:solidFill>
                <a:latin typeface="Consolas" panose="020B0609020204030204" pitchFamily="49" charset="0"/>
              </a:rPr>
              <a:t>: </a:t>
            </a:r>
            <a:r>
              <a:rPr lang="en-US" altLang="zh-CN" sz="1600" dirty="0">
                <a:solidFill>
                  <a:srgbClr val="080808"/>
                </a:solidFill>
                <a:latin typeface="Consolas" panose="020B0609020204030204" pitchFamily="49" charset="0"/>
              </a:rPr>
              <a:t>*********</a:t>
            </a:r>
            <a:endParaRPr lang="zh-CN" altLang="zh-CN" sz="2000" dirty="0">
              <a:latin typeface="Arial" panose="020B0604020202020204" pitchFamily="34" charset="0"/>
            </a:endParaRPr>
          </a:p>
        </p:txBody>
      </p:sp>
      <p:pic>
        <p:nvPicPr>
          <p:cNvPr id="2" name="图片 1"/>
          <p:cNvPicPr>
            <a:picLocks noChangeAspect="1"/>
          </p:cNvPicPr>
          <p:nvPr/>
        </p:nvPicPr>
        <p:blipFill>
          <a:blip r:embed="rId3"/>
          <a:stretch>
            <a:fillRect/>
          </a:stretch>
        </p:blipFill>
        <p:spPr>
          <a:xfrm>
            <a:off x="1159842" y="4434553"/>
            <a:ext cx="7295238" cy="1838095"/>
          </a:xfrm>
          <a:prstGeom prst="rect">
            <a:avLst/>
          </a:prstGeom>
        </p:spPr>
      </p:pic>
    </p:spTree>
    <p:extLst>
      <p:ext uri="{BB962C8B-B14F-4D97-AF65-F5344CB8AC3E}">
        <p14:creationId xmlns:p14="http://schemas.microsoft.com/office/powerpoint/2010/main" val="3128592074"/>
      </p:ext>
    </p:extLst>
  </p:cSld>
  <p:clrMapOvr>
    <a:masterClrMapping/>
  </p:clrMapOvr>
  <p:timing>
    <p:tnLst>
      <p:par>
        <p:cTn id="1" dur="indefinite" restart="never" nodeType="tmRoot"/>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en-US" altLang="zh-CN" dirty="0" err="1" smtClean="0"/>
              <a:t>SpringBoot</a:t>
            </a:r>
            <a:r>
              <a:rPr lang="zh-CN" altLang="en-US" dirty="0" smtClean="0"/>
              <a:t>整合</a:t>
            </a:r>
            <a:r>
              <a:rPr lang="en-US" altLang="zh-CN" dirty="0" err="1" smtClean="0"/>
              <a:t>JavaMail</a:t>
            </a:r>
            <a:endParaRPr lang="zh-CN" altLang="en-US" dirty="0"/>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smtClean="0"/>
              <a:t>开启定时任务功能</a:t>
            </a:r>
            <a:endParaRPr lang="en-US" altLang="zh-CN" dirty="0"/>
          </a:p>
        </p:txBody>
      </p:sp>
      <p:sp>
        <p:nvSpPr>
          <p:cNvPr id="4" name="TextBox 3">
            <a:extLst>
              <a:ext uri="{FF2B5EF4-FFF2-40B4-BE49-F238E27FC236}">
                <a16:creationId xmlns:a16="http://schemas.microsoft.com/office/drawing/2014/main" id="{0C998B78-AB18-3C47-A1C7-25AE9A3A40B0}"/>
              </a:ext>
            </a:extLst>
          </p:cNvPr>
          <p:cNvSpPr txBox="1"/>
          <p:nvPr/>
        </p:nvSpPr>
        <p:spPr>
          <a:xfrm>
            <a:off x="1159842" y="2149748"/>
            <a:ext cx="9860586" cy="2677656"/>
          </a:xfrm>
          <a:prstGeom prst="rect">
            <a:avLst/>
          </a:prstGeom>
          <a:solidFill>
            <a:srgbClr val="FFFFE4"/>
          </a:solidFill>
          <a:ln w="3175">
            <a:solidFill>
              <a:srgbClr val="919191"/>
            </a:solidFill>
          </a:ln>
        </p:spPr>
        <p:txBody>
          <a:bodyPr wrap="square">
            <a:spAutoFit/>
          </a:bodyPr>
          <a:lstStyle/>
          <a:p>
            <a:pPr lvl="0" eaLnBrk="0" fontAlgn="base" hangingPunct="0">
              <a:lnSpc>
                <a:spcPct val="150000"/>
              </a:lnSpc>
              <a:spcBef>
                <a:spcPct val="0"/>
              </a:spcBef>
              <a:spcAft>
                <a:spcPct val="0"/>
              </a:spcAft>
            </a:pPr>
            <a:r>
              <a:rPr lang="zh-CN" altLang="zh-CN" sz="1600" dirty="0">
                <a:solidFill>
                  <a:srgbClr val="9E880D"/>
                </a:solidFill>
                <a:latin typeface="Consolas" panose="020B0609020204030204" pitchFamily="49" charset="0"/>
                <a:ea typeface="阿里巴巴普惠体" panose="00020600040101010101" pitchFamily="18" charset="-122"/>
                <a:cs typeface="阿里巴巴普惠体" panose="00020600040101010101" pitchFamily="18" charset="-122"/>
              </a:rPr>
              <a:t>@Service</a:t>
            </a:r>
            <a:br>
              <a:rPr lang="zh-CN" altLang="zh-CN" sz="1600" dirty="0">
                <a:solidFill>
                  <a:srgbClr val="9E880D"/>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600" dirty="0">
                <a:solidFill>
                  <a:srgbClr val="0033B3"/>
                </a:solidFill>
                <a:latin typeface="Consolas" panose="020B0609020204030204" pitchFamily="49" charset="0"/>
                <a:ea typeface="阿里巴巴普惠体" panose="00020600040101010101" pitchFamily="18" charset="-122"/>
                <a:cs typeface="阿里巴巴普惠体" panose="00020600040101010101" pitchFamily="18" charset="-122"/>
              </a:rPr>
              <a:t>public class </a:t>
            </a:r>
            <a:r>
              <a:rPr lang="zh-CN" altLang="zh-CN" sz="1600" dirty="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SendMailServiceImpl </a:t>
            </a:r>
            <a:r>
              <a:rPr lang="zh-CN" altLang="zh-CN" sz="1600" dirty="0">
                <a:solidFill>
                  <a:srgbClr val="0033B3"/>
                </a:solidFill>
                <a:latin typeface="Consolas" panose="020B0609020204030204" pitchFamily="49" charset="0"/>
                <a:ea typeface="阿里巴巴普惠体" panose="00020600040101010101" pitchFamily="18" charset="-122"/>
                <a:cs typeface="阿里巴巴普惠体" panose="00020600040101010101" pitchFamily="18" charset="-122"/>
              </a:rPr>
              <a:t>implements </a:t>
            </a:r>
            <a:r>
              <a:rPr lang="zh-CN" altLang="zh-CN" sz="1600" dirty="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SendMailService </a:t>
            </a:r>
            <a:r>
              <a:rPr lang="zh-CN" altLang="zh-CN" sz="16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br>
              <a:rPr lang="zh-CN" altLang="zh-CN" sz="16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br>
            <a:r>
              <a:rPr lang="en-US" altLang="zh-CN" sz="1600" dirty="0" smtClean="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600" dirty="0" smtClean="0">
                <a:solidFill>
                  <a:srgbClr val="0033B3"/>
                </a:solidFill>
                <a:latin typeface="Consolas" panose="020B0609020204030204" pitchFamily="49" charset="0"/>
                <a:ea typeface="阿里巴巴普惠体" panose="00020600040101010101" pitchFamily="18" charset="-122"/>
                <a:cs typeface="阿里巴巴普惠体" panose="00020600040101010101" pitchFamily="18" charset="-122"/>
              </a:rPr>
              <a:t>private </a:t>
            </a:r>
            <a:r>
              <a:rPr lang="zh-CN" altLang="zh-CN" sz="1600" dirty="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String </a:t>
            </a:r>
            <a:r>
              <a:rPr lang="zh-CN" altLang="zh-CN" sz="1600" dirty="0">
                <a:solidFill>
                  <a:srgbClr val="871094"/>
                </a:solidFill>
                <a:latin typeface="Consolas" panose="020B0609020204030204" pitchFamily="49" charset="0"/>
                <a:ea typeface="阿里巴巴普惠体" panose="00020600040101010101" pitchFamily="18" charset="-122"/>
                <a:cs typeface="阿里巴巴普惠体" panose="00020600040101010101" pitchFamily="18" charset="-122"/>
              </a:rPr>
              <a:t>from </a:t>
            </a:r>
            <a:r>
              <a:rPr lang="zh-CN" altLang="zh-CN" sz="16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600" dirty="0" smtClean="0">
                <a:solidFill>
                  <a:srgbClr val="067D17"/>
                </a:solidFill>
                <a:latin typeface="Consolas" panose="020B0609020204030204" pitchFamily="49" charset="0"/>
                <a:ea typeface="阿里巴巴普惠体" panose="00020600040101010101" pitchFamily="18" charset="-122"/>
                <a:cs typeface="阿里巴巴普惠体" panose="00020600040101010101" pitchFamily="18" charset="-122"/>
              </a:rPr>
              <a:t>“</a:t>
            </a:r>
            <a:r>
              <a:rPr lang="en-US" altLang="zh-CN" sz="1600" dirty="0" smtClean="0">
                <a:solidFill>
                  <a:srgbClr val="067D17"/>
                </a:solidFill>
                <a:latin typeface="Consolas" panose="020B0609020204030204" pitchFamily="49" charset="0"/>
                <a:ea typeface="阿里巴巴普惠体" panose="00020600040101010101" pitchFamily="18" charset="-122"/>
                <a:cs typeface="阿里巴巴普惠体" panose="00020600040101010101" pitchFamily="18" charset="-122"/>
              </a:rPr>
              <a:t>********</a:t>
            </a:r>
            <a:r>
              <a:rPr lang="zh-CN" altLang="zh-CN" sz="1600" dirty="0" smtClean="0">
                <a:solidFill>
                  <a:srgbClr val="067D17"/>
                </a:solidFill>
                <a:latin typeface="Consolas" panose="020B0609020204030204" pitchFamily="49" charset="0"/>
                <a:ea typeface="阿里巴巴普惠体" panose="00020600040101010101" pitchFamily="18" charset="-122"/>
                <a:cs typeface="阿里巴巴普惠体" panose="00020600040101010101" pitchFamily="18" charset="-122"/>
              </a:rPr>
              <a:t>@</a:t>
            </a:r>
            <a:r>
              <a:rPr lang="zh-CN" altLang="zh-CN" sz="1600" dirty="0">
                <a:solidFill>
                  <a:srgbClr val="067D17"/>
                </a:solidFill>
                <a:latin typeface="Consolas" panose="020B0609020204030204" pitchFamily="49" charset="0"/>
                <a:ea typeface="阿里巴巴普惠体" panose="00020600040101010101" pitchFamily="18" charset="-122"/>
                <a:cs typeface="阿里巴巴普惠体" panose="00020600040101010101" pitchFamily="18" charset="-122"/>
              </a:rPr>
              <a:t>qq.com"</a:t>
            </a:r>
            <a:r>
              <a:rPr lang="zh-CN" altLang="zh-CN" sz="1600" dirty="0" smtClean="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r>
              <a:rPr lang="en-US" altLang="zh-CN" sz="1600" dirty="0" smtClean="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600" dirty="0" smtClean="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600" i="1" dirty="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t>// 发送人</a:t>
            </a:r>
            <a:br>
              <a:rPr lang="zh-CN" altLang="zh-CN" sz="1600" i="1" dirty="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600" i="1" dirty="0" smtClean="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600" dirty="0">
                <a:solidFill>
                  <a:srgbClr val="0033B3"/>
                </a:solidFill>
                <a:latin typeface="Consolas" panose="020B0609020204030204" pitchFamily="49" charset="0"/>
                <a:ea typeface="阿里巴巴普惠体" panose="00020600040101010101" pitchFamily="18" charset="-122"/>
                <a:cs typeface="阿里巴巴普惠体" panose="00020600040101010101" pitchFamily="18" charset="-122"/>
              </a:rPr>
              <a:t>private </a:t>
            </a:r>
            <a:r>
              <a:rPr lang="zh-CN" altLang="zh-CN" sz="1600" dirty="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String </a:t>
            </a:r>
            <a:r>
              <a:rPr lang="zh-CN" altLang="zh-CN" sz="1600" dirty="0">
                <a:solidFill>
                  <a:srgbClr val="871094"/>
                </a:solidFill>
                <a:latin typeface="Consolas" panose="020B0609020204030204" pitchFamily="49" charset="0"/>
                <a:ea typeface="阿里巴巴普惠体" panose="00020600040101010101" pitchFamily="18" charset="-122"/>
                <a:cs typeface="阿里巴巴普惠体" panose="00020600040101010101" pitchFamily="18" charset="-122"/>
              </a:rPr>
              <a:t>to </a:t>
            </a:r>
            <a:r>
              <a:rPr lang="zh-CN" altLang="zh-CN" sz="16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600" dirty="0" smtClean="0">
                <a:solidFill>
                  <a:srgbClr val="067D17"/>
                </a:solidFill>
                <a:latin typeface="Consolas" panose="020B0609020204030204" pitchFamily="49" charset="0"/>
                <a:ea typeface="阿里巴巴普惠体" panose="00020600040101010101" pitchFamily="18" charset="-122"/>
                <a:cs typeface="阿里巴巴普惠体" panose="00020600040101010101" pitchFamily="18" charset="-122"/>
              </a:rPr>
              <a:t>"</a:t>
            </a:r>
            <a:r>
              <a:rPr lang="en-US" altLang="zh-CN" sz="1600" dirty="0" smtClean="0">
                <a:solidFill>
                  <a:srgbClr val="067D17"/>
                </a:solidFill>
                <a:latin typeface="Consolas" panose="020B0609020204030204" pitchFamily="49" charset="0"/>
                <a:ea typeface="阿里巴巴普惠体" panose="00020600040101010101" pitchFamily="18" charset="-122"/>
                <a:cs typeface="阿里巴巴普惠体" panose="00020600040101010101" pitchFamily="18" charset="-122"/>
              </a:rPr>
              <a:t>********</a:t>
            </a:r>
            <a:r>
              <a:rPr lang="zh-CN" altLang="zh-CN" sz="1600" dirty="0" smtClean="0">
                <a:solidFill>
                  <a:srgbClr val="067D17"/>
                </a:solidFill>
                <a:latin typeface="Consolas" panose="020B0609020204030204" pitchFamily="49" charset="0"/>
                <a:ea typeface="阿里巴巴普惠体" panose="00020600040101010101" pitchFamily="18" charset="-122"/>
                <a:cs typeface="阿里巴巴普惠体" panose="00020600040101010101" pitchFamily="18" charset="-122"/>
              </a:rPr>
              <a:t>@</a:t>
            </a:r>
            <a:r>
              <a:rPr lang="zh-CN" altLang="zh-CN" sz="1600" dirty="0">
                <a:solidFill>
                  <a:srgbClr val="067D17"/>
                </a:solidFill>
                <a:latin typeface="Consolas" panose="020B0609020204030204" pitchFamily="49" charset="0"/>
                <a:ea typeface="阿里巴巴普惠体" panose="00020600040101010101" pitchFamily="18" charset="-122"/>
                <a:cs typeface="阿里巴巴普惠体" panose="00020600040101010101" pitchFamily="18" charset="-122"/>
              </a:rPr>
              <a:t>126.com"</a:t>
            </a:r>
            <a:r>
              <a:rPr lang="zh-CN" altLang="zh-CN" sz="1600" dirty="0" smtClean="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r>
              <a:rPr lang="en-US" altLang="zh-CN" sz="1600" dirty="0" smtClean="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6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600" i="1" dirty="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t>// 接收人</a:t>
            </a:r>
            <a:r>
              <a:rPr lang="zh-CN" altLang="zh-CN" sz="16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r>
            <a:br>
              <a:rPr lang="zh-CN" altLang="zh-CN" sz="16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600" i="1" dirty="0" smtClean="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600" dirty="0">
                <a:solidFill>
                  <a:srgbClr val="0033B3"/>
                </a:solidFill>
                <a:latin typeface="Consolas" panose="020B0609020204030204" pitchFamily="49" charset="0"/>
                <a:ea typeface="阿里巴巴普惠体" panose="00020600040101010101" pitchFamily="18" charset="-122"/>
                <a:cs typeface="阿里巴巴普惠体" panose="00020600040101010101" pitchFamily="18" charset="-122"/>
              </a:rPr>
              <a:t>private </a:t>
            </a:r>
            <a:r>
              <a:rPr lang="zh-CN" altLang="zh-CN" sz="1600" dirty="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String </a:t>
            </a:r>
            <a:r>
              <a:rPr lang="zh-CN" altLang="zh-CN" sz="1600" dirty="0">
                <a:solidFill>
                  <a:srgbClr val="871094"/>
                </a:solidFill>
                <a:latin typeface="Consolas" panose="020B0609020204030204" pitchFamily="49" charset="0"/>
                <a:ea typeface="阿里巴巴普惠体" panose="00020600040101010101" pitchFamily="18" charset="-122"/>
                <a:cs typeface="阿里巴巴普惠体" panose="00020600040101010101" pitchFamily="18" charset="-122"/>
              </a:rPr>
              <a:t>subject </a:t>
            </a:r>
            <a:r>
              <a:rPr lang="zh-CN" altLang="zh-CN" sz="16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600" dirty="0">
                <a:solidFill>
                  <a:srgbClr val="067D17"/>
                </a:solidFill>
                <a:latin typeface="Consolas" panose="020B0609020204030204" pitchFamily="49" charset="0"/>
                <a:ea typeface="阿里巴巴普惠体" panose="00020600040101010101" pitchFamily="18" charset="-122"/>
                <a:cs typeface="阿里巴巴普惠体" panose="00020600040101010101" pitchFamily="18" charset="-122"/>
              </a:rPr>
              <a:t>"测试邮件"</a:t>
            </a:r>
            <a:r>
              <a:rPr lang="zh-CN" altLang="zh-CN" sz="1600" dirty="0" smtClean="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r>
              <a:rPr lang="en-US" altLang="zh-CN" sz="1600" dirty="0" smtClean="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6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600" i="1" dirty="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t>// 邮件主题</a:t>
            </a:r>
            <a:r>
              <a:rPr lang="zh-CN" altLang="zh-CN" sz="16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r>
            <a:br>
              <a:rPr lang="zh-CN" altLang="zh-CN" sz="16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600" i="1" dirty="0" smtClean="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600" dirty="0">
                <a:solidFill>
                  <a:srgbClr val="0033B3"/>
                </a:solidFill>
                <a:latin typeface="Consolas" panose="020B0609020204030204" pitchFamily="49" charset="0"/>
                <a:ea typeface="阿里巴巴普惠体" panose="00020600040101010101" pitchFamily="18" charset="-122"/>
                <a:cs typeface="阿里巴巴普惠体" panose="00020600040101010101" pitchFamily="18" charset="-122"/>
              </a:rPr>
              <a:t>private </a:t>
            </a:r>
            <a:r>
              <a:rPr lang="zh-CN" altLang="zh-CN" sz="1600" dirty="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String </a:t>
            </a:r>
            <a:r>
              <a:rPr lang="en-US" altLang="zh-CN" sz="1600" dirty="0" smtClean="0">
                <a:solidFill>
                  <a:srgbClr val="871094"/>
                </a:solidFill>
                <a:latin typeface="Consolas" panose="020B0609020204030204" pitchFamily="49" charset="0"/>
                <a:ea typeface="阿里巴巴普惠体" panose="00020600040101010101" pitchFamily="18" charset="-122"/>
                <a:cs typeface="阿里巴巴普惠体" panose="00020600040101010101" pitchFamily="18" charset="-122"/>
              </a:rPr>
              <a:t>text</a:t>
            </a:r>
            <a:r>
              <a:rPr lang="zh-CN" altLang="zh-CN" sz="1600" dirty="0" smtClean="0">
                <a:solidFill>
                  <a:srgbClr val="871094"/>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6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600" dirty="0">
                <a:solidFill>
                  <a:srgbClr val="067D17"/>
                </a:solidFill>
                <a:latin typeface="Consolas" panose="020B0609020204030204" pitchFamily="49" charset="0"/>
                <a:ea typeface="阿里巴巴普惠体" panose="00020600040101010101" pitchFamily="18" charset="-122"/>
                <a:cs typeface="阿里巴巴普惠体" panose="00020600040101010101" pitchFamily="18" charset="-122"/>
              </a:rPr>
              <a:t>"测试邮件正文"</a:t>
            </a:r>
            <a:r>
              <a:rPr lang="zh-CN" altLang="zh-CN" sz="1600" dirty="0" smtClean="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r>
              <a:rPr lang="en-US" altLang="zh-CN" sz="1600" dirty="0" smtClean="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6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en-US" altLang="zh-CN" sz="1600" dirty="0" smtClean="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600" i="1" dirty="0" smtClean="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600" i="1" dirty="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t>邮件内容</a:t>
            </a:r>
            <a:r>
              <a:rPr lang="zh-CN" altLang="zh-CN" sz="16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r>
            <a:br>
              <a:rPr lang="zh-CN" altLang="zh-CN" sz="16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600" dirty="0" smtClean="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endParaRPr lang="zh-CN" altLang="zh-CN" sz="2000" dirty="0">
              <a:latin typeface="Consolas" panose="020B0609020204030204" pitchFamily="49" charset="0"/>
              <a:ea typeface="阿里巴巴普惠体" panose="00020600040101010101" pitchFamily="18" charset="-122"/>
              <a:cs typeface="阿里巴巴普惠体" panose="00020600040101010101" pitchFamily="18" charset="-122"/>
            </a:endParaRPr>
          </a:p>
        </p:txBody>
      </p:sp>
    </p:spTree>
    <p:extLst>
      <p:ext uri="{BB962C8B-B14F-4D97-AF65-F5344CB8AC3E}">
        <p14:creationId xmlns:p14="http://schemas.microsoft.com/office/powerpoint/2010/main" val="377026474"/>
      </p:ext>
    </p:extLst>
  </p:cSld>
  <p:clrMapOvr>
    <a:masterClrMapping/>
  </p:clrMapOvr>
  <p:timing>
    <p:tnLst>
      <p:par>
        <p:cT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en-US" altLang="zh-CN" dirty="0" err="1" smtClean="0"/>
              <a:t>SpringBoot</a:t>
            </a:r>
            <a:r>
              <a:rPr lang="zh-CN" altLang="en-US" dirty="0" smtClean="0"/>
              <a:t>整合</a:t>
            </a:r>
            <a:r>
              <a:rPr lang="en-US" altLang="zh-CN" dirty="0" err="1" smtClean="0"/>
              <a:t>JavaMail</a:t>
            </a:r>
            <a:endParaRPr lang="zh-CN" altLang="en-US" dirty="0"/>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smtClean="0"/>
              <a:t>开启定时任务功能</a:t>
            </a:r>
            <a:endParaRPr lang="en-US" altLang="zh-CN" dirty="0"/>
          </a:p>
        </p:txBody>
      </p:sp>
      <p:sp>
        <p:nvSpPr>
          <p:cNvPr id="4" name="TextBox 3">
            <a:extLst>
              <a:ext uri="{FF2B5EF4-FFF2-40B4-BE49-F238E27FC236}">
                <a16:creationId xmlns:a16="http://schemas.microsoft.com/office/drawing/2014/main" id="{0C998B78-AB18-3C47-A1C7-25AE9A3A40B0}"/>
              </a:ext>
            </a:extLst>
          </p:cNvPr>
          <p:cNvSpPr txBox="1"/>
          <p:nvPr/>
        </p:nvSpPr>
        <p:spPr>
          <a:xfrm>
            <a:off x="1159842" y="2149748"/>
            <a:ext cx="9860586" cy="3539430"/>
          </a:xfrm>
          <a:prstGeom prst="rect">
            <a:avLst/>
          </a:prstGeom>
          <a:solidFill>
            <a:srgbClr val="FFFFE4"/>
          </a:solidFill>
          <a:ln w="3175">
            <a:solidFill>
              <a:srgbClr val="919191"/>
            </a:solidFill>
          </a:ln>
        </p:spPr>
        <p:txBody>
          <a:bodyPr wrap="square">
            <a:spAutoFit/>
          </a:bodyPr>
          <a:lstStyle/>
          <a:p>
            <a:pPr lvl="0" eaLnBrk="0" fontAlgn="base" hangingPunct="0">
              <a:spcBef>
                <a:spcPct val="0"/>
              </a:spcBef>
              <a:spcAft>
                <a:spcPct val="0"/>
              </a:spcAft>
            </a:pPr>
            <a:r>
              <a:rPr lang="zh-CN" altLang="zh-CN" sz="1600" dirty="0">
                <a:solidFill>
                  <a:srgbClr val="9E880D"/>
                </a:solidFill>
                <a:latin typeface="Consolas" panose="020B0609020204030204" pitchFamily="49" charset="0"/>
                <a:ea typeface="阿里巴巴普惠体" panose="00020600040101010101" pitchFamily="18" charset="-122"/>
                <a:cs typeface="阿里巴巴普惠体" panose="00020600040101010101" pitchFamily="18" charset="-122"/>
              </a:rPr>
              <a:t>@Service</a:t>
            </a:r>
            <a:br>
              <a:rPr lang="zh-CN" altLang="zh-CN" sz="1600" dirty="0">
                <a:solidFill>
                  <a:srgbClr val="9E880D"/>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600" dirty="0">
                <a:solidFill>
                  <a:srgbClr val="0033B3"/>
                </a:solidFill>
                <a:latin typeface="Consolas" panose="020B0609020204030204" pitchFamily="49" charset="0"/>
                <a:ea typeface="阿里巴巴普惠体" panose="00020600040101010101" pitchFamily="18" charset="-122"/>
                <a:cs typeface="阿里巴巴普惠体" panose="00020600040101010101" pitchFamily="18" charset="-122"/>
              </a:rPr>
              <a:t>public class </a:t>
            </a:r>
            <a:r>
              <a:rPr lang="zh-CN" altLang="zh-CN" sz="1600" dirty="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SendMailServiceImpl </a:t>
            </a:r>
            <a:r>
              <a:rPr lang="zh-CN" altLang="zh-CN" sz="1600" dirty="0">
                <a:solidFill>
                  <a:srgbClr val="0033B3"/>
                </a:solidFill>
                <a:latin typeface="Consolas" panose="020B0609020204030204" pitchFamily="49" charset="0"/>
                <a:ea typeface="阿里巴巴普惠体" panose="00020600040101010101" pitchFamily="18" charset="-122"/>
                <a:cs typeface="阿里巴巴普惠体" panose="00020600040101010101" pitchFamily="18" charset="-122"/>
              </a:rPr>
              <a:t>implements </a:t>
            </a:r>
            <a:r>
              <a:rPr lang="zh-CN" altLang="zh-CN" sz="1600" dirty="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SendMailService </a:t>
            </a:r>
            <a:r>
              <a:rPr lang="zh-CN" altLang="zh-CN" sz="16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br>
              <a:rPr lang="zh-CN" altLang="zh-CN" sz="16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600" i="1" dirty="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600" dirty="0">
                <a:solidFill>
                  <a:srgbClr val="9E880D"/>
                </a:solidFill>
                <a:latin typeface="Consolas" panose="020B0609020204030204" pitchFamily="49" charset="0"/>
                <a:ea typeface="阿里巴巴普惠体" panose="00020600040101010101" pitchFamily="18" charset="-122"/>
                <a:cs typeface="阿里巴巴普惠体" panose="00020600040101010101" pitchFamily="18" charset="-122"/>
              </a:rPr>
              <a:t>@Autowired</a:t>
            </a:r>
            <a:br>
              <a:rPr lang="zh-CN" altLang="zh-CN" sz="1600" dirty="0">
                <a:solidFill>
                  <a:srgbClr val="9E880D"/>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600" dirty="0">
                <a:solidFill>
                  <a:srgbClr val="9E880D"/>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600" dirty="0">
                <a:solidFill>
                  <a:srgbClr val="0033B3"/>
                </a:solidFill>
                <a:latin typeface="Consolas" panose="020B0609020204030204" pitchFamily="49" charset="0"/>
                <a:ea typeface="阿里巴巴普惠体" panose="00020600040101010101" pitchFamily="18" charset="-122"/>
                <a:cs typeface="阿里巴巴普惠体" panose="00020600040101010101" pitchFamily="18" charset="-122"/>
              </a:rPr>
              <a:t>private </a:t>
            </a:r>
            <a:r>
              <a:rPr lang="en-US" altLang="zh-CN" sz="1600" dirty="0" err="1" smtClean="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JavaMail</a:t>
            </a:r>
            <a:r>
              <a:rPr lang="zh-CN" altLang="zh-CN" sz="1600" dirty="0" smtClean="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Sender </a:t>
            </a:r>
            <a:r>
              <a:rPr lang="en-US" altLang="zh-CN" sz="1600" b="1" dirty="0" err="1" smtClean="0">
                <a:solidFill>
                  <a:srgbClr val="AD2A26"/>
                </a:solidFill>
                <a:latin typeface="Consolas" panose="020B0609020204030204" pitchFamily="49" charset="0"/>
                <a:ea typeface="阿里巴巴普惠体" panose="00020600040101010101" pitchFamily="18" charset="-122"/>
                <a:cs typeface="阿里巴巴普惠体" panose="00020600040101010101" pitchFamily="18" charset="-122"/>
              </a:rPr>
              <a:t>javaMail</a:t>
            </a:r>
            <a:r>
              <a:rPr lang="zh-CN" altLang="zh-CN" sz="1600" b="1" dirty="0" smtClean="0">
                <a:solidFill>
                  <a:srgbClr val="AD2A26"/>
                </a:solidFill>
                <a:latin typeface="Consolas" panose="020B0609020204030204" pitchFamily="49" charset="0"/>
                <a:ea typeface="阿里巴巴普惠体" panose="00020600040101010101" pitchFamily="18" charset="-122"/>
                <a:cs typeface="阿里巴巴普惠体" panose="00020600040101010101" pitchFamily="18" charset="-122"/>
              </a:rPr>
              <a:t>Sender</a:t>
            </a:r>
            <a:r>
              <a:rPr lang="zh-CN" altLang="zh-CN" sz="16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br>
              <a:rPr lang="zh-CN" altLang="zh-CN" sz="16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600" dirty="0" smtClean="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600" dirty="0">
                <a:solidFill>
                  <a:srgbClr val="9E880D"/>
                </a:solidFill>
                <a:latin typeface="Consolas" panose="020B0609020204030204" pitchFamily="49" charset="0"/>
                <a:ea typeface="阿里巴巴普惠体" panose="00020600040101010101" pitchFamily="18" charset="-122"/>
                <a:cs typeface="阿里巴巴普惠体" panose="00020600040101010101" pitchFamily="18" charset="-122"/>
              </a:rPr>
              <a:t>@Override</a:t>
            </a:r>
            <a:br>
              <a:rPr lang="zh-CN" altLang="zh-CN" sz="1600" dirty="0">
                <a:solidFill>
                  <a:srgbClr val="9E880D"/>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600" dirty="0">
                <a:solidFill>
                  <a:srgbClr val="9E880D"/>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600" dirty="0">
                <a:solidFill>
                  <a:srgbClr val="0033B3"/>
                </a:solidFill>
                <a:latin typeface="Consolas" panose="020B0609020204030204" pitchFamily="49" charset="0"/>
                <a:ea typeface="阿里巴巴普惠体" panose="00020600040101010101" pitchFamily="18" charset="-122"/>
                <a:cs typeface="阿里巴巴普惠体" panose="00020600040101010101" pitchFamily="18" charset="-122"/>
              </a:rPr>
              <a:t>public void </a:t>
            </a:r>
            <a:r>
              <a:rPr lang="zh-CN" altLang="zh-CN" sz="1600" dirty="0">
                <a:solidFill>
                  <a:srgbClr val="00627A"/>
                </a:solidFill>
                <a:latin typeface="Consolas" panose="020B0609020204030204" pitchFamily="49" charset="0"/>
                <a:ea typeface="阿里巴巴普惠体" panose="00020600040101010101" pitchFamily="18" charset="-122"/>
                <a:cs typeface="阿里巴巴普惠体" panose="00020600040101010101" pitchFamily="18" charset="-122"/>
              </a:rPr>
              <a:t>sendMail</a:t>
            </a:r>
            <a:r>
              <a:rPr lang="zh-CN" altLang="zh-CN" sz="16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br>
              <a:rPr lang="zh-CN" altLang="zh-CN" sz="16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600" i="1" dirty="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600" dirty="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SimpleMailMessage mailMessage </a:t>
            </a:r>
            <a:r>
              <a:rPr lang="zh-CN" altLang="zh-CN" sz="16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600" dirty="0">
                <a:solidFill>
                  <a:srgbClr val="0033B3"/>
                </a:solidFill>
                <a:latin typeface="Consolas" panose="020B0609020204030204" pitchFamily="49" charset="0"/>
                <a:ea typeface="阿里巴巴普惠体" panose="00020600040101010101" pitchFamily="18" charset="-122"/>
                <a:cs typeface="阿里巴巴普惠体" panose="00020600040101010101" pitchFamily="18" charset="-122"/>
              </a:rPr>
              <a:t>new </a:t>
            </a:r>
            <a:r>
              <a:rPr lang="zh-CN" altLang="zh-CN" sz="16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SimpleMailMessage();</a:t>
            </a:r>
            <a:br>
              <a:rPr lang="zh-CN" altLang="zh-CN" sz="16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6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600" dirty="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mailMessage</a:t>
            </a:r>
            <a:r>
              <a:rPr lang="zh-CN" altLang="zh-CN" sz="16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.setFrom(</a:t>
            </a:r>
            <a:r>
              <a:rPr lang="zh-CN" altLang="zh-CN" sz="1600" dirty="0">
                <a:solidFill>
                  <a:srgbClr val="871094"/>
                </a:solidFill>
                <a:latin typeface="Consolas" panose="020B0609020204030204" pitchFamily="49" charset="0"/>
                <a:ea typeface="阿里巴巴普惠体" panose="00020600040101010101" pitchFamily="18" charset="-122"/>
                <a:cs typeface="阿里巴巴普惠体" panose="00020600040101010101" pitchFamily="18" charset="-122"/>
              </a:rPr>
              <a:t>from</a:t>
            </a:r>
            <a:r>
              <a:rPr lang="zh-CN" altLang="zh-CN" sz="16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br>
              <a:rPr lang="zh-CN" altLang="zh-CN" sz="16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6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600" dirty="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mailMessage</a:t>
            </a:r>
            <a:r>
              <a:rPr lang="zh-CN" altLang="zh-CN" sz="16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.setTo(</a:t>
            </a:r>
            <a:r>
              <a:rPr lang="zh-CN" altLang="zh-CN" sz="1600" dirty="0">
                <a:solidFill>
                  <a:srgbClr val="871094"/>
                </a:solidFill>
                <a:latin typeface="Consolas" panose="020B0609020204030204" pitchFamily="49" charset="0"/>
                <a:ea typeface="阿里巴巴普惠体" panose="00020600040101010101" pitchFamily="18" charset="-122"/>
                <a:cs typeface="阿里巴巴普惠体" panose="00020600040101010101" pitchFamily="18" charset="-122"/>
              </a:rPr>
              <a:t>to</a:t>
            </a:r>
            <a:r>
              <a:rPr lang="zh-CN" altLang="zh-CN" sz="16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br>
              <a:rPr lang="zh-CN" altLang="zh-CN" sz="16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600" i="1" dirty="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600" dirty="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mailMessage</a:t>
            </a:r>
            <a:r>
              <a:rPr lang="zh-CN" altLang="zh-CN" sz="16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.setSubject(</a:t>
            </a:r>
            <a:r>
              <a:rPr lang="zh-CN" altLang="zh-CN" sz="1600" dirty="0">
                <a:solidFill>
                  <a:srgbClr val="871094"/>
                </a:solidFill>
                <a:latin typeface="Consolas" panose="020B0609020204030204" pitchFamily="49" charset="0"/>
                <a:ea typeface="阿里巴巴普惠体" panose="00020600040101010101" pitchFamily="18" charset="-122"/>
                <a:cs typeface="阿里巴巴普惠体" panose="00020600040101010101" pitchFamily="18" charset="-122"/>
              </a:rPr>
              <a:t>subject</a:t>
            </a:r>
            <a:r>
              <a:rPr lang="zh-CN" altLang="zh-CN" sz="16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br>
              <a:rPr lang="zh-CN" altLang="zh-CN" sz="16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6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600" dirty="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mailMessage</a:t>
            </a:r>
            <a:r>
              <a:rPr lang="zh-CN" altLang="zh-CN" sz="16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.setText</a:t>
            </a:r>
            <a:r>
              <a:rPr lang="zh-CN" altLang="zh-CN" sz="1600" dirty="0" smtClean="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r>
              <a:rPr lang="en-US" altLang="zh-CN" sz="1600" dirty="0" smtClean="0">
                <a:solidFill>
                  <a:srgbClr val="871094"/>
                </a:solidFill>
                <a:latin typeface="Consolas" panose="020B0609020204030204" pitchFamily="49" charset="0"/>
                <a:ea typeface="阿里巴巴普惠体" panose="00020600040101010101" pitchFamily="18" charset="-122"/>
                <a:cs typeface="阿里巴巴普惠体" panose="00020600040101010101" pitchFamily="18" charset="-122"/>
              </a:rPr>
              <a:t>text</a:t>
            </a:r>
            <a:r>
              <a:rPr lang="zh-CN" altLang="zh-CN" sz="1600" dirty="0" smtClean="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r>
              <a:rPr lang="zh-CN" altLang="zh-CN" sz="16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br>
              <a:rPr lang="zh-CN" altLang="zh-CN" sz="16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600" dirty="0" smtClean="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en-US" altLang="zh-CN" sz="1600" b="1" dirty="0" err="1">
                <a:solidFill>
                  <a:srgbClr val="AD2A26"/>
                </a:solidFill>
                <a:latin typeface="Consolas" panose="020B0609020204030204" pitchFamily="49" charset="0"/>
                <a:ea typeface="阿里巴巴普惠体" panose="00020600040101010101" pitchFamily="18" charset="-122"/>
                <a:cs typeface="阿里巴巴普惠体" panose="00020600040101010101" pitchFamily="18" charset="-122"/>
              </a:rPr>
              <a:t>j</a:t>
            </a:r>
            <a:r>
              <a:rPr lang="en-US" altLang="zh-CN" sz="1600" b="1" dirty="0" err="1" smtClean="0">
                <a:solidFill>
                  <a:srgbClr val="AD2A26"/>
                </a:solidFill>
                <a:latin typeface="Consolas" panose="020B0609020204030204" pitchFamily="49" charset="0"/>
                <a:ea typeface="阿里巴巴普惠体" panose="00020600040101010101" pitchFamily="18" charset="-122"/>
                <a:cs typeface="阿里巴巴普惠体" panose="00020600040101010101" pitchFamily="18" charset="-122"/>
              </a:rPr>
              <a:t>avaMail</a:t>
            </a:r>
            <a:r>
              <a:rPr lang="zh-CN" altLang="zh-CN" sz="1600" b="1" dirty="0" smtClean="0">
                <a:solidFill>
                  <a:srgbClr val="AD2A26"/>
                </a:solidFill>
                <a:latin typeface="Consolas" panose="020B0609020204030204" pitchFamily="49" charset="0"/>
                <a:ea typeface="阿里巴巴普惠体" panose="00020600040101010101" pitchFamily="18" charset="-122"/>
                <a:cs typeface="阿里巴巴普惠体" panose="00020600040101010101" pitchFamily="18" charset="-122"/>
              </a:rPr>
              <a:t>Sender</a:t>
            </a:r>
            <a:r>
              <a:rPr lang="zh-CN" altLang="zh-CN" sz="16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.send(</a:t>
            </a:r>
            <a:r>
              <a:rPr lang="zh-CN" altLang="zh-CN" sz="1600" dirty="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mailMessage</a:t>
            </a:r>
            <a:r>
              <a:rPr lang="zh-CN" altLang="zh-CN" sz="16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br>
              <a:rPr lang="zh-CN" altLang="zh-CN" sz="16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br>
            <a:r>
              <a:rPr lang="en-US" altLang="zh-CN" sz="1600" dirty="0" smtClean="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600" dirty="0" smtClean="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r>
              <a:rPr lang="zh-CN" altLang="zh-CN" sz="16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r>
            <a:br>
              <a:rPr lang="zh-CN" altLang="zh-CN" sz="16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6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endParaRPr lang="zh-CN" altLang="zh-CN" sz="2000" dirty="0">
              <a:latin typeface="Consolas" panose="020B0609020204030204" pitchFamily="49" charset="0"/>
              <a:ea typeface="阿里巴巴普惠体" panose="00020600040101010101" pitchFamily="18" charset="-122"/>
              <a:cs typeface="阿里巴巴普惠体" panose="00020600040101010101" pitchFamily="18" charset="-122"/>
            </a:endParaRPr>
          </a:p>
        </p:txBody>
      </p:sp>
    </p:spTree>
    <p:extLst>
      <p:ext uri="{BB962C8B-B14F-4D97-AF65-F5344CB8AC3E}">
        <p14:creationId xmlns:p14="http://schemas.microsoft.com/office/powerpoint/2010/main" val="2017901846"/>
      </p:ext>
    </p:extLst>
  </p:cSld>
  <p:clrMapOvr>
    <a:masterClrMapping/>
  </p:clrMapOvr>
  <p:timing>
    <p:tnLst>
      <p:par>
        <p:cTn id="1" dur="indefinite" restart="never" nodeType="tmRoot"/>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4A7A685B-F94D-194F-BA07-9413F6ABF747}"/>
              </a:ext>
            </a:extLst>
          </p:cNvPr>
          <p:cNvSpPr>
            <a:spLocks noGrp="1"/>
          </p:cNvSpPr>
          <p:nvPr>
            <p:ph type="body" sz="quarter" idx="10"/>
          </p:nvPr>
        </p:nvSpPr>
        <p:spPr>
          <a:xfrm>
            <a:off x="5126583" y="1463040"/>
            <a:ext cx="6573803" cy="4511040"/>
          </a:xfrm>
        </p:spPr>
        <p:txBody>
          <a:bodyPr/>
          <a:lstStyle/>
          <a:p>
            <a:r>
              <a:rPr lang="en-US" altLang="zh-CN" sz="1600" dirty="0" err="1" smtClean="0">
                <a:solidFill>
                  <a:srgbClr val="080808"/>
                </a:solidFill>
                <a:latin typeface="Consolas" panose="020B0609020204030204" pitchFamily="49" charset="0"/>
              </a:rPr>
              <a:t>SpringBoot</a:t>
            </a:r>
            <a:r>
              <a:rPr lang="zh-CN" altLang="en-US" sz="1600" dirty="0" smtClean="0">
                <a:solidFill>
                  <a:srgbClr val="080808"/>
                </a:solidFill>
                <a:latin typeface="Consolas" panose="020B0609020204030204" pitchFamily="49" charset="0"/>
              </a:rPr>
              <a:t>整合</a:t>
            </a:r>
            <a:r>
              <a:rPr lang="en-US" altLang="zh-CN" sz="1600" dirty="0" err="1" smtClean="0">
                <a:solidFill>
                  <a:srgbClr val="080808"/>
                </a:solidFill>
                <a:latin typeface="Consolas" panose="020B0609020204030204" pitchFamily="49" charset="0"/>
              </a:rPr>
              <a:t>JavaMail</a:t>
            </a:r>
            <a:r>
              <a:rPr lang="zh-CN" altLang="en-US" sz="1600" dirty="0" smtClean="0">
                <a:solidFill>
                  <a:srgbClr val="080808"/>
                </a:solidFill>
                <a:latin typeface="Consolas" panose="020B0609020204030204" pitchFamily="49" charset="0"/>
              </a:rPr>
              <a:t>发送简单邮件</a:t>
            </a:r>
            <a:endParaRPr lang="zh-CN" altLang="en-US" sz="1600" b="0" dirty="0">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endParaRPr>
          </a:p>
        </p:txBody>
      </p:sp>
    </p:spTree>
    <p:extLst>
      <p:ext uri="{BB962C8B-B14F-4D97-AF65-F5344CB8AC3E}">
        <p14:creationId xmlns:p14="http://schemas.microsoft.com/office/powerpoint/2010/main" val="610753512"/>
      </p:ext>
    </p:extLst>
  </p:cSld>
  <p:clrMapOvr>
    <a:masterClrMapping/>
  </p:clrMapOvr>
  <p:timing>
    <p:tnLst>
      <p:par>
        <p:cTn id="1" dur="indefinite" restart="never" nodeType="tmRoot"/>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en-US" altLang="zh-CN" dirty="0" err="1" smtClean="0"/>
              <a:t>SpringBoot</a:t>
            </a:r>
            <a:r>
              <a:rPr lang="zh-CN" altLang="en-US" dirty="0" smtClean="0"/>
              <a:t>整合</a:t>
            </a:r>
            <a:r>
              <a:rPr lang="en-US" altLang="zh-CN" dirty="0" err="1" smtClean="0"/>
              <a:t>JavaMail</a:t>
            </a:r>
            <a:endParaRPr lang="zh-CN" altLang="en-US" dirty="0"/>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smtClean="0"/>
              <a:t>附件与</a:t>
            </a:r>
            <a:r>
              <a:rPr lang="en-US" altLang="zh-CN" dirty="0" smtClean="0"/>
              <a:t>HTML</a:t>
            </a:r>
            <a:r>
              <a:rPr lang="zh-CN" altLang="en-US" dirty="0" smtClean="0"/>
              <a:t>文本支持</a:t>
            </a:r>
            <a:endParaRPr lang="en-US" altLang="zh-CN" dirty="0"/>
          </a:p>
        </p:txBody>
      </p:sp>
      <p:sp>
        <p:nvSpPr>
          <p:cNvPr id="4" name="TextBox 3">
            <a:extLst>
              <a:ext uri="{FF2B5EF4-FFF2-40B4-BE49-F238E27FC236}">
                <a16:creationId xmlns:a16="http://schemas.microsoft.com/office/drawing/2014/main" id="{0C998B78-AB18-3C47-A1C7-25AE9A3A40B0}"/>
              </a:ext>
            </a:extLst>
          </p:cNvPr>
          <p:cNvSpPr txBox="1"/>
          <p:nvPr/>
        </p:nvSpPr>
        <p:spPr>
          <a:xfrm>
            <a:off x="1159842" y="2149748"/>
            <a:ext cx="9860586" cy="3754874"/>
          </a:xfrm>
          <a:prstGeom prst="rect">
            <a:avLst/>
          </a:prstGeom>
          <a:solidFill>
            <a:srgbClr val="FFFFE4"/>
          </a:solidFill>
          <a:ln w="3175">
            <a:solidFill>
              <a:srgbClr val="919191"/>
            </a:solidFill>
          </a:ln>
        </p:spPr>
        <p:txBody>
          <a:bodyPr wrap="square">
            <a:spAutoFit/>
          </a:bodyPr>
          <a:lstStyle/>
          <a:p>
            <a:pPr lvl="0" eaLnBrk="0" fontAlgn="base" hangingPunct="0">
              <a:spcBef>
                <a:spcPct val="0"/>
              </a:spcBef>
              <a:spcAft>
                <a:spcPct val="0"/>
              </a:spcAft>
            </a:pPr>
            <a:r>
              <a:rPr lang="zh-CN" altLang="zh-CN" sz="1400" dirty="0" smtClean="0">
                <a:solidFill>
                  <a:srgbClr val="0033B3"/>
                </a:solidFill>
                <a:latin typeface="Consolas" panose="020B0609020204030204" pitchFamily="49" charset="0"/>
              </a:rPr>
              <a:t>private </a:t>
            </a:r>
            <a:r>
              <a:rPr lang="zh-CN" altLang="zh-CN" sz="1400" dirty="0">
                <a:solidFill>
                  <a:srgbClr val="000000"/>
                </a:solidFill>
                <a:latin typeface="Consolas" panose="020B0609020204030204" pitchFamily="49" charset="0"/>
              </a:rPr>
              <a:t>String </a:t>
            </a:r>
            <a:r>
              <a:rPr lang="zh-CN" altLang="zh-CN" sz="1400" dirty="0">
                <a:solidFill>
                  <a:srgbClr val="871094"/>
                </a:solidFill>
                <a:latin typeface="Consolas" panose="020B0609020204030204" pitchFamily="49" charset="0"/>
              </a:rPr>
              <a:t>text </a:t>
            </a:r>
            <a:r>
              <a:rPr lang="zh-CN" altLang="zh-CN" sz="1400" dirty="0">
                <a:solidFill>
                  <a:srgbClr val="080808"/>
                </a:solidFill>
                <a:latin typeface="Consolas" panose="020B0609020204030204" pitchFamily="49" charset="0"/>
              </a:rPr>
              <a:t>= </a:t>
            </a:r>
            <a:r>
              <a:rPr lang="zh-CN" altLang="zh-CN" sz="1400" dirty="0" smtClean="0">
                <a:solidFill>
                  <a:srgbClr val="067D17"/>
                </a:solidFill>
                <a:latin typeface="Consolas" panose="020B0609020204030204" pitchFamily="49" charset="0"/>
              </a:rPr>
              <a:t>"&lt;</a:t>
            </a:r>
            <a:r>
              <a:rPr lang="zh-CN" altLang="zh-CN" sz="1400" dirty="0">
                <a:solidFill>
                  <a:srgbClr val="067D17"/>
                </a:solidFill>
                <a:latin typeface="Consolas" panose="020B0609020204030204" pitchFamily="49" charset="0"/>
              </a:rPr>
              <a:t>a href</a:t>
            </a:r>
            <a:r>
              <a:rPr lang="zh-CN" altLang="zh-CN" sz="1400" dirty="0" smtClean="0">
                <a:solidFill>
                  <a:srgbClr val="067D17"/>
                </a:solidFill>
                <a:latin typeface="Consolas" panose="020B0609020204030204" pitchFamily="49" charset="0"/>
              </a:rPr>
              <a:t>=</a:t>
            </a:r>
            <a:r>
              <a:rPr lang="en-US" altLang="zh-CN" sz="1400" dirty="0" smtClean="0">
                <a:solidFill>
                  <a:srgbClr val="067D17"/>
                </a:solidFill>
                <a:latin typeface="Consolas" panose="020B0609020204030204" pitchFamily="49" charset="0"/>
              </a:rPr>
              <a:t>'</a:t>
            </a:r>
            <a:r>
              <a:rPr lang="zh-CN" altLang="zh-CN" sz="1400" dirty="0" smtClean="0">
                <a:solidFill>
                  <a:srgbClr val="067D17"/>
                </a:solidFill>
                <a:latin typeface="Consolas" panose="020B0609020204030204" pitchFamily="49" charset="0"/>
              </a:rPr>
              <a:t>https://www.itcast.cn/</a:t>
            </a:r>
            <a:r>
              <a:rPr lang="en-US" altLang="zh-CN" sz="1400" dirty="0" smtClean="0">
                <a:solidFill>
                  <a:srgbClr val="067D17"/>
                </a:solidFill>
                <a:latin typeface="Consolas" panose="020B0609020204030204" pitchFamily="49" charset="0"/>
              </a:rPr>
              <a:t>'</a:t>
            </a:r>
            <a:r>
              <a:rPr lang="zh-CN" altLang="zh-CN" sz="1400" dirty="0" smtClean="0">
                <a:solidFill>
                  <a:srgbClr val="067D17"/>
                </a:solidFill>
                <a:latin typeface="Consolas" panose="020B0609020204030204" pitchFamily="49" charset="0"/>
              </a:rPr>
              <a:t>&gt;</a:t>
            </a:r>
            <a:r>
              <a:rPr lang="zh-CN" altLang="en-US" sz="1400" dirty="0" smtClean="0">
                <a:solidFill>
                  <a:srgbClr val="067D17"/>
                </a:solidFill>
                <a:latin typeface="宋体" panose="02010600030101010101" pitchFamily="2" charset="-122"/>
                <a:ea typeface="宋体" panose="02010600030101010101" pitchFamily="2" charset="-122"/>
              </a:rPr>
              <a:t>传智教育</a:t>
            </a:r>
            <a:r>
              <a:rPr lang="zh-CN" altLang="zh-CN" sz="1400" dirty="0" smtClean="0">
                <a:solidFill>
                  <a:srgbClr val="067D17"/>
                </a:solidFill>
                <a:latin typeface="Consolas" panose="020B0609020204030204" pitchFamily="49" charset="0"/>
              </a:rPr>
              <a:t>&lt;/</a:t>
            </a:r>
            <a:r>
              <a:rPr lang="zh-CN" altLang="zh-CN" sz="1400" dirty="0">
                <a:solidFill>
                  <a:srgbClr val="067D17"/>
                </a:solidFill>
                <a:latin typeface="Consolas" panose="020B0609020204030204" pitchFamily="49" charset="0"/>
              </a:rPr>
              <a:t>a</a:t>
            </a:r>
            <a:r>
              <a:rPr lang="zh-CN" altLang="zh-CN" sz="1400" dirty="0" smtClean="0">
                <a:solidFill>
                  <a:srgbClr val="067D17"/>
                </a:solidFill>
                <a:latin typeface="Consolas" panose="020B0609020204030204" pitchFamily="49" charset="0"/>
              </a:rPr>
              <a:t>&gt;</a:t>
            </a:r>
            <a:r>
              <a:rPr lang="zh-CN" altLang="zh-CN" sz="1400" dirty="0">
                <a:solidFill>
                  <a:srgbClr val="067D17"/>
                </a:solidFill>
                <a:latin typeface="Consolas" panose="020B0609020204030204" pitchFamily="49" charset="0"/>
              </a:rPr>
              <a:t>"</a:t>
            </a:r>
            <a:r>
              <a:rPr lang="zh-CN" altLang="zh-CN" sz="1400" dirty="0" smtClean="0">
                <a:solidFill>
                  <a:srgbClr val="080808"/>
                </a:solidFill>
                <a:latin typeface="Consolas" panose="020B0609020204030204" pitchFamily="49" charset="0"/>
              </a:rPr>
              <a:t>;</a:t>
            </a:r>
            <a:r>
              <a:rPr lang="zh-CN" altLang="zh-CN" sz="1400" dirty="0">
                <a:solidFill>
                  <a:srgbClr val="080808"/>
                </a:solidFill>
                <a:latin typeface="Consolas" panose="020B0609020204030204" pitchFamily="49" charset="0"/>
              </a:rPr>
              <a:t/>
            </a:r>
            <a:br>
              <a:rPr lang="zh-CN" altLang="zh-CN" sz="1400" dirty="0">
                <a:solidFill>
                  <a:srgbClr val="080808"/>
                </a:solidFill>
                <a:latin typeface="Consolas" panose="020B0609020204030204" pitchFamily="49" charset="0"/>
              </a:rPr>
            </a:br>
            <a:r>
              <a:rPr lang="zh-CN" altLang="zh-CN" sz="1400" dirty="0" smtClean="0">
                <a:solidFill>
                  <a:srgbClr val="9E880D"/>
                </a:solidFill>
                <a:latin typeface="Consolas" panose="020B0609020204030204" pitchFamily="49" charset="0"/>
              </a:rPr>
              <a:t>@</a:t>
            </a:r>
            <a:r>
              <a:rPr lang="zh-CN" altLang="zh-CN" sz="1400" dirty="0">
                <a:solidFill>
                  <a:srgbClr val="9E880D"/>
                </a:solidFill>
                <a:latin typeface="Consolas" panose="020B0609020204030204" pitchFamily="49" charset="0"/>
              </a:rPr>
              <a:t>Override</a:t>
            </a:r>
            <a:br>
              <a:rPr lang="zh-CN" altLang="zh-CN" sz="1400" dirty="0">
                <a:solidFill>
                  <a:srgbClr val="9E880D"/>
                </a:solidFill>
                <a:latin typeface="Consolas" panose="020B0609020204030204" pitchFamily="49" charset="0"/>
              </a:rPr>
            </a:br>
            <a:r>
              <a:rPr lang="zh-CN" altLang="zh-CN" sz="1400" dirty="0" smtClean="0">
                <a:solidFill>
                  <a:srgbClr val="0033B3"/>
                </a:solidFill>
                <a:latin typeface="Consolas" panose="020B0609020204030204" pitchFamily="49" charset="0"/>
              </a:rPr>
              <a:t>public </a:t>
            </a:r>
            <a:r>
              <a:rPr lang="zh-CN" altLang="zh-CN" sz="1400" dirty="0">
                <a:solidFill>
                  <a:srgbClr val="0033B3"/>
                </a:solidFill>
                <a:latin typeface="Consolas" panose="020B0609020204030204" pitchFamily="49" charset="0"/>
              </a:rPr>
              <a:t>void </a:t>
            </a:r>
            <a:r>
              <a:rPr lang="zh-CN" altLang="zh-CN" sz="1400" dirty="0">
                <a:solidFill>
                  <a:srgbClr val="00627A"/>
                </a:solidFill>
                <a:latin typeface="Consolas" panose="020B0609020204030204" pitchFamily="49" charset="0"/>
              </a:rPr>
              <a:t>sendMail</a:t>
            </a:r>
            <a:r>
              <a:rPr lang="zh-CN" altLang="zh-CN" sz="1400" dirty="0">
                <a:solidFill>
                  <a:srgbClr val="080808"/>
                </a:solidFill>
                <a:latin typeface="Consolas" panose="020B0609020204030204" pitchFamily="49" charset="0"/>
              </a:rPr>
              <a:t>() {</a:t>
            </a:r>
            <a:br>
              <a:rPr lang="zh-CN" altLang="zh-CN" sz="1400" dirty="0">
                <a:solidFill>
                  <a:srgbClr val="080808"/>
                </a:solidFill>
                <a:latin typeface="Consolas" panose="020B0609020204030204" pitchFamily="49" charset="0"/>
              </a:rPr>
            </a:br>
            <a:r>
              <a:rPr lang="zh-CN" altLang="zh-CN" sz="1400" dirty="0" smtClean="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try </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smtClean="0">
                <a:solidFill>
                  <a:srgbClr val="080808"/>
                </a:solidFill>
                <a:latin typeface="Consolas" panose="020B0609020204030204" pitchFamily="49" charset="0"/>
              </a:rPr>
              <a:t>        </a:t>
            </a:r>
            <a:r>
              <a:rPr lang="zh-CN" altLang="zh-CN" sz="1400" b="1" dirty="0">
                <a:solidFill>
                  <a:srgbClr val="AD2A26"/>
                </a:solidFill>
                <a:latin typeface="Consolas" panose="020B0609020204030204" pitchFamily="49" charset="0"/>
              </a:rPr>
              <a:t>MimeMessage</a:t>
            </a:r>
            <a:r>
              <a:rPr lang="zh-CN" altLang="zh-CN" sz="1400" dirty="0">
                <a:solidFill>
                  <a:srgbClr val="000000"/>
                </a:solidFill>
                <a:latin typeface="Consolas" panose="020B0609020204030204" pitchFamily="49" charset="0"/>
              </a:rPr>
              <a:t> mimeMessage </a:t>
            </a:r>
            <a:r>
              <a:rPr lang="zh-CN" altLang="zh-CN" sz="1400" dirty="0">
                <a:solidFill>
                  <a:srgbClr val="080808"/>
                </a:solidFill>
                <a:latin typeface="Consolas" panose="020B0609020204030204" pitchFamily="49" charset="0"/>
              </a:rPr>
              <a:t>= </a:t>
            </a:r>
            <a:r>
              <a:rPr lang="en-US" altLang="zh-CN" sz="1400" dirty="0" err="1" smtClean="0">
                <a:solidFill>
                  <a:srgbClr val="871094"/>
                </a:solidFill>
                <a:latin typeface="Consolas" panose="020B0609020204030204" pitchFamily="49" charset="0"/>
              </a:rPr>
              <a:t>javaMail</a:t>
            </a:r>
            <a:r>
              <a:rPr lang="zh-CN" altLang="zh-CN" sz="1400" dirty="0" smtClean="0">
                <a:solidFill>
                  <a:srgbClr val="871094"/>
                </a:solidFill>
                <a:latin typeface="Consolas" panose="020B0609020204030204" pitchFamily="49" charset="0"/>
              </a:rPr>
              <a:t>Sender</a:t>
            </a:r>
            <a:r>
              <a:rPr lang="zh-CN" altLang="zh-CN" sz="1400" dirty="0">
                <a:solidFill>
                  <a:srgbClr val="080808"/>
                </a:solidFill>
                <a:latin typeface="Consolas" panose="020B0609020204030204" pitchFamily="49" charset="0"/>
              </a:rPr>
              <a:t>.createMimeMessage();</a:t>
            </a:r>
            <a:br>
              <a:rPr lang="zh-CN" altLang="zh-CN" sz="1400" dirty="0">
                <a:solidFill>
                  <a:srgbClr val="080808"/>
                </a:solidFill>
                <a:latin typeface="Consolas" panose="020B0609020204030204" pitchFamily="49" charset="0"/>
              </a:rPr>
            </a:br>
            <a:r>
              <a:rPr lang="zh-CN" altLang="zh-CN" sz="1400" dirty="0" smtClean="0">
                <a:solidFill>
                  <a:srgbClr val="080808"/>
                </a:solidFill>
                <a:latin typeface="Consolas" panose="020B0609020204030204" pitchFamily="49" charset="0"/>
              </a:rPr>
              <a:t>        </a:t>
            </a:r>
            <a:r>
              <a:rPr lang="zh-CN" altLang="zh-CN" sz="1400" dirty="0">
                <a:solidFill>
                  <a:srgbClr val="000000"/>
                </a:solidFill>
                <a:latin typeface="Consolas" panose="020B0609020204030204" pitchFamily="49" charset="0"/>
              </a:rPr>
              <a:t>MimeMessageHelper mimeMessageHelper </a:t>
            </a: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new </a:t>
            </a:r>
            <a:r>
              <a:rPr lang="zh-CN" altLang="zh-CN" sz="1400" dirty="0">
                <a:solidFill>
                  <a:srgbClr val="080808"/>
                </a:solidFill>
                <a:latin typeface="Consolas" panose="020B0609020204030204" pitchFamily="49" charset="0"/>
              </a:rPr>
              <a:t>MimeMessageHelper(</a:t>
            </a:r>
            <a:r>
              <a:rPr lang="zh-CN" altLang="zh-CN" sz="1400" dirty="0">
                <a:solidFill>
                  <a:srgbClr val="000000"/>
                </a:solidFill>
                <a:latin typeface="Consolas" panose="020B0609020204030204" pitchFamily="49" charset="0"/>
              </a:rPr>
              <a:t>mimeMessage</a:t>
            </a:r>
            <a:r>
              <a:rPr lang="zh-CN" altLang="zh-CN" sz="1400" dirty="0">
                <a:solidFill>
                  <a:srgbClr val="080808"/>
                </a:solidFill>
                <a:latin typeface="Consolas" panose="020B0609020204030204" pitchFamily="49" charset="0"/>
              </a:rPr>
              <a:t>,</a:t>
            </a:r>
            <a:r>
              <a:rPr lang="zh-CN" altLang="zh-CN" sz="1400" b="1" dirty="0">
                <a:solidFill>
                  <a:srgbClr val="AD2A26"/>
                </a:solidFill>
                <a:latin typeface="Consolas" panose="020B0609020204030204" pitchFamily="49" charset="0"/>
              </a:rPr>
              <a:t>true</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smtClean="0">
                <a:solidFill>
                  <a:srgbClr val="080808"/>
                </a:solidFill>
                <a:latin typeface="Consolas" panose="020B0609020204030204" pitchFamily="49" charset="0"/>
              </a:rPr>
              <a:t>        </a:t>
            </a:r>
            <a:r>
              <a:rPr lang="zh-CN" altLang="zh-CN" sz="1400" dirty="0">
                <a:solidFill>
                  <a:srgbClr val="000000"/>
                </a:solidFill>
                <a:latin typeface="Consolas" panose="020B0609020204030204" pitchFamily="49" charset="0"/>
              </a:rPr>
              <a:t>mimeMessageHelper</a:t>
            </a:r>
            <a:r>
              <a:rPr lang="zh-CN" altLang="zh-CN" sz="1400" dirty="0">
                <a:solidFill>
                  <a:srgbClr val="080808"/>
                </a:solidFill>
                <a:latin typeface="Consolas" panose="020B0609020204030204" pitchFamily="49" charset="0"/>
              </a:rPr>
              <a:t>.setFrom(</a:t>
            </a:r>
            <a:r>
              <a:rPr lang="zh-CN" altLang="zh-CN" sz="1400" dirty="0">
                <a:solidFill>
                  <a:srgbClr val="871094"/>
                </a:solidFill>
                <a:latin typeface="Consolas" panose="020B0609020204030204" pitchFamily="49" charset="0"/>
              </a:rPr>
              <a:t>from</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smtClean="0">
                <a:solidFill>
                  <a:srgbClr val="080808"/>
                </a:solidFill>
                <a:latin typeface="Consolas" panose="020B0609020204030204" pitchFamily="49" charset="0"/>
              </a:rPr>
              <a:t>        </a:t>
            </a:r>
            <a:r>
              <a:rPr lang="zh-CN" altLang="zh-CN" sz="1400" dirty="0">
                <a:solidFill>
                  <a:srgbClr val="000000"/>
                </a:solidFill>
                <a:latin typeface="Consolas" panose="020B0609020204030204" pitchFamily="49" charset="0"/>
              </a:rPr>
              <a:t>mimeMessageHelper</a:t>
            </a:r>
            <a:r>
              <a:rPr lang="zh-CN" altLang="zh-CN" sz="1400" dirty="0">
                <a:solidFill>
                  <a:srgbClr val="080808"/>
                </a:solidFill>
                <a:latin typeface="Consolas" panose="020B0609020204030204" pitchFamily="49" charset="0"/>
              </a:rPr>
              <a:t>.setTo(</a:t>
            </a:r>
            <a:r>
              <a:rPr lang="zh-CN" altLang="zh-CN" sz="1400" dirty="0">
                <a:solidFill>
                  <a:srgbClr val="871094"/>
                </a:solidFill>
                <a:latin typeface="Consolas" panose="020B0609020204030204" pitchFamily="49" charset="0"/>
              </a:rPr>
              <a:t>to</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smtClean="0">
                <a:solidFill>
                  <a:srgbClr val="080808"/>
                </a:solidFill>
                <a:latin typeface="Consolas" panose="020B0609020204030204" pitchFamily="49" charset="0"/>
              </a:rPr>
              <a:t>        </a:t>
            </a:r>
            <a:r>
              <a:rPr lang="zh-CN" altLang="zh-CN" sz="1400" dirty="0">
                <a:solidFill>
                  <a:srgbClr val="000000"/>
                </a:solidFill>
                <a:latin typeface="Consolas" panose="020B0609020204030204" pitchFamily="49" charset="0"/>
              </a:rPr>
              <a:t>mimeMessageHelper</a:t>
            </a:r>
            <a:r>
              <a:rPr lang="zh-CN" altLang="zh-CN" sz="1400" dirty="0">
                <a:solidFill>
                  <a:srgbClr val="080808"/>
                </a:solidFill>
                <a:latin typeface="Consolas" panose="020B0609020204030204" pitchFamily="49" charset="0"/>
              </a:rPr>
              <a:t>.setSubject(</a:t>
            </a:r>
            <a:r>
              <a:rPr lang="zh-CN" altLang="zh-CN" sz="1400" dirty="0">
                <a:solidFill>
                  <a:srgbClr val="871094"/>
                </a:solidFill>
                <a:latin typeface="Consolas" panose="020B0609020204030204" pitchFamily="49" charset="0"/>
              </a:rPr>
              <a:t>subject</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smtClean="0">
                <a:solidFill>
                  <a:srgbClr val="080808"/>
                </a:solidFill>
                <a:latin typeface="Consolas" panose="020B0609020204030204" pitchFamily="49" charset="0"/>
              </a:rPr>
              <a:t>        </a:t>
            </a:r>
            <a:r>
              <a:rPr lang="zh-CN" altLang="zh-CN" sz="1400" dirty="0">
                <a:solidFill>
                  <a:srgbClr val="000000"/>
                </a:solidFill>
                <a:latin typeface="Consolas" panose="020B0609020204030204" pitchFamily="49" charset="0"/>
              </a:rPr>
              <a:t>mimeMessageHelper</a:t>
            </a:r>
            <a:r>
              <a:rPr lang="zh-CN" altLang="zh-CN" sz="1400" dirty="0">
                <a:solidFill>
                  <a:srgbClr val="080808"/>
                </a:solidFill>
                <a:latin typeface="Consolas" panose="020B0609020204030204" pitchFamily="49" charset="0"/>
              </a:rPr>
              <a:t>.setText(</a:t>
            </a:r>
            <a:r>
              <a:rPr lang="zh-CN" altLang="zh-CN" sz="1400" dirty="0">
                <a:solidFill>
                  <a:srgbClr val="871094"/>
                </a:solidFill>
                <a:latin typeface="Consolas" panose="020B0609020204030204" pitchFamily="49" charset="0"/>
              </a:rPr>
              <a:t>text</a:t>
            </a:r>
            <a:r>
              <a:rPr lang="zh-CN" altLang="zh-CN" sz="1400" dirty="0">
                <a:solidFill>
                  <a:srgbClr val="080808"/>
                </a:solidFill>
                <a:latin typeface="Consolas" panose="020B0609020204030204" pitchFamily="49" charset="0"/>
              </a:rPr>
              <a:t>,</a:t>
            </a:r>
            <a:r>
              <a:rPr lang="zh-CN" altLang="zh-CN" sz="1400" b="1" dirty="0">
                <a:solidFill>
                  <a:srgbClr val="AD2A26"/>
                </a:solidFill>
                <a:latin typeface="Consolas" panose="020B0609020204030204" pitchFamily="49" charset="0"/>
              </a:rPr>
              <a:t>true</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smtClean="0">
                <a:solidFill>
                  <a:srgbClr val="080808"/>
                </a:solidFill>
                <a:latin typeface="Consolas" panose="020B0609020204030204" pitchFamily="49" charset="0"/>
              </a:rPr>
              <a:t>        </a:t>
            </a:r>
            <a:r>
              <a:rPr lang="zh-CN" altLang="zh-CN" sz="1400" dirty="0">
                <a:solidFill>
                  <a:srgbClr val="000000"/>
                </a:solidFill>
                <a:latin typeface="Consolas" panose="020B0609020204030204" pitchFamily="49" charset="0"/>
              </a:rPr>
              <a:t>File </a:t>
            </a:r>
            <a:r>
              <a:rPr lang="en-US" altLang="zh-CN" sz="1400" dirty="0">
                <a:solidFill>
                  <a:srgbClr val="000000"/>
                </a:solidFill>
                <a:latin typeface="Consolas" panose="020B0609020204030204" pitchFamily="49" charset="0"/>
              </a:rPr>
              <a:t>file</a:t>
            </a:r>
            <a:r>
              <a:rPr lang="zh-CN" altLang="zh-CN" sz="1400" dirty="0" smtClean="0">
                <a:solidFill>
                  <a:srgbClr val="000000"/>
                </a:solidFill>
                <a:latin typeface="Consolas" panose="020B0609020204030204" pitchFamily="49" charset="0"/>
              </a:rPr>
              <a:t> </a:t>
            </a: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new </a:t>
            </a:r>
            <a:r>
              <a:rPr lang="zh-CN" altLang="zh-CN" sz="1400" dirty="0">
                <a:solidFill>
                  <a:srgbClr val="080808"/>
                </a:solidFill>
                <a:latin typeface="Consolas" panose="020B0609020204030204" pitchFamily="49" charset="0"/>
              </a:rPr>
              <a:t>File</a:t>
            </a:r>
            <a:r>
              <a:rPr lang="zh-CN" altLang="zh-CN" sz="1400" dirty="0" smtClean="0">
                <a:solidFill>
                  <a:srgbClr val="080808"/>
                </a:solidFill>
                <a:latin typeface="Consolas" panose="020B0609020204030204" pitchFamily="49" charset="0"/>
              </a:rPr>
              <a:t>(</a:t>
            </a:r>
            <a:r>
              <a:rPr lang="zh-CN" altLang="zh-CN" sz="1400" dirty="0" smtClean="0">
                <a:solidFill>
                  <a:srgbClr val="067D17"/>
                </a:solidFill>
                <a:latin typeface="Consolas" panose="020B0609020204030204" pitchFamily="49" charset="0"/>
              </a:rPr>
              <a:t>"logo.png"</a:t>
            </a:r>
            <a:r>
              <a:rPr lang="zh-CN" altLang="zh-CN" sz="1400" dirty="0" smtClean="0">
                <a:solidFill>
                  <a:srgbClr val="080808"/>
                </a:solidFill>
                <a:latin typeface="Consolas" panose="020B0609020204030204" pitchFamily="49" charset="0"/>
              </a:rPr>
              <a:t>);</a:t>
            </a:r>
            <a:r>
              <a:rPr lang="zh-CN" altLang="zh-CN" sz="1400" dirty="0">
                <a:solidFill>
                  <a:srgbClr val="080808"/>
                </a:solidFill>
                <a:latin typeface="Consolas" panose="020B0609020204030204" pitchFamily="49" charset="0"/>
              </a:rPr>
              <a:t/>
            </a:r>
            <a:br>
              <a:rPr lang="zh-CN" altLang="zh-CN" sz="1400" dirty="0">
                <a:solidFill>
                  <a:srgbClr val="080808"/>
                </a:solidFill>
                <a:latin typeface="Consolas" panose="020B0609020204030204" pitchFamily="49" charset="0"/>
              </a:rPr>
            </a:br>
            <a:r>
              <a:rPr lang="zh-CN" altLang="zh-CN" sz="1400" dirty="0" smtClean="0">
                <a:solidFill>
                  <a:srgbClr val="080808"/>
                </a:solidFill>
                <a:latin typeface="Consolas" panose="020B0609020204030204" pitchFamily="49" charset="0"/>
              </a:rPr>
              <a:t>        </a:t>
            </a:r>
            <a:r>
              <a:rPr lang="zh-CN" altLang="zh-CN" sz="1400" dirty="0">
                <a:solidFill>
                  <a:srgbClr val="000000"/>
                </a:solidFill>
                <a:latin typeface="Consolas" panose="020B0609020204030204" pitchFamily="49" charset="0"/>
              </a:rPr>
              <a:t>mimeMessageHelper</a:t>
            </a:r>
            <a:r>
              <a:rPr lang="zh-CN" altLang="zh-CN" sz="1400" dirty="0">
                <a:solidFill>
                  <a:srgbClr val="080808"/>
                </a:solidFill>
                <a:latin typeface="Consolas" panose="020B0609020204030204" pitchFamily="49" charset="0"/>
              </a:rPr>
              <a:t>.addAttachment</a:t>
            </a:r>
            <a:r>
              <a:rPr lang="zh-CN" altLang="zh-CN" sz="1400" dirty="0" smtClean="0">
                <a:solidFill>
                  <a:srgbClr val="080808"/>
                </a:solidFill>
                <a:latin typeface="Consolas" panose="020B0609020204030204" pitchFamily="49" charset="0"/>
              </a:rPr>
              <a:t>(</a:t>
            </a:r>
            <a:r>
              <a:rPr lang="zh-CN" altLang="zh-CN" sz="1400" dirty="0" smtClean="0">
                <a:solidFill>
                  <a:srgbClr val="067D17"/>
                </a:solidFill>
                <a:latin typeface="Consolas" panose="020B0609020204030204" pitchFamily="49" charset="0"/>
              </a:rPr>
              <a:t>"</a:t>
            </a:r>
            <a:r>
              <a:rPr lang="zh-CN" altLang="zh-CN" sz="1400" dirty="0" smtClean="0">
                <a:solidFill>
                  <a:srgbClr val="067D17"/>
                </a:solidFill>
                <a:latin typeface="宋体" panose="02010600030101010101" pitchFamily="2" charset="-122"/>
                <a:ea typeface="宋体" panose="02010600030101010101" pitchFamily="2" charset="-122"/>
              </a:rPr>
              <a:t>美图</a:t>
            </a:r>
            <a:r>
              <a:rPr lang="en-US" altLang="zh-CN" sz="1400" dirty="0" smtClean="0">
                <a:solidFill>
                  <a:srgbClr val="067D17"/>
                </a:solidFill>
                <a:latin typeface="宋体" panose="02010600030101010101" pitchFamily="2" charset="-122"/>
                <a:ea typeface="宋体" panose="02010600030101010101" pitchFamily="2" charset="-122"/>
              </a:rPr>
              <a:t>.</a:t>
            </a:r>
            <a:r>
              <a:rPr lang="en-US" altLang="zh-CN" sz="1400" dirty="0" err="1" smtClean="0">
                <a:solidFill>
                  <a:srgbClr val="067D17"/>
                </a:solidFill>
                <a:latin typeface="宋体" panose="02010600030101010101" pitchFamily="2" charset="-122"/>
                <a:ea typeface="宋体" panose="02010600030101010101" pitchFamily="2" charset="-122"/>
              </a:rPr>
              <a:t>png</a:t>
            </a:r>
            <a:r>
              <a:rPr lang="zh-CN" altLang="zh-CN" sz="1400" dirty="0" smtClean="0">
                <a:solidFill>
                  <a:srgbClr val="067D17"/>
                </a:solidFill>
                <a:latin typeface="Consolas" panose="020B0609020204030204" pitchFamily="49" charset="0"/>
              </a:rPr>
              <a:t>"</a:t>
            </a:r>
            <a:r>
              <a:rPr lang="zh-CN" altLang="zh-CN" sz="1400" dirty="0" smtClean="0">
                <a:solidFill>
                  <a:srgbClr val="080808"/>
                </a:solidFill>
                <a:latin typeface="Consolas" panose="020B0609020204030204" pitchFamily="49" charset="0"/>
              </a:rPr>
              <a:t>,</a:t>
            </a:r>
            <a:r>
              <a:rPr lang="zh-CN" altLang="zh-CN" sz="1400" dirty="0" smtClean="0">
                <a:solidFill>
                  <a:srgbClr val="000000"/>
                </a:solidFill>
                <a:latin typeface="Consolas" panose="020B0609020204030204" pitchFamily="49" charset="0"/>
              </a:rPr>
              <a:t>f</a:t>
            </a:r>
            <a:r>
              <a:rPr lang="en-US" altLang="zh-CN" sz="1400" dirty="0" err="1" smtClean="0">
                <a:solidFill>
                  <a:srgbClr val="000000"/>
                </a:solidFill>
                <a:latin typeface="Consolas" panose="020B0609020204030204" pitchFamily="49" charset="0"/>
              </a:rPr>
              <a:t>ile</a:t>
            </a:r>
            <a:r>
              <a:rPr lang="zh-CN" altLang="zh-CN" sz="1400" dirty="0" smtClean="0">
                <a:solidFill>
                  <a:srgbClr val="080808"/>
                </a:solidFill>
                <a:latin typeface="Consolas" panose="020B0609020204030204" pitchFamily="49" charset="0"/>
              </a:rPr>
              <a:t>)</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i="1" dirty="0" smtClean="0">
                <a:solidFill>
                  <a:srgbClr val="8C8C8C"/>
                </a:solidFill>
                <a:latin typeface="Consolas" panose="020B0609020204030204" pitchFamily="49" charset="0"/>
              </a:rPr>
              <a:t>        </a:t>
            </a:r>
            <a:r>
              <a:rPr lang="en-US" altLang="zh-CN" sz="1400" dirty="0" err="1">
                <a:solidFill>
                  <a:srgbClr val="871094"/>
                </a:solidFill>
                <a:latin typeface="Consolas" panose="020B0609020204030204" pitchFamily="49" charset="0"/>
              </a:rPr>
              <a:t>j</a:t>
            </a:r>
            <a:r>
              <a:rPr lang="en-US" altLang="zh-CN" sz="1400" dirty="0" err="1" smtClean="0">
                <a:solidFill>
                  <a:srgbClr val="871094"/>
                </a:solidFill>
                <a:latin typeface="Consolas" panose="020B0609020204030204" pitchFamily="49" charset="0"/>
              </a:rPr>
              <a:t>avaMail</a:t>
            </a:r>
            <a:r>
              <a:rPr lang="zh-CN" altLang="zh-CN" sz="1400" dirty="0" smtClean="0">
                <a:solidFill>
                  <a:srgbClr val="871094"/>
                </a:solidFill>
                <a:latin typeface="Consolas" panose="020B0609020204030204" pitchFamily="49" charset="0"/>
              </a:rPr>
              <a:t>Sender</a:t>
            </a:r>
            <a:r>
              <a:rPr lang="zh-CN" altLang="zh-CN" sz="1400" dirty="0">
                <a:solidFill>
                  <a:srgbClr val="080808"/>
                </a:solidFill>
                <a:latin typeface="Consolas" panose="020B0609020204030204" pitchFamily="49" charset="0"/>
              </a:rPr>
              <a:t>.send(</a:t>
            </a:r>
            <a:r>
              <a:rPr lang="zh-CN" altLang="zh-CN" sz="1400" dirty="0">
                <a:solidFill>
                  <a:srgbClr val="000000"/>
                </a:solidFill>
                <a:latin typeface="Consolas" panose="020B0609020204030204" pitchFamily="49" charset="0"/>
              </a:rPr>
              <a:t>mimeMessage</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smtClean="0">
                <a:solidFill>
                  <a:srgbClr val="080808"/>
                </a:solidFill>
                <a:latin typeface="Consolas" panose="020B0609020204030204" pitchFamily="49" charset="0"/>
              </a:rPr>
              <a:t>    </a:t>
            </a: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catch </a:t>
            </a:r>
            <a:r>
              <a:rPr lang="zh-CN" altLang="zh-CN" sz="1400" dirty="0">
                <a:solidFill>
                  <a:srgbClr val="080808"/>
                </a:solidFill>
                <a:latin typeface="Consolas" panose="020B0609020204030204" pitchFamily="49" charset="0"/>
              </a:rPr>
              <a:t>(</a:t>
            </a:r>
            <a:r>
              <a:rPr lang="zh-CN" altLang="zh-CN" sz="1400" dirty="0">
                <a:solidFill>
                  <a:srgbClr val="000000"/>
                </a:solidFill>
                <a:latin typeface="Consolas" panose="020B0609020204030204" pitchFamily="49" charset="0"/>
              </a:rPr>
              <a:t>Exception </a:t>
            </a:r>
            <a:r>
              <a:rPr lang="zh-CN" altLang="zh-CN" sz="1400" dirty="0">
                <a:solidFill>
                  <a:srgbClr val="080808"/>
                </a:solidFill>
                <a:latin typeface="Consolas" panose="020B0609020204030204" pitchFamily="49" charset="0"/>
              </a:rPr>
              <a:t>e) {</a:t>
            </a:r>
            <a:br>
              <a:rPr lang="zh-CN" altLang="zh-CN" sz="1400" dirty="0">
                <a:solidFill>
                  <a:srgbClr val="080808"/>
                </a:solidFill>
                <a:latin typeface="Consolas" panose="020B0609020204030204" pitchFamily="49" charset="0"/>
              </a:rPr>
            </a:br>
            <a:r>
              <a:rPr lang="zh-CN" altLang="zh-CN" sz="1400" dirty="0" smtClean="0">
                <a:solidFill>
                  <a:srgbClr val="080808"/>
                </a:solidFill>
                <a:latin typeface="Consolas" panose="020B0609020204030204" pitchFamily="49" charset="0"/>
              </a:rPr>
              <a:t>        </a:t>
            </a:r>
            <a:r>
              <a:rPr lang="zh-CN" altLang="zh-CN" sz="1400" dirty="0">
                <a:solidFill>
                  <a:srgbClr val="080808"/>
                </a:solidFill>
                <a:latin typeface="Consolas" panose="020B0609020204030204" pitchFamily="49" charset="0"/>
              </a:rPr>
              <a:t>e.printStackTrace();</a:t>
            </a:r>
            <a:br>
              <a:rPr lang="zh-CN" altLang="zh-CN" sz="1400" dirty="0">
                <a:solidFill>
                  <a:srgbClr val="080808"/>
                </a:solidFill>
                <a:latin typeface="Consolas" panose="020B0609020204030204" pitchFamily="49" charset="0"/>
              </a:rPr>
            </a:br>
            <a:r>
              <a:rPr lang="zh-CN" altLang="zh-CN" sz="1400" dirty="0" smtClean="0">
                <a:solidFill>
                  <a:srgbClr val="080808"/>
                </a:solidFill>
                <a:latin typeface="Consolas" panose="020B0609020204030204" pitchFamily="49" charset="0"/>
              </a:rPr>
              <a:t>    </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smtClean="0">
                <a:solidFill>
                  <a:srgbClr val="080808"/>
                </a:solidFill>
                <a:latin typeface="Consolas" panose="020B0609020204030204" pitchFamily="49" charset="0"/>
              </a:rPr>
              <a:t>}</a:t>
            </a:r>
            <a:endParaRPr lang="zh-CN" altLang="zh-CN" sz="1400" dirty="0">
              <a:latin typeface="Arial" panose="020B0604020202020204" pitchFamily="34" charset="0"/>
            </a:endParaRPr>
          </a:p>
        </p:txBody>
      </p:sp>
    </p:spTree>
    <p:extLst>
      <p:ext uri="{BB962C8B-B14F-4D97-AF65-F5344CB8AC3E}">
        <p14:creationId xmlns:p14="http://schemas.microsoft.com/office/powerpoint/2010/main" val="329420062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4A7A685B-F94D-194F-BA07-9413F6ABF747}"/>
              </a:ext>
            </a:extLst>
          </p:cNvPr>
          <p:cNvSpPr>
            <a:spLocks noGrp="1"/>
          </p:cNvSpPr>
          <p:nvPr>
            <p:ph type="body" sz="quarter" idx="10"/>
          </p:nvPr>
        </p:nvSpPr>
        <p:spPr>
          <a:xfrm>
            <a:off x="5126583" y="1463040"/>
            <a:ext cx="6573803" cy="4511040"/>
          </a:xfrm>
        </p:spPr>
        <p:txBody>
          <a:bodyPr/>
          <a:lstStyle/>
          <a:p>
            <a:r>
              <a:rPr lang="en-US" altLang="zh-CN" sz="1600" dirty="0" smtClean="0">
                <a:latin typeface="Consolas" panose="020B0609020204030204" pitchFamily="49" charset="0"/>
              </a:rPr>
              <a:t>@</a:t>
            </a:r>
            <a:r>
              <a:rPr lang="en-US" altLang="zh-CN" sz="1600" dirty="0" err="1" smtClean="0">
                <a:latin typeface="Consolas" panose="020B0609020204030204" pitchFamily="49" charset="0"/>
              </a:rPr>
              <a:t>ConfigurationProperties</a:t>
            </a:r>
            <a:r>
              <a:rPr lang="zh-CN" altLang="en-US" sz="1600" dirty="0" smtClean="0">
                <a:latin typeface="Consolas" panose="020B0609020204030204" pitchFamily="49" charset="0"/>
              </a:rPr>
              <a:t>可以为第三</a:t>
            </a:r>
            <a:r>
              <a:rPr lang="zh-CN" altLang="en-US" sz="1600" dirty="0">
                <a:latin typeface="Consolas" panose="020B0609020204030204" pitchFamily="49" charset="0"/>
              </a:rPr>
              <a:t>方</a:t>
            </a:r>
            <a:r>
              <a:rPr lang="en-US" altLang="zh-CN" sz="1600" dirty="0">
                <a:latin typeface="Consolas" panose="020B0609020204030204" pitchFamily="49" charset="0"/>
              </a:rPr>
              <a:t>bean</a:t>
            </a:r>
            <a:r>
              <a:rPr lang="zh-CN" altLang="en-US" sz="1600" dirty="0">
                <a:latin typeface="Consolas" panose="020B0609020204030204" pitchFamily="49" charset="0"/>
              </a:rPr>
              <a:t>绑定</a:t>
            </a:r>
            <a:r>
              <a:rPr lang="zh-CN" altLang="en-US" sz="1600" dirty="0" smtClean="0">
                <a:latin typeface="Consolas" panose="020B0609020204030204" pitchFamily="49" charset="0"/>
              </a:rPr>
              <a:t>属性</a:t>
            </a:r>
            <a:endParaRPr lang="en-US" altLang="zh-CN" sz="1600" dirty="0">
              <a:solidFill>
                <a:schemeClr val="tx1">
                  <a:lumMod val="85000"/>
                  <a:lumOff val="15000"/>
                </a:schemeClr>
              </a:solidFill>
              <a:latin typeface="Consolas" panose="020B0609020204030204" pitchFamily="49" charset="0"/>
            </a:endParaRPr>
          </a:p>
          <a:p>
            <a:endParaRPr lang="en-US" altLang="zh-CN" sz="1600" dirty="0" smtClean="0">
              <a:latin typeface="Consolas" panose="020B0609020204030204" pitchFamily="49" charset="0"/>
              <a:sym typeface="Consolas" panose="020B0609020204030204" pitchFamily="49" charset="0"/>
            </a:endParaRPr>
          </a:p>
        </p:txBody>
      </p:sp>
    </p:spTree>
    <p:extLst>
      <p:ext uri="{BB962C8B-B14F-4D97-AF65-F5344CB8AC3E}">
        <p14:creationId xmlns:p14="http://schemas.microsoft.com/office/powerpoint/2010/main" val="2903493358"/>
      </p:ext>
    </p:extLst>
  </p:cSld>
  <p:clrMapOvr>
    <a:masterClrMapping/>
  </p:clrMapOvr>
  <p:timing>
    <p:tnLst>
      <p:par>
        <p:cTn id="1" dur="indefinite" restart="never" nodeType="tmRoot"/>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4A7A685B-F94D-194F-BA07-9413F6ABF747}"/>
              </a:ext>
            </a:extLst>
          </p:cNvPr>
          <p:cNvSpPr>
            <a:spLocks noGrp="1"/>
          </p:cNvSpPr>
          <p:nvPr>
            <p:ph type="body" sz="quarter" idx="10"/>
          </p:nvPr>
        </p:nvSpPr>
        <p:spPr>
          <a:xfrm>
            <a:off x="5126583" y="1463040"/>
            <a:ext cx="6573803" cy="4511040"/>
          </a:xfrm>
        </p:spPr>
        <p:txBody>
          <a:bodyPr/>
          <a:lstStyle/>
          <a:p>
            <a:r>
              <a:rPr lang="en-US" altLang="zh-CN" sz="1600" dirty="0" err="1">
                <a:solidFill>
                  <a:srgbClr val="080808"/>
                </a:solidFill>
                <a:latin typeface="Consolas" panose="020B0609020204030204" pitchFamily="49" charset="0"/>
              </a:rPr>
              <a:t>SpringBoot</a:t>
            </a:r>
            <a:r>
              <a:rPr lang="zh-CN" altLang="en-US" sz="1600" dirty="0" smtClean="0">
                <a:solidFill>
                  <a:srgbClr val="080808"/>
                </a:solidFill>
                <a:latin typeface="Consolas" panose="020B0609020204030204" pitchFamily="49" charset="0"/>
              </a:rPr>
              <a:t>整合</a:t>
            </a:r>
            <a:r>
              <a:rPr lang="en-US" altLang="zh-CN" sz="1600" dirty="0" err="1" smtClean="0">
                <a:solidFill>
                  <a:srgbClr val="080808"/>
                </a:solidFill>
                <a:latin typeface="Consolas" panose="020B0609020204030204" pitchFamily="49" charset="0"/>
              </a:rPr>
              <a:t>JavaMail</a:t>
            </a:r>
            <a:r>
              <a:rPr lang="zh-CN" altLang="en-US" sz="1600" dirty="0" smtClean="0">
                <a:solidFill>
                  <a:srgbClr val="080808"/>
                </a:solidFill>
                <a:latin typeface="Consolas" panose="020B0609020204030204" pitchFamily="49" charset="0"/>
              </a:rPr>
              <a:t>发送邮件技巧</a:t>
            </a:r>
            <a:endParaRPr lang="zh-CN" altLang="en-US" sz="1600" dirty="0">
              <a:latin typeface="Consolas" panose="020B0609020204030204" pitchFamily="49" charset="0"/>
              <a:sym typeface="Consolas" panose="020B0609020204030204" pitchFamily="49" charset="0"/>
            </a:endParaRPr>
          </a:p>
        </p:txBody>
      </p:sp>
    </p:spTree>
    <p:extLst>
      <p:ext uri="{BB962C8B-B14F-4D97-AF65-F5344CB8AC3E}">
        <p14:creationId xmlns:p14="http://schemas.microsoft.com/office/powerpoint/2010/main" val="1071258284"/>
      </p:ext>
    </p:extLst>
  </p:cSld>
  <p:clrMapOvr>
    <a:masterClrMapping/>
  </p:clrMapOvr>
  <p:timing>
    <p:tnLst>
      <p:par>
        <p:cTn id="1" dur="indefinite" restart="never" nodeType="tmRoot"/>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a:blip r:embed="rId3"/>
          <a:stretch>
            <a:fillRect/>
          </a:stretch>
        </p:blipFill>
        <p:spPr>
          <a:xfrm>
            <a:off x="838685" y="3043050"/>
            <a:ext cx="561975" cy="352425"/>
          </a:xfrm>
          <a:prstGeom prst="rect">
            <a:avLst/>
          </a:prstGeom>
        </p:spPr>
      </p:pic>
      <p:pic>
        <p:nvPicPr>
          <p:cNvPr id="14" name="图片 13"/>
          <p:cNvPicPr>
            <a:picLocks noChangeAspect="1"/>
          </p:cNvPicPr>
          <p:nvPr/>
        </p:nvPicPr>
        <p:blipFill>
          <a:blip r:embed="rId3"/>
          <a:stretch>
            <a:fillRect/>
          </a:stretch>
        </p:blipFill>
        <p:spPr>
          <a:xfrm>
            <a:off x="8402555" y="3021082"/>
            <a:ext cx="561975" cy="352425"/>
          </a:xfrm>
          <a:prstGeom prst="rect">
            <a:avLst/>
          </a:prstGeom>
        </p:spPr>
      </p:pic>
      <p:pic>
        <p:nvPicPr>
          <p:cNvPr id="16" name="图片 15"/>
          <p:cNvPicPr>
            <a:picLocks noChangeAspect="1"/>
          </p:cNvPicPr>
          <p:nvPr/>
        </p:nvPicPr>
        <p:blipFill>
          <a:blip r:embed="rId3"/>
          <a:stretch>
            <a:fillRect/>
          </a:stretch>
        </p:blipFill>
        <p:spPr>
          <a:xfrm>
            <a:off x="9947809" y="3436655"/>
            <a:ext cx="659781" cy="413761"/>
          </a:xfrm>
          <a:prstGeom prst="rect">
            <a:avLst/>
          </a:prstGeom>
        </p:spPr>
      </p:pic>
      <p:pic>
        <p:nvPicPr>
          <p:cNvPr id="22" name="图片 21"/>
          <p:cNvPicPr>
            <a:picLocks noChangeAspect="1"/>
          </p:cNvPicPr>
          <p:nvPr/>
        </p:nvPicPr>
        <p:blipFill>
          <a:blip r:embed="rId3"/>
          <a:stretch>
            <a:fillRect/>
          </a:stretch>
        </p:blipFill>
        <p:spPr>
          <a:xfrm>
            <a:off x="10763289" y="1741288"/>
            <a:ext cx="331176" cy="207687"/>
          </a:xfrm>
          <a:prstGeom prst="rect">
            <a:avLst/>
          </a:prstGeom>
        </p:spPr>
      </p:pic>
      <p:pic>
        <p:nvPicPr>
          <p:cNvPr id="24" name="图片 23"/>
          <p:cNvPicPr>
            <a:picLocks noChangeAspect="1"/>
          </p:cNvPicPr>
          <p:nvPr/>
        </p:nvPicPr>
        <p:blipFill>
          <a:blip r:embed="rId3"/>
          <a:stretch>
            <a:fillRect/>
          </a:stretch>
        </p:blipFill>
        <p:spPr>
          <a:xfrm>
            <a:off x="9419589" y="1379426"/>
            <a:ext cx="266753" cy="167286"/>
          </a:xfrm>
          <a:prstGeom prst="rect">
            <a:avLst/>
          </a:prstGeom>
        </p:spPr>
      </p:pic>
      <p:pic>
        <p:nvPicPr>
          <p:cNvPr id="26" name="图片 25"/>
          <p:cNvPicPr>
            <a:picLocks noChangeAspect="1"/>
          </p:cNvPicPr>
          <p:nvPr/>
        </p:nvPicPr>
        <p:blipFill>
          <a:blip r:embed="rId3"/>
          <a:stretch>
            <a:fillRect/>
          </a:stretch>
        </p:blipFill>
        <p:spPr>
          <a:xfrm>
            <a:off x="11324604" y="2766358"/>
            <a:ext cx="331176" cy="207687"/>
          </a:xfrm>
          <a:prstGeom prst="rect">
            <a:avLst/>
          </a:prstGeom>
        </p:spPr>
      </p:pic>
      <p:pic>
        <p:nvPicPr>
          <p:cNvPr id="18" name="图片 17"/>
          <p:cNvPicPr>
            <a:picLocks noChangeAspect="1"/>
          </p:cNvPicPr>
          <p:nvPr/>
        </p:nvPicPr>
        <p:blipFill>
          <a:blip r:embed="rId3"/>
          <a:stretch>
            <a:fillRect/>
          </a:stretch>
        </p:blipFill>
        <p:spPr>
          <a:xfrm>
            <a:off x="1462574" y="4046719"/>
            <a:ext cx="929968" cy="583200"/>
          </a:xfrm>
          <a:prstGeom prst="rect">
            <a:avLst/>
          </a:prstGeom>
        </p:spPr>
      </p:pic>
      <p:pic>
        <p:nvPicPr>
          <p:cNvPr id="28" name="图片 27"/>
          <p:cNvPicPr>
            <a:picLocks noChangeAspect="1"/>
          </p:cNvPicPr>
          <p:nvPr/>
        </p:nvPicPr>
        <p:blipFill>
          <a:blip r:embed="rId3"/>
          <a:stretch>
            <a:fillRect/>
          </a:stretch>
        </p:blipFill>
        <p:spPr>
          <a:xfrm>
            <a:off x="6730590" y="3600126"/>
            <a:ext cx="929968" cy="583200"/>
          </a:xfrm>
          <a:prstGeom prst="rect">
            <a:avLst/>
          </a:prstGeom>
        </p:spPr>
      </p:pic>
      <p:pic>
        <p:nvPicPr>
          <p:cNvPr id="20" name="图片 19"/>
          <p:cNvPicPr>
            <a:picLocks noChangeAspect="1"/>
          </p:cNvPicPr>
          <p:nvPr/>
        </p:nvPicPr>
        <p:blipFill>
          <a:blip r:embed="rId3"/>
          <a:stretch>
            <a:fillRect/>
          </a:stretch>
        </p:blipFill>
        <p:spPr>
          <a:xfrm>
            <a:off x="4093204" y="4443188"/>
            <a:ext cx="1257600" cy="788664"/>
          </a:xfrm>
          <a:prstGeom prst="rect">
            <a:avLst/>
          </a:prstGeom>
        </p:spPr>
      </p:pic>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zh-CN" altLang="en-US" dirty="0" smtClean="0"/>
              <a:t>消息</a:t>
            </a:r>
            <a:endParaRPr lang="zh-CN" altLang="en-US" dirty="0"/>
          </a:p>
        </p:txBody>
      </p:sp>
      <p:pic>
        <p:nvPicPr>
          <p:cNvPr id="6" name="图片 5"/>
          <p:cNvPicPr>
            <a:picLocks noChangeAspect="1"/>
          </p:cNvPicPr>
          <p:nvPr/>
        </p:nvPicPr>
        <p:blipFill>
          <a:blip r:embed="rId4"/>
          <a:stretch>
            <a:fillRect/>
          </a:stretch>
        </p:blipFill>
        <p:spPr>
          <a:xfrm>
            <a:off x="544361" y="3448462"/>
            <a:ext cx="952500" cy="371475"/>
          </a:xfrm>
          <a:prstGeom prst="rect">
            <a:avLst/>
          </a:prstGeom>
        </p:spPr>
      </p:pic>
      <p:pic>
        <p:nvPicPr>
          <p:cNvPr id="13" name="图片 12"/>
          <p:cNvPicPr>
            <a:picLocks noChangeAspect="1"/>
          </p:cNvPicPr>
          <p:nvPr/>
        </p:nvPicPr>
        <p:blipFill>
          <a:blip r:embed="rId4"/>
          <a:stretch>
            <a:fillRect/>
          </a:stretch>
        </p:blipFill>
        <p:spPr>
          <a:xfrm>
            <a:off x="8108231" y="3426494"/>
            <a:ext cx="952500" cy="371475"/>
          </a:xfrm>
          <a:prstGeom prst="rect">
            <a:avLst/>
          </a:prstGeom>
        </p:spPr>
      </p:pic>
      <p:pic>
        <p:nvPicPr>
          <p:cNvPr id="15" name="图片 14"/>
          <p:cNvPicPr>
            <a:picLocks noChangeAspect="1"/>
          </p:cNvPicPr>
          <p:nvPr/>
        </p:nvPicPr>
        <p:blipFill>
          <a:blip r:embed="rId4"/>
          <a:stretch>
            <a:fillRect/>
          </a:stretch>
        </p:blipFill>
        <p:spPr>
          <a:xfrm>
            <a:off x="9605860" y="3888224"/>
            <a:ext cx="1118272" cy="436126"/>
          </a:xfrm>
          <a:prstGeom prst="rect">
            <a:avLst/>
          </a:prstGeom>
        </p:spPr>
      </p:pic>
      <p:pic>
        <p:nvPicPr>
          <p:cNvPr id="17" name="图片 16"/>
          <p:cNvPicPr>
            <a:picLocks noChangeAspect="1"/>
          </p:cNvPicPr>
          <p:nvPr/>
        </p:nvPicPr>
        <p:blipFill>
          <a:blip r:embed="rId4"/>
          <a:stretch>
            <a:fillRect/>
          </a:stretch>
        </p:blipFill>
        <p:spPr>
          <a:xfrm>
            <a:off x="1020611" y="4682906"/>
            <a:ext cx="1576217" cy="614725"/>
          </a:xfrm>
          <a:prstGeom prst="rect">
            <a:avLst/>
          </a:prstGeom>
        </p:spPr>
      </p:pic>
      <p:pic>
        <p:nvPicPr>
          <p:cNvPr id="19" name="图片 18"/>
          <p:cNvPicPr>
            <a:picLocks noChangeAspect="1"/>
          </p:cNvPicPr>
          <p:nvPr/>
        </p:nvPicPr>
        <p:blipFill>
          <a:blip r:embed="rId4"/>
          <a:stretch>
            <a:fillRect/>
          </a:stretch>
        </p:blipFill>
        <p:spPr>
          <a:xfrm>
            <a:off x="3355966" y="5293093"/>
            <a:ext cx="2131524" cy="831295"/>
          </a:xfrm>
          <a:prstGeom prst="rect">
            <a:avLst/>
          </a:prstGeom>
        </p:spPr>
      </p:pic>
      <p:pic>
        <p:nvPicPr>
          <p:cNvPr id="21" name="图片 20"/>
          <p:cNvPicPr>
            <a:picLocks noChangeAspect="1"/>
          </p:cNvPicPr>
          <p:nvPr/>
        </p:nvPicPr>
        <p:blipFill>
          <a:blip r:embed="rId4"/>
          <a:stretch>
            <a:fillRect/>
          </a:stretch>
        </p:blipFill>
        <p:spPr>
          <a:xfrm>
            <a:off x="10588026" y="1948975"/>
            <a:ext cx="561315" cy="218913"/>
          </a:xfrm>
          <a:prstGeom prst="rect">
            <a:avLst/>
          </a:prstGeom>
        </p:spPr>
      </p:pic>
      <p:pic>
        <p:nvPicPr>
          <p:cNvPr id="23" name="图片 22"/>
          <p:cNvPicPr>
            <a:picLocks noChangeAspect="1"/>
          </p:cNvPicPr>
          <p:nvPr/>
        </p:nvPicPr>
        <p:blipFill>
          <a:blip r:embed="rId4"/>
          <a:stretch>
            <a:fillRect/>
          </a:stretch>
        </p:blipFill>
        <p:spPr>
          <a:xfrm>
            <a:off x="9268140" y="1557232"/>
            <a:ext cx="452124" cy="176328"/>
          </a:xfrm>
          <a:prstGeom prst="rect">
            <a:avLst/>
          </a:prstGeom>
        </p:spPr>
      </p:pic>
      <p:pic>
        <p:nvPicPr>
          <p:cNvPr id="25" name="图片 24"/>
          <p:cNvPicPr>
            <a:picLocks noChangeAspect="1"/>
          </p:cNvPicPr>
          <p:nvPr/>
        </p:nvPicPr>
        <p:blipFill>
          <a:blip r:embed="rId4"/>
          <a:stretch>
            <a:fillRect/>
          </a:stretch>
        </p:blipFill>
        <p:spPr>
          <a:xfrm>
            <a:off x="11149341" y="2974045"/>
            <a:ext cx="561315" cy="218913"/>
          </a:xfrm>
          <a:prstGeom prst="rect">
            <a:avLst/>
          </a:prstGeom>
        </p:spPr>
      </p:pic>
      <p:pic>
        <p:nvPicPr>
          <p:cNvPr id="27" name="图片 26"/>
          <p:cNvPicPr>
            <a:picLocks noChangeAspect="1"/>
          </p:cNvPicPr>
          <p:nvPr/>
        </p:nvPicPr>
        <p:blipFill>
          <a:blip r:embed="rId4"/>
          <a:stretch>
            <a:fillRect/>
          </a:stretch>
        </p:blipFill>
        <p:spPr>
          <a:xfrm>
            <a:off x="6288627" y="4236313"/>
            <a:ext cx="1576217" cy="614725"/>
          </a:xfrm>
          <a:prstGeom prst="rect">
            <a:avLst/>
          </a:prstGeom>
        </p:spPr>
      </p:pic>
      <p:sp>
        <p:nvSpPr>
          <p:cNvPr id="11" name="矩形 10"/>
          <p:cNvSpPr/>
          <p:nvPr/>
        </p:nvSpPr>
        <p:spPr>
          <a:xfrm>
            <a:off x="301556" y="3809829"/>
            <a:ext cx="1361873" cy="3734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p:cNvSpPr/>
          <p:nvPr/>
        </p:nvSpPr>
        <p:spPr>
          <a:xfrm>
            <a:off x="7800448" y="3797969"/>
            <a:ext cx="1361873" cy="3734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p:cNvSpPr/>
          <p:nvPr/>
        </p:nvSpPr>
        <p:spPr>
          <a:xfrm>
            <a:off x="9494202" y="4317776"/>
            <a:ext cx="1361873" cy="77951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p:cNvSpPr/>
          <p:nvPr/>
        </p:nvSpPr>
        <p:spPr>
          <a:xfrm>
            <a:off x="10749061" y="3195059"/>
            <a:ext cx="1361873" cy="85166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p:cNvSpPr/>
          <p:nvPr/>
        </p:nvSpPr>
        <p:spPr>
          <a:xfrm>
            <a:off x="10187746" y="2173097"/>
            <a:ext cx="1361873" cy="55545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p:cNvSpPr/>
          <p:nvPr/>
        </p:nvSpPr>
        <p:spPr>
          <a:xfrm>
            <a:off x="8738652" y="1720991"/>
            <a:ext cx="1361873" cy="123524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008084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400"/>
                                        <p:tgtEl>
                                          <p:spTgt spid="6"/>
                                        </p:tgtEl>
                                      </p:cBhvr>
                                    </p:animEffect>
                                  </p:childTnLst>
                                </p:cTn>
                              </p:par>
                              <p:par>
                                <p:cTn id="8" presetID="10" presetClass="entr" presetSubtype="0" fill="hold" nodeType="withEffect">
                                  <p:stCondLst>
                                    <p:cond delay="20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400"/>
                                        <p:tgtEl>
                                          <p:spTgt spid="17"/>
                                        </p:tgtEl>
                                      </p:cBhvr>
                                    </p:animEffect>
                                  </p:childTnLst>
                                </p:cTn>
                              </p:par>
                              <p:par>
                                <p:cTn id="11" presetID="10" presetClass="entr" presetSubtype="0" fill="hold" nodeType="withEffect">
                                  <p:stCondLst>
                                    <p:cond delay="40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400"/>
                                        <p:tgtEl>
                                          <p:spTgt spid="19"/>
                                        </p:tgtEl>
                                      </p:cBhvr>
                                    </p:animEffect>
                                  </p:childTnLst>
                                </p:cTn>
                              </p:par>
                              <p:par>
                                <p:cTn id="14" presetID="10" presetClass="entr" presetSubtype="0" fill="hold" nodeType="withEffect">
                                  <p:stCondLst>
                                    <p:cond delay="60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400"/>
                                        <p:tgtEl>
                                          <p:spTgt spid="27"/>
                                        </p:tgtEl>
                                      </p:cBhvr>
                                    </p:animEffect>
                                  </p:childTnLst>
                                </p:cTn>
                              </p:par>
                              <p:par>
                                <p:cTn id="17" presetID="10" presetClass="entr" presetSubtype="0" fill="hold" nodeType="withEffect">
                                  <p:stCondLst>
                                    <p:cond delay="80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400"/>
                                        <p:tgtEl>
                                          <p:spTgt spid="13"/>
                                        </p:tgtEl>
                                      </p:cBhvr>
                                    </p:animEffect>
                                  </p:childTnLst>
                                </p:cTn>
                              </p:par>
                              <p:par>
                                <p:cTn id="20" presetID="10" presetClass="entr" presetSubtype="0" fill="hold" nodeType="withEffect">
                                  <p:stCondLst>
                                    <p:cond delay="100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400"/>
                                        <p:tgtEl>
                                          <p:spTgt spid="15"/>
                                        </p:tgtEl>
                                      </p:cBhvr>
                                    </p:animEffect>
                                  </p:childTnLst>
                                </p:cTn>
                              </p:par>
                              <p:par>
                                <p:cTn id="23" presetID="10" presetClass="entr" presetSubtype="0" fill="hold" nodeType="withEffect">
                                  <p:stCondLst>
                                    <p:cond delay="1200"/>
                                  </p:stCondLst>
                                  <p:childTnLst>
                                    <p:set>
                                      <p:cBhvr>
                                        <p:cTn id="24" dur="1" fill="hold">
                                          <p:stCondLst>
                                            <p:cond delay="0"/>
                                          </p:stCondLst>
                                        </p:cTn>
                                        <p:tgtEl>
                                          <p:spTgt spid="25"/>
                                        </p:tgtEl>
                                        <p:attrNameLst>
                                          <p:attrName>style.visibility</p:attrName>
                                        </p:attrNameLst>
                                      </p:cBhvr>
                                      <p:to>
                                        <p:strVal val="visible"/>
                                      </p:to>
                                    </p:set>
                                    <p:animEffect transition="in" filter="fade">
                                      <p:cBhvr>
                                        <p:cTn id="25" dur="400"/>
                                        <p:tgtEl>
                                          <p:spTgt spid="25"/>
                                        </p:tgtEl>
                                      </p:cBhvr>
                                    </p:animEffect>
                                  </p:childTnLst>
                                </p:cTn>
                              </p:par>
                              <p:par>
                                <p:cTn id="26" presetID="10" presetClass="entr" presetSubtype="0" fill="hold" nodeType="withEffect">
                                  <p:stCondLst>
                                    <p:cond delay="1400"/>
                                  </p:stCondLst>
                                  <p:childTnLst>
                                    <p:set>
                                      <p:cBhvr>
                                        <p:cTn id="27" dur="1" fill="hold">
                                          <p:stCondLst>
                                            <p:cond delay="0"/>
                                          </p:stCondLst>
                                        </p:cTn>
                                        <p:tgtEl>
                                          <p:spTgt spid="21"/>
                                        </p:tgtEl>
                                        <p:attrNameLst>
                                          <p:attrName>style.visibility</p:attrName>
                                        </p:attrNameLst>
                                      </p:cBhvr>
                                      <p:to>
                                        <p:strVal val="visible"/>
                                      </p:to>
                                    </p:set>
                                    <p:animEffect transition="in" filter="fade">
                                      <p:cBhvr>
                                        <p:cTn id="28" dur="400"/>
                                        <p:tgtEl>
                                          <p:spTgt spid="21"/>
                                        </p:tgtEl>
                                      </p:cBhvr>
                                    </p:animEffect>
                                  </p:childTnLst>
                                </p:cTn>
                              </p:par>
                              <p:par>
                                <p:cTn id="29" presetID="10" presetClass="entr" presetSubtype="0" fill="hold" nodeType="withEffect">
                                  <p:stCondLst>
                                    <p:cond delay="1600"/>
                                  </p:stCondLst>
                                  <p:childTnLst>
                                    <p:set>
                                      <p:cBhvr>
                                        <p:cTn id="30" dur="1" fill="hold">
                                          <p:stCondLst>
                                            <p:cond delay="0"/>
                                          </p:stCondLst>
                                        </p:cTn>
                                        <p:tgtEl>
                                          <p:spTgt spid="23"/>
                                        </p:tgtEl>
                                        <p:attrNameLst>
                                          <p:attrName>style.visibility</p:attrName>
                                        </p:attrNameLst>
                                      </p:cBhvr>
                                      <p:to>
                                        <p:strVal val="visible"/>
                                      </p:to>
                                    </p:set>
                                    <p:animEffect transition="in" filter="fade">
                                      <p:cBhvr>
                                        <p:cTn id="31" dur="400"/>
                                        <p:tgtEl>
                                          <p:spTgt spid="23"/>
                                        </p:tgtEl>
                                      </p:cBhvr>
                                    </p:animEffect>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nodeType="clickEffect">
                                  <p:stCondLst>
                                    <p:cond delay="0"/>
                                  </p:stCondLst>
                                  <p:childTnLst>
                                    <p:set>
                                      <p:cBhvr>
                                        <p:cTn id="35" dur="1" fill="hold">
                                          <p:stCondLst>
                                            <p:cond delay="0"/>
                                          </p:stCondLst>
                                        </p:cTn>
                                        <p:tgtEl>
                                          <p:spTgt spid="20"/>
                                        </p:tgtEl>
                                        <p:attrNameLst>
                                          <p:attrName>style.visibility</p:attrName>
                                        </p:attrNameLst>
                                      </p:cBhvr>
                                      <p:to>
                                        <p:strVal val="visible"/>
                                      </p:to>
                                    </p:set>
                                    <p:animEffect transition="in" filter="fade">
                                      <p:cBhvr>
                                        <p:cTn id="36" dur="1000"/>
                                        <p:tgtEl>
                                          <p:spTgt spid="20"/>
                                        </p:tgtEl>
                                      </p:cBhvr>
                                    </p:animEffect>
                                    <p:anim calcmode="lin" valueType="num">
                                      <p:cBhvr>
                                        <p:cTn id="37" dur="1000" fill="hold"/>
                                        <p:tgtEl>
                                          <p:spTgt spid="20"/>
                                        </p:tgtEl>
                                        <p:attrNameLst>
                                          <p:attrName>ppt_x</p:attrName>
                                        </p:attrNameLst>
                                      </p:cBhvr>
                                      <p:tavLst>
                                        <p:tav tm="0">
                                          <p:val>
                                            <p:strVal val="#ppt_x"/>
                                          </p:val>
                                        </p:tav>
                                        <p:tav tm="100000">
                                          <p:val>
                                            <p:strVal val="#ppt_x"/>
                                          </p:val>
                                        </p:tav>
                                      </p:tavLst>
                                    </p:anim>
                                    <p:anim calcmode="lin" valueType="num">
                                      <p:cBhvr>
                                        <p:cTn id="38" dur="1000" fill="hold"/>
                                        <p:tgtEl>
                                          <p:spTgt spid="20"/>
                                        </p:tgtEl>
                                        <p:attrNameLst>
                                          <p:attrName>ppt_y</p:attrName>
                                        </p:attrNameLst>
                                      </p:cBhvr>
                                      <p:tavLst>
                                        <p:tav tm="0">
                                          <p:val>
                                            <p:strVal val="#ppt_y+.1"/>
                                          </p:val>
                                        </p:tav>
                                        <p:tav tm="100000">
                                          <p:val>
                                            <p:strVal val="#ppt_y"/>
                                          </p:val>
                                        </p:tav>
                                      </p:tavLst>
                                    </p:anim>
                                  </p:childTnLst>
                                </p:cTn>
                              </p:par>
                              <p:par>
                                <p:cTn id="39" presetID="10" presetClass="entr" presetSubtype="0" fill="hold" nodeType="withEffect">
                                  <p:stCondLst>
                                    <p:cond delay="500"/>
                                  </p:stCondLst>
                                  <p:childTnLst>
                                    <p:set>
                                      <p:cBhvr>
                                        <p:cTn id="40" dur="1" fill="hold">
                                          <p:stCondLst>
                                            <p:cond delay="0"/>
                                          </p:stCondLst>
                                        </p:cTn>
                                        <p:tgtEl>
                                          <p:spTgt spid="20"/>
                                        </p:tgtEl>
                                        <p:attrNameLst>
                                          <p:attrName>style.visibility</p:attrName>
                                        </p:attrNameLst>
                                      </p:cBhvr>
                                      <p:to>
                                        <p:strVal val="visible"/>
                                      </p:to>
                                    </p:set>
                                    <p:animEffect transition="in" filter="fade">
                                      <p:cBhvr>
                                        <p:cTn id="41" dur="1000"/>
                                        <p:tgtEl>
                                          <p:spTgt spid="20"/>
                                        </p:tgtEl>
                                      </p:cBhvr>
                                    </p:animEffect>
                                  </p:childTnLst>
                                </p:cTn>
                              </p:par>
                            </p:childTnLst>
                          </p:cTn>
                        </p:par>
                        <p:par>
                          <p:cTn id="42" fill="hold">
                            <p:stCondLst>
                              <p:cond delay="1500"/>
                            </p:stCondLst>
                            <p:childTnLst>
                              <p:par>
                                <p:cTn id="43" presetID="26" presetClass="emph" presetSubtype="0" repeatCount="indefinite" fill="hold" nodeType="afterEffect">
                                  <p:stCondLst>
                                    <p:cond delay="0"/>
                                  </p:stCondLst>
                                  <p:childTnLst>
                                    <p:animEffect transition="out" filter="fade">
                                      <p:cBhvr>
                                        <p:cTn id="44" dur="2000" tmFilter="0, 0; .2, .5; .8, .5; 1, 0"/>
                                        <p:tgtEl>
                                          <p:spTgt spid="20"/>
                                        </p:tgtEl>
                                      </p:cBhvr>
                                    </p:animEffect>
                                    <p:animScale>
                                      <p:cBhvr>
                                        <p:cTn id="45" dur="1000" autoRev="1" fill="hold"/>
                                        <p:tgtEl>
                                          <p:spTgt spid="20"/>
                                        </p:tgtEl>
                                      </p:cBhvr>
                                      <p:by x="105000" y="105000"/>
                                    </p:animScale>
                                  </p:childTnLst>
                                </p:cTn>
                              </p:par>
                            </p:childTnLst>
                          </p:cTn>
                        </p:par>
                      </p:childTnLst>
                    </p:cTn>
                  </p:par>
                  <p:par>
                    <p:cTn id="46" fill="hold">
                      <p:stCondLst>
                        <p:cond delay="indefinite"/>
                      </p:stCondLst>
                      <p:childTnLst>
                        <p:par>
                          <p:cTn id="47" fill="hold">
                            <p:stCondLst>
                              <p:cond delay="0"/>
                            </p:stCondLst>
                            <p:childTnLst>
                              <p:par>
                                <p:cTn id="48" presetID="42" presetClass="entr" presetSubtype="0" fill="hold" nodeType="clickEffect">
                                  <p:stCondLst>
                                    <p:cond delay="0"/>
                                  </p:stCondLst>
                                  <p:childTnLst>
                                    <p:set>
                                      <p:cBhvr>
                                        <p:cTn id="49" dur="1" fill="hold">
                                          <p:stCondLst>
                                            <p:cond delay="0"/>
                                          </p:stCondLst>
                                        </p:cTn>
                                        <p:tgtEl>
                                          <p:spTgt spid="18"/>
                                        </p:tgtEl>
                                        <p:attrNameLst>
                                          <p:attrName>style.visibility</p:attrName>
                                        </p:attrNameLst>
                                      </p:cBhvr>
                                      <p:to>
                                        <p:strVal val="visible"/>
                                      </p:to>
                                    </p:set>
                                    <p:animEffect transition="in" filter="fade">
                                      <p:cBhvr>
                                        <p:cTn id="50" dur="1000"/>
                                        <p:tgtEl>
                                          <p:spTgt spid="18"/>
                                        </p:tgtEl>
                                      </p:cBhvr>
                                    </p:animEffect>
                                    <p:anim calcmode="lin" valueType="num">
                                      <p:cBhvr>
                                        <p:cTn id="51" dur="1000" fill="hold"/>
                                        <p:tgtEl>
                                          <p:spTgt spid="18"/>
                                        </p:tgtEl>
                                        <p:attrNameLst>
                                          <p:attrName>ppt_x</p:attrName>
                                        </p:attrNameLst>
                                      </p:cBhvr>
                                      <p:tavLst>
                                        <p:tav tm="0">
                                          <p:val>
                                            <p:strVal val="#ppt_x"/>
                                          </p:val>
                                        </p:tav>
                                        <p:tav tm="100000">
                                          <p:val>
                                            <p:strVal val="#ppt_x"/>
                                          </p:val>
                                        </p:tav>
                                      </p:tavLst>
                                    </p:anim>
                                    <p:anim calcmode="lin" valueType="num">
                                      <p:cBhvr>
                                        <p:cTn id="52" dur="1000" fill="hold"/>
                                        <p:tgtEl>
                                          <p:spTgt spid="18"/>
                                        </p:tgtEl>
                                        <p:attrNameLst>
                                          <p:attrName>ppt_y</p:attrName>
                                        </p:attrNameLst>
                                      </p:cBhvr>
                                      <p:tavLst>
                                        <p:tav tm="0">
                                          <p:val>
                                            <p:strVal val="#ppt_y+.1"/>
                                          </p:val>
                                        </p:tav>
                                        <p:tav tm="100000">
                                          <p:val>
                                            <p:strVal val="#ppt_y"/>
                                          </p:val>
                                        </p:tav>
                                      </p:tavLst>
                                    </p:anim>
                                  </p:childTnLst>
                                </p:cTn>
                              </p:par>
                              <p:par>
                                <p:cTn id="53" presetID="42" presetClass="entr" presetSubtype="0" fill="hold" nodeType="withEffect">
                                  <p:stCondLst>
                                    <p:cond delay="0"/>
                                  </p:stCondLst>
                                  <p:childTnLst>
                                    <p:set>
                                      <p:cBhvr>
                                        <p:cTn id="54" dur="1" fill="hold">
                                          <p:stCondLst>
                                            <p:cond delay="0"/>
                                          </p:stCondLst>
                                        </p:cTn>
                                        <p:tgtEl>
                                          <p:spTgt spid="28"/>
                                        </p:tgtEl>
                                        <p:attrNameLst>
                                          <p:attrName>style.visibility</p:attrName>
                                        </p:attrNameLst>
                                      </p:cBhvr>
                                      <p:to>
                                        <p:strVal val="visible"/>
                                      </p:to>
                                    </p:set>
                                    <p:animEffect transition="in" filter="fade">
                                      <p:cBhvr>
                                        <p:cTn id="55" dur="1000"/>
                                        <p:tgtEl>
                                          <p:spTgt spid="28"/>
                                        </p:tgtEl>
                                      </p:cBhvr>
                                    </p:animEffect>
                                    <p:anim calcmode="lin" valueType="num">
                                      <p:cBhvr>
                                        <p:cTn id="56" dur="1000" fill="hold"/>
                                        <p:tgtEl>
                                          <p:spTgt spid="28"/>
                                        </p:tgtEl>
                                        <p:attrNameLst>
                                          <p:attrName>ppt_x</p:attrName>
                                        </p:attrNameLst>
                                      </p:cBhvr>
                                      <p:tavLst>
                                        <p:tav tm="0">
                                          <p:val>
                                            <p:strVal val="#ppt_x"/>
                                          </p:val>
                                        </p:tav>
                                        <p:tav tm="100000">
                                          <p:val>
                                            <p:strVal val="#ppt_x"/>
                                          </p:val>
                                        </p:tav>
                                      </p:tavLst>
                                    </p:anim>
                                    <p:anim calcmode="lin" valueType="num">
                                      <p:cBhvr>
                                        <p:cTn id="57" dur="1000" fill="hold"/>
                                        <p:tgtEl>
                                          <p:spTgt spid="28"/>
                                        </p:tgtEl>
                                        <p:attrNameLst>
                                          <p:attrName>ppt_y</p:attrName>
                                        </p:attrNameLst>
                                      </p:cBhvr>
                                      <p:tavLst>
                                        <p:tav tm="0">
                                          <p:val>
                                            <p:strVal val="#ppt_y+.1"/>
                                          </p:val>
                                        </p:tav>
                                        <p:tav tm="100000">
                                          <p:val>
                                            <p:strVal val="#ppt_y"/>
                                          </p:val>
                                        </p:tav>
                                      </p:tavLst>
                                    </p:anim>
                                  </p:childTnLst>
                                </p:cTn>
                              </p:par>
                              <p:par>
                                <p:cTn id="58" presetID="10" presetClass="entr" presetSubtype="0" fill="hold" nodeType="withEffect">
                                  <p:stCondLst>
                                    <p:cond delay="500"/>
                                  </p:stCondLst>
                                  <p:childTnLst>
                                    <p:set>
                                      <p:cBhvr>
                                        <p:cTn id="59" dur="1" fill="hold">
                                          <p:stCondLst>
                                            <p:cond delay="0"/>
                                          </p:stCondLst>
                                        </p:cTn>
                                        <p:tgtEl>
                                          <p:spTgt spid="18"/>
                                        </p:tgtEl>
                                        <p:attrNameLst>
                                          <p:attrName>style.visibility</p:attrName>
                                        </p:attrNameLst>
                                      </p:cBhvr>
                                      <p:to>
                                        <p:strVal val="visible"/>
                                      </p:to>
                                    </p:set>
                                    <p:animEffect transition="in" filter="fade">
                                      <p:cBhvr>
                                        <p:cTn id="60" dur="1000"/>
                                        <p:tgtEl>
                                          <p:spTgt spid="18"/>
                                        </p:tgtEl>
                                      </p:cBhvr>
                                    </p:animEffect>
                                  </p:childTnLst>
                                </p:cTn>
                              </p:par>
                              <p:par>
                                <p:cTn id="61" presetID="10" presetClass="entr" presetSubtype="0" fill="hold" nodeType="withEffect">
                                  <p:stCondLst>
                                    <p:cond delay="500"/>
                                  </p:stCondLst>
                                  <p:childTnLst>
                                    <p:set>
                                      <p:cBhvr>
                                        <p:cTn id="62" dur="1" fill="hold">
                                          <p:stCondLst>
                                            <p:cond delay="0"/>
                                          </p:stCondLst>
                                        </p:cTn>
                                        <p:tgtEl>
                                          <p:spTgt spid="28"/>
                                        </p:tgtEl>
                                        <p:attrNameLst>
                                          <p:attrName>style.visibility</p:attrName>
                                        </p:attrNameLst>
                                      </p:cBhvr>
                                      <p:to>
                                        <p:strVal val="visible"/>
                                      </p:to>
                                    </p:set>
                                    <p:animEffect transition="in" filter="fade">
                                      <p:cBhvr>
                                        <p:cTn id="63" dur="1000"/>
                                        <p:tgtEl>
                                          <p:spTgt spid="28"/>
                                        </p:tgtEl>
                                      </p:cBhvr>
                                    </p:animEffect>
                                  </p:childTnLst>
                                </p:cTn>
                              </p:par>
                            </p:childTnLst>
                          </p:cTn>
                        </p:par>
                        <p:par>
                          <p:cTn id="64" fill="hold">
                            <p:stCondLst>
                              <p:cond delay="1500"/>
                            </p:stCondLst>
                            <p:childTnLst>
                              <p:par>
                                <p:cTn id="65" presetID="26" presetClass="emph" presetSubtype="0" repeatCount="indefinite" fill="hold" nodeType="afterEffect">
                                  <p:stCondLst>
                                    <p:cond delay="0"/>
                                  </p:stCondLst>
                                  <p:childTnLst>
                                    <p:animEffect transition="out" filter="fade">
                                      <p:cBhvr>
                                        <p:cTn id="66" dur="2000" tmFilter="0, 0; .2, .5; .8, .5; 1, 0"/>
                                        <p:tgtEl>
                                          <p:spTgt spid="18"/>
                                        </p:tgtEl>
                                      </p:cBhvr>
                                    </p:animEffect>
                                    <p:animScale>
                                      <p:cBhvr>
                                        <p:cTn id="67" dur="1000" autoRev="1" fill="hold"/>
                                        <p:tgtEl>
                                          <p:spTgt spid="18"/>
                                        </p:tgtEl>
                                      </p:cBhvr>
                                      <p:by x="105000" y="105000"/>
                                    </p:animScale>
                                  </p:childTnLst>
                                </p:cTn>
                              </p:par>
                              <p:par>
                                <p:cTn id="68" presetID="26" presetClass="emph" presetSubtype="0" repeatCount="indefinite" fill="hold" nodeType="withEffect">
                                  <p:stCondLst>
                                    <p:cond delay="0"/>
                                  </p:stCondLst>
                                  <p:childTnLst>
                                    <p:animEffect transition="out" filter="fade">
                                      <p:cBhvr>
                                        <p:cTn id="69" dur="2000" tmFilter="0, 0; .2, .5; .8, .5; 1, 0"/>
                                        <p:tgtEl>
                                          <p:spTgt spid="28"/>
                                        </p:tgtEl>
                                      </p:cBhvr>
                                    </p:animEffect>
                                    <p:animScale>
                                      <p:cBhvr>
                                        <p:cTn id="70" dur="1000" autoRev="1" fill="hold"/>
                                        <p:tgtEl>
                                          <p:spTgt spid="28"/>
                                        </p:tgtEl>
                                      </p:cBhvr>
                                      <p:by x="105000" y="105000"/>
                                    </p:animScale>
                                  </p:childTnLst>
                                </p:cTn>
                              </p:par>
                            </p:childTnLst>
                          </p:cTn>
                        </p:par>
                      </p:childTnLst>
                    </p:cTn>
                  </p:par>
                  <p:par>
                    <p:cTn id="71" fill="hold">
                      <p:stCondLst>
                        <p:cond delay="indefinite"/>
                      </p:stCondLst>
                      <p:childTnLst>
                        <p:par>
                          <p:cTn id="72" fill="hold">
                            <p:stCondLst>
                              <p:cond delay="0"/>
                            </p:stCondLst>
                            <p:childTnLst>
                              <p:par>
                                <p:cTn id="73" presetID="42" presetClass="entr" presetSubtype="0" fill="hold" nodeType="clickEffect">
                                  <p:stCondLst>
                                    <p:cond delay="0"/>
                                  </p:stCondLst>
                                  <p:childTnLst>
                                    <p:set>
                                      <p:cBhvr>
                                        <p:cTn id="74" dur="1" fill="hold">
                                          <p:stCondLst>
                                            <p:cond delay="0"/>
                                          </p:stCondLst>
                                        </p:cTn>
                                        <p:tgtEl>
                                          <p:spTgt spid="10"/>
                                        </p:tgtEl>
                                        <p:attrNameLst>
                                          <p:attrName>style.visibility</p:attrName>
                                        </p:attrNameLst>
                                      </p:cBhvr>
                                      <p:to>
                                        <p:strVal val="visible"/>
                                      </p:to>
                                    </p:set>
                                    <p:animEffect transition="in" filter="fade">
                                      <p:cBhvr>
                                        <p:cTn id="75" dur="1000"/>
                                        <p:tgtEl>
                                          <p:spTgt spid="10"/>
                                        </p:tgtEl>
                                      </p:cBhvr>
                                    </p:animEffect>
                                    <p:anim calcmode="lin" valueType="num">
                                      <p:cBhvr>
                                        <p:cTn id="76" dur="1000" fill="hold"/>
                                        <p:tgtEl>
                                          <p:spTgt spid="10"/>
                                        </p:tgtEl>
                                        <p:attrNameLst>
                                          <p:attrName>ppt_x</p:attrName>
                                        </p:attrNameLst>
                                      </p:cBhvr>
                                      <p:tavLst>
                                        <p:tav tm="0">
                                          <p:val>
                                            <p:strVal val="#ppt_x"/>
                                          </p:val>
                                        </p:tav>
                                        <p:tav tm="100000">
                                          <p:val>
                                            <p:strVal val="#ppt_x"/>
                                          </p:val>
                                        </p:tav>
                                      </p:tavLst>
                                    </p:anim>
                                    <p:anim calcmode="lin" valueType="num">
                                      <p:cBhvr>
                                        <p:cTn id="77" dur="1000" fill="hold"/>
                                        <p:tgtEl>
                                          <p:spTgt spid="10"/>
                                        </p:tgtEl>
                                        <p:attrNameLst>
                                          <p:attrName>ppt_y</p:attrName>
                                        </p:attrNameLst>
                                      </p:cBhvr>
                                      <p:tavLst>
                                        <p:tav tm="0">
                                          <p:val>
                                            <p:strVal val="#ppt_y+.1"/>
                                          </p:val>
                                        </p:tav>
                                        <p:tav tm="100000">
                                          <p:val>
                                            <p:strVal val="#ppt_y"/>
                                          </p:val>
                                        </p:tav>
                                      </p:tavLst>
                                    </p:anim>
                                  </p:childTnLst>
                                </p:cTn>
                              </p:par>
                              <p:par>
                                <p:cTn id="78" presetID="42" presetClass="entr" presetSubtype="0" fill="hold" nodeType="withEffect">
                                  <p:stCondLst>
                                    <p:cond delay="0"/>
                                  </p:stCondLst>
                                  <p:childTnLst>
                                    <p:set>
                                      <p:cBhvr>
                                        <p:cTn id="79" dur="1" fill="hold">
                                          <p:stCondLst>
                                            <p:cond delay="0"/>
                                          </p:stCondLst>
                                        </p:cTn>
                                        <p:tgtEl>
                                          <p:spTgt spid="14"/>
                                        </p:tgtEl>
                                        <p:attrNameLst>
                                          <p:attrName>style.visibility</p:attrName>
                                        </p:attrNameLst>
                                      </p:cBhvr>
                                      <p:to>
                                        <p:strVal val="visible"/>
                                      </p:to>
                                    </p:set>
                                    <p:animEffect transition="in" filter="fade">
                                      <p:cBhvr>
                                        <p:cTn id="80" dur="1000"/>
                                        <p:tgtEl>
                                          <p:spTgt spid="14"/>
                                        </p:tgtEl>
                                      </p:cBhvr>
                                    </p:animEffect>
                                    <p:anim calcmode="lin" valueType="num">
                                      <p:cBhvr>
                                        <p:cTn id="81" dur="1000" fill="hold"/>
                                        <p:tgtEl>
                                          <p:spTgt spid="14"/>
                                        </p:tgtEl>
                                        <p:attrNameLst>
                                          <p:attrName>ppt_x</p:attrName>
                                        </p:attrNameLst>
                                      </p:cBhvr>
                                      <p:tavLst>
                                        <p:tav tm="0">
                                          <p:val>
                                            <p:strVal val="#ppt_x"/>
                                          </p:val>
                                        </p:tav>
                                        <p:tav tm="100000">
                                          <p:val>
                                            <p:strVal val="#ppt_x"/>
                                          </p:val>
                                        </p:tav>
                                      </p:tavLst>
                                    </p:anim>
                                    <p:anim calcmode="lin" valueType="num">
                                      <p:cBhvr>
                                        <p:cTn id="82" dur="1000" fill="hold"/>
                                        <p:tgtEl>
                                          <p:spTgt spid="14"/>
                                        </p:tgtEl>
                                        <p:attrNameLst>
                                          <p:attrName>ppt_y</p:attrName>
                                        </p:attrNameLst>
                                      </p:cBhvr>
                                      <p:tavLst>
                                        <p:tav tm="0">
                                          <p:val>
                                            <p:strVal val="#ppt_y+.1"/>
                                          </p:val>
                                        </p:tav>
                                        <p:tav tm="100000">
                                          <p:val>
                                            <p:strVal val="#ppt_y"/>
                                          </p:val>
                                        </p:tav>
                                      </p:tavLst>
                                    </p:anim>
                                  </p:childTnLst>
                                </p:cTn>
                              </p:par>
                              <p:par>
                                <p:cTn id="83" presetID="10" presetClass="entr" presetSubtype="0" fill="hold" nodeType="withEffect">
                                  <p:stCondLst>
                                    <p:cond delay="500"/>
                                  </p:stCondLst>
                                  <p:childTnLst>
                                    <p:set>
                                      <p:cBhvr>
                                        <p:cTn id="84" dur="1" fill="hold">
                                          <p:stCondLst>
                                            <p:cond delay="0"/>
                                          </p:stCondLst>
                                        </p:cTn>
                                        <p:tgtEl>
                                          <p:spTgt spid="10"/>
                                        </p:tgtEl>
                                        <p:attrNameLst>
                                          <p:attrName>style.visibility</p:attrName>
                                        </p:attrNameLst>
                                      </p:cBhvr>
                                      <p:to>
                                        <p:strVal val="visible"/>
                                      </p:to>
                                    </p:set>
                                    <p:animEffect transition="in" filter="fade">
                                      <p:cBhvr>
                                        <p:cTn id="85" dur="1000"/>
                                        <p:tgtEl>
                                          <p:spTgt spid="10"/>
                                        </p:tgtEl>
                                      </p:cBhvr>
                                    </p:animEffect>
                                  </p:childTnLst>
                                </p:cTn>
                              </p:par>
                              <p:par>
                                <p:cTn id="86" presetID="10" presetClass="entr" presetSubtype="0" fill="hold" nodeType="withEffect">
                                  <p:stCondLst>
                                    <p:cond delay="500"/>
                                  </p:stCondLst>
                                  <p:childTnLst>
                                    <p:set>
                                      <p:cBhvr>
                                        <p:cTn id="87" dur="1" fill="hold">
                                          <p:stCondLst>
                                            <p:cond delay="0"/>
                                          </p:stCondLst>
                                        </p:cTn>
                                        <p:tgtEl>
                                          <p:spTgt spid="14"/>
                                        </p:tgtEl>
                                        <p:attrNameLst>
                                          <p:attrName>style.visibility</p:attrName>
                                        </p:attrNameLst>
                                      </p:cBhvr>
                                      <p:to>
                                        <p:strVal val="visible"/>
                                      </p:to>
                                    </p:set>
                                    <p:animEffect transition="in" filter="fade">
                                      <p:cBhvr>
                                        <p:cTn id="88" dur="1000"/>
                                        <p:tgtEl>
                                          <p:spTgt spid="14"/>
                                        </p:tgtEl>
                                      </p:cBhvr>
                                    </p:animEffect>
                                  </p:childTnLst>
                                </p:cTn>
                              </p:par>
                            </p:childTnLst>
                          </p:cTn>
                        </p:par>
                        <p:par>
                          <p:cTn id="89" fill="hold">
                            <p:stCondLst>
                              <p:cond delay="1500"/>
                            </p:stCondLst>
                            <p:childTnLst>
                              <p:par>
                                <p:cTn id="90" presetID="26" presetClass="emph" presetSubtype="0" repeatCount="indefinite" fill="hold" nodeType="afterEffect">
                                  <p:stCondLst>
                                    <p:cond delay="0"/>
                                  </p:stCondLst>
                                  <p:childTnLst>
                                    <p:animEffect transition="out" filter="fade">
                                      <p:cBhvr>
                                        <p:cTn id="91" dur="2000" tmFilter="0, 0; .2, .5; .8, .5; 1, 0"/>
                                        <p:tgtEl>
                                          <p:spTgt spid="10"/>
                                        </p:tgtEl>
                                      </p:cBhvr>
                                    </p:animEffect>
                                    <p:animScale>
                                      <p:cBhvr>
                                        <p:cTn id="92" dur="1000" autoRev="1" fill="hold"/>
                                        <p:tgtEl>
                                          <p:spTgt spid="10"/>
                                        </p:tgtEl>
                                      </p:cBhvr>
                                      <p:by x="105000" y="105000"/>
                                    </p:animScale>
                                  </p:childTnLst>
                                </p:cTn>
                              </p:par>
                              <p:par>
                                <p:cTn id="93" presetID="26" presetClass="emph" presetSubtype="0" repeatCount="indefinite" fill="hold" nodeType="withEffect">
                                  <p:stCondLst>
                                    <p:cond delay="0"/>
                                  </p:stCondLst>
                                  <p:childTnLst>
                                    <p:animEffect transition="out" filter="fade">
                                      <p:cBhvr>
                                        <p:cTn id="94" dur="2000" tmFilter="0, 0; .2, .5; .8, .5; 1, 0"/>
                                        <p:tgtEl>
                                          <p:spTgt spid="14"/>
                                        </p:tgtEl>
                                      </p:cBhvr>
                                    </p:animEffect>
                                    <p:animScale>
                                      <p:cBhvr>
                                        <p:cTn id="95" dur="1000" autoRev="1" fill="hold"/>
                                        <p:tgtEl>
                                          <p:spTgt spid="14"/>
                                        </p:tgtEl>
                                      </p:cBhvr>
                                      <p:by x="105000" y="105000"/>
                                    </p:animScale>
                                  </p:childTnLst>
                                </p:cTn>
                              </p:par>
                            </p:childTnLst>
                          </p:cTn>
                        </p:par>
                      </p:childTnLst>
                    </p:cTn>
                  </p:par>
                  <p:par>
                    <p:cTn id="96" fill="hold">
                      <p:stCondLst>
                        <p:cond delay="indefinite"/>
                      </p:stCondLst>
                      <p:childTnLst>
                        <p:par>
                          <p:cTn id="97" fill="hold">
                            <p:stCondLst>
                              <p:cond delay="0"/>
                            </p:stCondLst>
                            <p:childTnLst>
                              <p:par>
                                <p:cTn id="98" presetID="42" presetClass="entr" presetSubtype="0" fill="hold" nodeType="clickEffect">
                                  <p:stCondLst>
                                    <p:cond delay="0"/>
                                  </p:stCondLst>
                                  <p:childTnLst>
                                    <p:set>
                                      <p:cBhvr>
                                        <p:cTn id="99" dur="1" fill="hold">
                                          <p:stCondLst>
                                            <p:cond delay="0"/>
                                          </p:stCondLst>
                                        </p:cTn>
                                        <p:tgtEl>
                                          <p:spTgt spid="16"/>
                                        </p:tgtEl>
                                        <p:attrNameLst>
                                          <p:attrName>style.visibility</p:attrName>
                                        </p:attrNameLst>
                                      </p:cBhvr>
                                      <p:to>
                                        <p:strVal val="visible"/>
                                      </p:to>
                                    </p:set>
                                    <p:animEffect transition="in" filter="fade">
                                      <p:cBhvr>
                                        <p:cTn id="100" dur="1000"/>
                                        <p:tgtEl>
                                          <p:spTgt spid="16"/>
                                        </p:tgtEl>
                                      </p:cBhvr>
                                    </p:animEffect>
                                    <p:anim calcmode="lin" valueType="num">
                                      <p:cBhvr>
                                        <p:cTn id="101" dur="1000" fill="hold"/>
                                        <p:tgtEl>
                                          <p:spTgt spid="16"/>
                                        </p:tgtEl>
                                        <p:attrNameLst>
                                          <p:attrName>ppt_x</p:attrName>
                                        </p:attrNameLst>
                                      </p:cBhvr>
                                      <p:tavLst>
                                        <p:tav tm="0">
                                          <p:val>
                                            <p:strVal val="#ppt_x"/>
                                          </p:val>
                                        </p:tav>
                                        <p:tav tm="100000">
                                          <p:val>
                                            <p:strVal val="#ppt_x"/>
                                          </p:val>
                                        </p:tav>
                                      </p:tavLst>
                                    </p:anim>
                                    <p:anim calcmode="lin" valueType="num">
                                      <p:cBhvr>
                                        <p:cTn id="102" dur="1000" fill="hold"/>
                                        <p:tgtEl>
                                          <p:spTgt spid="16"/>
                                        </p:tgtEl>
                                        <p:attrNameLst>
                                          <p:attrName>ppt_y</p:attrName>
                                        </p:attrNameLst>
                                      </p:cBhvr>
                                      <p:tavLst>
                                        <p:tav tm="0">
                                          <p:val>
                                            <p:strVal val="#ppt_y+.1"/>
                                          </p:val>
                                        </p:tav>
                                        <p:tav tm="100000">
                                          <p:val>
                                            <p:strVal val="#ppt_y"/>
                                          </p:val>
                                        </p:tav>
                                      </p:tavLst>
                                    </p:anim>
                                  </p:childTnLst>
                                </p:cTn>
                              </p:par>
                            </p:childTnLst>
                          </p:cTn>
                        </p:par>
                        <p:par>
                          <p:cTn id="103" fill="hold">
                            <p:stCondLst>
                              <p:cond delay="1000"/>
                            </p:stCondLst>
                            <p:childTnLst>
                              <p:par>
                                <p:cTn id="104" presetID="26" presetClass="emph" presetSubtype="0" repeatCount="indefinite" fill="hold" nodeType="afterEffect">
                                  <p:stCondLst>
                                    <p:cond delay="0"/>
                                  </p:stCondLst>
                                  <p:childTnLst>
                                    <p:animEffect transition="out" filter="fade">
                                      <p:cBhvr>
                                        <p:cTn id="105" dur="2000" tmFilter="0, 0; .2, .5; .8, .5; 1, 0"/>
                                        <p:tgtEl>
                                          <p:spTgt spid="16"/>
                                        </p:tgtEl>
                                      </p:cBhvr>
                                    </p:animEffect>
                                    <p:animScale>
                                      <p:cBhvr>
                                        <p:cTn id="106" dur="1000" autoRev="1" fill="hold"/>
                                        <p:tgtEl>
                                          <p:spTgt spid="16"/>
                                        </p:tgtEl>
                                      </p:cBhvr>
                                      <p:by x="105000" y="105000"/>
                                    </p:animScale>
                                  </p:childTnLst>
                                </p:cTn>
                              </p:par>
                              <p:par>
                                <p:cTn id="107" presetID="42" presetClass="entr" presetSubtype="0" fill="hold" nodeType="withEffect">
                                  <p:stCondLst>
                                    <p:cond delay="0"/>
                                  </p:stCondLst>
                                  <p:childTnLst>
                                    <p:set>
                                      <p:cBhvr>
                                        <p:cTn id="108" dur="1" fill="hold">
                                          <p:stCondLst>
                                            <p:cond delay="0"/>
                                          </p:stCondLst>
                                        </p:cTn>
                                        <p:tgtEl>
                                          <p:spTgt spid="26"/>
                                        </p:tgtEl>
                                        <p:attrNameLst>
                                          <p:attrName>style.visibility</p:attrName>
                                        </p:attrNameLst>
                                      </p:cBhvr>
                                      <p:to>
                                        <p:strVal val="visible"/>
                                      </p:to>
                                    </p:set>
                                    <p:animEffect transition="in" filter="fade">
                                      <p:cBhvr>
                                        <p:cTn id="109" dur="1000"/>
                                        <p:tgtEl>
                                          <p:spTgt spid="26"/>
                                        </p:tgtEl>
                                      </p:cBhvr>
                                    </p:animEffect>
                                    <p:anim calcmode="lin" valueType="num">
                                      <p:cBhvr>
                                        <p:cTn id="110" dur="1000" fill="hold"/>
                                        <p:tgtEl>
                                          <p:spTgt spid="26"/>
                                        </p:tgtEl>
                                        <p:attrNameLst>
                                          <p:attrName>ppt_x</p:attrName>
                                        </p:attrNameLst>
                                      </p:cBhvr>
                                      <p:tavLst>
                                        <p:tav tm="0">
                                          <p:val>
                                            <p:strVal val="#ppt_x"/>
                                          </p:val>
                                        </p:tav>
                                        <p:tav tm="100000">
                                          <p:val>
                                            <p:strVal val="#ppt_x"/>
                                          </p:val>
                                        </p:tav>
                                      </p:tavLst>
                                    </p:anim>
                                    <p:anim calcmode="lin" valueType="num">
                                      <p:cBhvr>
                                        <p:cTn id="111" dur="1000" fill="hold"/>
                                        <p:tgtEl>
                                          <p:spTgt spid="26"/>
                                        </p:tgtEl>
                                        <p:attrNameLst>
                                          <p:attrName>ppt_y</p:attrName>
                                        </p:attrNameLst>
                                      </p:cBhvr>
                                      <p:tavLst>
                                        <p:tav tm="0">
                                          <p:val>
                                            <p:strVal val="#ppt_y+.1"/>
                                          </p:val>
                                        </p:tav>
                                        <p:tav tm="100000">
                                          <p:val>
                                            <p:strVal val="#ppt_y"/>
                                          </p:val>
                                        </p:tav>
                                      </p:tavLst>
                                    </p:anim>
                                  </p:childTnLst>
                                </p:cTn>
                              </p:par>
                              <p:par>
                                <p:cTn id="112" presetID="26" presetClass="emph" presetSubtype="0" repeatCount="indefinite" fill="hold" nodeType="withEffect">
                                  <p:stCondLst>
                                    <p:cond delay="1000"/>
                                  </p:stCondLst>
                                  <p:childTnLst>
                                    <p:animEffect transition="out" filter="fade">
                                      <p:cBhvr>
                                        <p:cTn id="113" dur="2000" tmFilter="0, 0; .2, .5; .8, .5; 1, 0"/>
                                        <p:tgtEl>
                                          <p:spTgt spid="26"/>
                                        </p:tgtEl>
                                      </p:cBhvr>
                                    </p:animEffect>
                                    <p:animScale>
                                      <p:cBhvr>
                                        <p:cTn id="114" dur="1000" autoRev="1" fill="hold"/>
                                        <p:tgtEl>
                                          <p:spTgt spid="26"/>
                                        </p:tgtEl>
                                      </p:cBhvr>
                                      <p:by x="105000" y="105000"/>
                                    </p:animScale>
                                  </p:childTnLst>
                                </p:cTn>
                              </p:par>
                              <p:par>
                                <p:cTn id="115" presetID="42" presetClass="entr" presetSubtype="0" fill="hold" nodeType="withEffect">
                                  <p:stCondLst>
                                    <p:cond delay="1000"/>
                                  </p:stCondLst>
                                  <p:childTnLst>
                                    <p:set>
                                      <p:cBhvr>
                                        <p:cTn id="116" dur="1" fill="hold">
                                          <p:stCondLst>
                                            <p:cond delay="0"/>
                                          </p:stCondLst>
                                        </p:cTn>
                                        <p:tgtEl>
                                          <p:spTgt spid="22"/>
                                        </p:tgtEl>
                                        <p:attrNameLst>
                                          <p:attrName>style.visibility</p:attrName>
                                        </p:attrNameLst>
                                      </p:cBhvr>
                                      <p:to>
                                        <p:strVal val="visible"/>
                                      </p:to>
                                    </p:set>
                                    <p:animEffect transition="in" filter="fade">
                                      <p:cBhvr>
                                        <p:cTn id="117" dur="1000"/>
                                        <p:tgtEl>
                                          <p:spTgt spid="22"/>
                                        </p:tgtEl>
                                      </p:cBhvr>
                                    </p:animEffect>
                                    <p:anim calcmode="lin" valueType="num">
                                      <p:cBhvr>
                                        <p:cTn id="118" dur="1000" fill="hold"/>
                                        <p:tgtEl>
                                          <p:spTgt spid="22"/>
                                        </p:tgtEl>
                                        <p:attrNameLst>
                                          <p:attrName>ppt_x</p:attrName>
                                        </p:attrNameLst>
                                      </p:cBhvr>
                                      <p:tavLst>
                                        <p:tav tm="0">
                                          <p:val>
                                            <p:strVal val="#ppt_x"/>
                                          </p:val>
                                        </p:tav>
                                        <p:tav tm="100000">
                                          <p:val>
                                            <p:strVal val="#ppt_x"/>
                                          </p:val>
                                        </p:tav>
                                      </p:tavLst>
                                    </p:anim>
                                    <p:anim calcmode="lin" valueType="num">
                                      <p:cBhvr>
                                        <p:cTn id="119" dur="1000" fill="hold"/>
                                        <p:tgtEl>
                                          <p:spTgt spid="22"/>
                                        </p:tgtEl>
                                        <p:attrNameLst>
                                          <p:attrName>ppt_y</p:attrName>
                                        </p:attrNameLst>
                                      </p:cBhvr>
                                      <p:tavLst>
                                        <p:tav tm="0">
                                          <p:val>
                                            <p:strVal val="#ppt_y+.1"/>
                                          </p:val>
                                        </p:tav>
                                        <p:tav tm="100000">
                                          <p:val>
                                            <p:strVal val="#ppt_y"/>
                                          </p:val>
                                        </p:tav>
                                      </p:tavLst>
                                    </p:anim>
                                  </p:childTnLst>
                                </p:cTn>
                              </p:par>
                              <p:par>
                                <p:cTn id="120" presetID="26" presetClass="emph" presetSubtype="0" repeatCount="indefinite" fill="hold" nodeType="withEffect">
                                  <p:stCondLst>
                                    <p:cond delay="2000"/>
                                  </p:stCondLst>
                                  <p:childTnLst>
                                    <p:animEffect transition="out" filter="fade">
                                      <p:cBhvr>
                                        <p:cTn id="121" dur="2000" tmFilter="0, 0; .2, .5; .8, .5; 1, 0"/>
                                        <p:tgtEl>
                                          <p:spTgt spid="22"/>
                                        </p:tgtEl>
                                      </p:cBhvr>
                                    </p:animEffect>
                                    <p:animScale>
                                      <p:cBhvr>
                                        <p:cTn id="122" dur="1000" autoRev="1" fill="hold"/>
                                        <p:tgtEl>
                                          <p:spTgt spid="22"/>
                                        </p:tgtEl>
                                      </p:cBhvr>
                                      <p:by x="105000" y="105000"/>
                                    </p:animScale>
                                  </p:childTnLst>
                                </p:cTn>
                              </p:par>
                              <p:par>
                                <p:cTn id="123" presetID="42" presetClass="entr" presetSubtype="0" fill="hold" nodeType="withEffect">
                                  <p:stCondLst>
                                    <p:cond delay="2000"/>
                                  </p:stCondLst>
                                  <p:childTnLst>
                                    <p:set>
                                      <p:cBhvr>
                                        <p:cTn id="124" dur="1" fill="hold">
                                          <p:stCondLst>
                                            <p:cond delay="0"/>
                                          </p:stCondLst>
                                        </p:cTn>
                                        <p:tgtEl>
                                          <p:spTgt spid="24"/>
                                        </p:tgtEl>
                                        <p:attrNameLst>
                                          <p:attrName>style.visibility</p:attrName>
                                        </p:attrNameLst>
                                      </p:cBhvr>
                                      <p:to>
                                        <p:strVal val="visible"/>
                                      </p:to>
                                    </p:set>
                                    <p:animEffect transition="in" filter="fade">
                                      <p:cBhvr>
                                        <p:cTn id="125" dur="1000"/>
                                        <p:tgtEl>
                                          <p:spTgt spid="24"/>
                                        </p:tgtEl>
                                      </p:cBhvr>
                                    </p:animEffect>
                                    <p:anim calcmode="lin" valueType="num">
                                      <p:cBhvr>
                                        <p:cTn id="126" dur="1000" fill="hold"/>
                                        <p:tgtEl>
                                          <p:spTgt spid="24"/>
                                        </p:tgtEl>
                                        <p:attrNameLst>
                                          <p:attrName>ppt_x</p:attrName>
                                        </p:attrNameLst>
                                      </p:cBhvr>
                                      <p:tavLst>
                                        <p:tav tm="0">
                                          <p:val>
                                            <p:strVal val="#ppt_x"/>
                                          </p:val>
                                        </p:tav>
                                        <p:tav tm="100000">
                                          <p:val>
                                            <p:strVal val="#ppt_x"/>
                                          </p:val>
                                        </p:tav>
                                      </p:tavLst>
                                    </p:anim>
                                    <p:anim calcmode="lin" valueType="num">
                                      <p:cBhvr>
                                        <p:cTn id="127" dur="1000" fill="hold"/>
                                        <p:tgtEl>
                                          <p:spTgt spid="24"/>
                                        </p:tgtEl>
                                        <p:attrNameLst>
                                          <p:attrName>ppt_y</p:attrName>
                                        </p:attrNameLst>
                                      </p:cBhvr>
                                      <p:tavLst>
                                        <p:tav tm="0">
                                          <p:val>
                                            <p:strVal val="#ppt_y+.1"/>
                                          </p:val>
                                        </p:tav>
                                        <p:tav tm="100000">
                                          <p:val>
                                            <p:strVal val="#ppt_y"/>
                                          </p:val>
                                        </p:tav>
                                      </p:tavLst>
                                    </p:anim>
                                  </p:childTnLst>
                                </p:cTn>
                              </p:par>
                              <p:par>
                                <p:cTn id="128" presetID="26" presetClass="emph" presetSubtype="0" repeatCount="indefinite" fill="hold" nodeType="withEffect">
                                  <p:stCondLst>
                                    <p:cond delay="3000"/>
                                  </p:stCondLst>
                                  <p:childTnLst>
                                    <p:animEffect transition="out" filter="fade">
                                      <p:cBhvr>
                                        <p:cTn id="129" dur="2000" tmFilter="0, 0; .2, .5; .8, .5; 1, 0"/>
                                        <p:tgtEl>
                                          <p:spTgt spid="24"/>
                                        </p:tgtEl>
                                      </p:cBhvr>
                                    </p:animEffect>
                                    <p:animScale>
                                      <p:cBhvr>
                                        <p:cTn id="130" dur="1000" autoRev="1" fill="hold"/>
                                        <p:tgtEl>
                                          <p:spTgt spid="2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zh-CN" altLang="en-US" dirty="0" smtClean="0"/>
              <a:t>消息</a:t>
            </a:r>
            <a:endParaRPr lang="zh-CN" altLang="en-US" dirty="0"/>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smtClean="0"/>
              <a:t>消息发送方</a:t>
            </a:r>
            <a:endParaRPr lang="en-US" altLang="zh-CN" dirty="0" smtClean="0"/>
          </a:p>
          <a:p>
            <a:pPr lvl="1">
              <a:buFont typeface="Wingdings" panose="05000000000000000000" pitchFamily="2" charset="2"/>
              <a:buChar char="u"/>
            </a:pPr>
            <a:r>
              <a:rPr lang="zh-CN" altLang="en-US" dirty="0" smtClean="0"/>
              <a:t>生产者</a:t>
            </a:r>
            <a:endParaRPr lang="en-US" altLang="zh-CN" dirty="0" smtClean="0"/>
          </a:p>
          <a:p>
            <a:pPr>
              <a:buFont typeface="Wingdings" panose="05000000000000000000" pitchFamily="2" charset="2"/>
              <a:buChar char="l"/>
            </a:pPr>
            <a:r>
              <a:rPr lang="zh-CN" altLang="en-US" dirty="0" smtClean="0"/>
              <a:t>消息接收方</a:t>
            </a:r>
            <a:endParaRPr lang="en-US" altLang="zh-CN" dirty="0" smtClean="0"/>
          </a:p>
          <a:p>
            <a:pPr lvl="1">
              <a:buFont typeface="Wingdings" panose="05000000000000000000" pitchFamily="2" charset="2"/>
              <a:buChar char="u"/>
            </a:pPr>
            <a:r>
              <a:rPr lang="zh-CN" altLang="en-US" dirty="0" smtClean="0"/>
              <a:t>消费者</a:t>
            </a:r>
            <a:endParaRPr lang="en-US" altLang="zh-CN" dirty="0"/>
          </a:p>
        </p:txBody>
      </p:sp>
      <p:pic>
        <p:nvPicPr>
          <p:cNvPr id="7" name="图片 6"/>
          <p:cNvPicPr>
            <a:picLocks noChangeAspect="1"/>
          </p:cNvPicPr>
          <p:nvPr/>
        </p:nvPicPr>
        <p:blipFill>
          <a:blip r:embed="rId3"/>
          <a:stretch>
            <a:fillRect/>
          </a:stretch>
        </p:blipFill>
        <p:spPr>
          <a:xfrm>
            <a:off x="4093204" y="4443188"/>
            <a:ext cx="1257600" cy="788664"/>
          </a:xfrm>
          <a:prstGeom prst="rect">
            <a:avLst/>
          </a:prstGeom>
        </p:spPr>
      </p:pic>
      <p:grpSp>
        <p:nvGrpSpPr>
          <p:cNvPr id="4" name="组合 3"/>
          <p:cNvGrpSpPr/>
          <p:nvPr/>
        </p:nvGrpSpPr>
        <p:grpSpPr>
          <a:xfrm>
            <a:off x="3355966" y="5293093"/>
            <a:ext cx="2131524" cy="877312"/>
            <a:chOff x="3355966" y="5293093"/>
            <a:chExt cx="2131524" cy="877312"/>
          </a:xfrm>
        </p:grpSpPr>
        <p:pic>
          <p:nvPicPr>
            <p:cNvPr id="8" name="图片 7"/>
            <p:cNvPicPr>
              <a:picLocks noChangeAspect="1"/>
            </p:cNvPicPr>
            <p:nvPr/>
          </p:nvPicPr>
          <p:blipFill>
            <a:blip r:embed="rId4"/>
            <a:stretch>
              <a:fillRect/>
            </a:stretch>
          </p:blipFill>
          <p:spPr>
            <a:xfrm>
              <a:off x="3355966" y="5293093"/>
              <a:ext cx="2131524" cy="831295"/>
            </a:xfrm>
            <a:prstGeom prst="rect">
              <a:avLst/>
            </a:prstGeom>
          </p:spPr>
        </p:pic>
        <p:sp>
          <p:nvSpPr>
            <p:cNvPr id="2" name="文本框 1"/>
            <p:cNvSpPr txBox="1"/>
            <p:nvPr/>
          </p:nvSpPr>
          <p:spPr>
            <a:xfrm>
              <a:off x="4093204" y="5708740"/>
              <a:ext cx="800219" cy="461665"/>
            </a:xfrm>
            <a:prstGeom prst="rect">
              <a:avLst/>
            </a:prstGeom>
            <a:noFill/>
          </p:spPr>
          <p:txBody>
            <a:bodyPr wrap="none" rtlCol="0">
              <a:spAutoFit/>
            </a:bodyPr>
            <a:lstStyle/>
            <a:p>
              <a:pPr fontAlgn="auto">
                <a:spcBef>
                  <a:spcPts val="0"/>
                </a:spcBef>
                <a:spcAft>
                  <a:spcPts val="0"/>
                </a:spcAft>
              </a:pPr>
              <a:r>
                <a:rPr lang="zh-CN" altLang="en-US" sz="24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丁未</a:t>
              </a:r>
              <a:endParaRPr lang="zh-CN" altLang="en-US" sz="2400" dirty="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grpSp>
      <p:grpSp>
        <p:nvGrpSpPr>
          <p:cNvPr id="11" name="组合 10"/>
          <p:cNvGrpSpPr/>
          <p:nvPr/>
        </p:nvGrpSpPr>
        <p:grpSpPr>
          <a:xfrm>
            <a:off x="6288627" y="4236313"/>
            <a:ext cx="1576217" cy="659144"/>
            <a:chOff x="6288627" y="4236313"/>
            <a:chExt cx="1576217" cy="659144"/>
          </a:xfrm>
        </p:grpSpPr>
        <p:pic>
          <p:nvPicPr>
            <p:cNvPr id="9" name="图片 8"/>
            <p:cNvPicPr>
              <a:picLocks noChangeAspect="1"/>
            </p:cNvPicPr>
            <p:nvPr/>
          </p:nvPicPr>
          <p:blipFill>
            <a:blip r:embed="rId4"/>
            <a:stretch>
              <a:fillRect/>
            </a:stretch>
          </p:blipFill>
          <p:spPr>
            <a:xfrm>
              <a:off x="6288627" y="4236313"/>
              <a:ext cx="1576217" cy="614725"/>
            </a:xfrm>
            <a:prstGeom prst="rect">
              <a:avLst/>
            </a:prstGeom>
          </p:spPr>
        </p:pic>
        <p:sp>
          <p:nvSpPr>
            <p:cNvPr id="10" name="文本框 9"/>
            <p:cNvSpPr txBox="1"/>
            <p:nvPr/>
          </p:nvSpPr>
          <p:spPr>
            <a:xfrm>
              <a:off x="6730590" y="4495347"/>
              <a:ext cx="688009" cy="400110"/>
            </a:xfrm>
            <a:prstGeom prst="rect">
              <a:avLst/>
            </a:prstGeom>
            <a:noFill/>
          </p:spPr>
          <p:txBody>
            <a:bodyPr wrap="none" rtlCol="0">
              <a:spAutoFit/>
            </a:bodyPr>
            <a:lstStyle/>
            <a:p>
              <a:pPr fontAlgn="auto">
                <a:spcBef>
                  <a:spcPts val="0"/>
                </a:spcBef>
                <a:spcAft>
                  <a:spcPts val="0"/>
                </a:spcAft>
              </a:pPr>
              <a:r>
                <a:rPr lang="zh-CN" altLang="en-US" sz="20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庚寅</a:t>
              </a:r>
              <a:endParaRPr lang="zh-CN" altLang="en-US" sz="2000" dirty="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grpSp>
    </p:spTree>
    <p:extLst>
      <p:ext uri="{BB962C8B-B14F-4D97-AF65-F5344CB8AC3E}">
        <p14:creationId xmlns:p14="http://schemas.microsoft.com/office/powerpoint/2010/main" val="1131318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1000"/>
                                        <p:tgtEl>
                                          <p:spTgt spid="7"/>
                                        </p:tgtEl>
                                      </p:cBhvr>
                                    </p:animEffect>
                                    <p:anim calcmode="lin" valueType="num">
                                      <p:cBhvr>
                                        <p:cTn id="16" dur="1000" fill="hold"/>
                                        <p:tgtEl>
                                          <p:spTgt spid="7"/>
                                        </p:tgtEl>
                                        <p:attrNameLst>
                                          <p:attrName>ppt_x</p:attrName>
                                        </p:attrNameLst>
                                      </p:cBhvr>
                                      <p:tavLst>
                                        <p:tav tm="0">
                                          <p:val>
                                            <p:strVal val="#ppt_x"/>
                                          </p:val>
                                        </p:tav>
                                        <p:tav tm="100000">
                                          <p:val>
                                            <p:strVal val="#ppt_x"/>
                                          </p:val>
                                        </p:tav>
                                      </p:tavLst>
                                    </p:anim>
                                    <p:anim calcmode="lin" valueType="num">
                                      <p:cBhvr>
                                        <p:cTn id="17" dur="1000" fill="hold"/>
                                        <p:tgtEl>
                                          <p:spTgt spid="7"/>
                                        </p:tgtEl>
                                        <p:attrNameLst>
                                          <p:attrName>ppt_y</p:attrName>
                                        </p:attrNameLst>
                                      </p:cBhvr>
                                      <p:tavLst>
                                        <p:tav tm="0">
                                          <p:val>
                                            <p:strVal val="#ppt_y+.1"/>
                                          </p:val>
                                        </p:tav>
                                        <p:tav tm="100000">
                                          <p:val>
                                            <p:strVal val="#ppt_y"/>
                                          </p:val>
                                        </p:tav>
                                      </p:tavLst>
                                    </p:anim>
                                  </p:childTnLst>
                                </p:cTn>
                              </p:par>
                              <p:par>
                                <p:cTn id="18" presetID="10" presetClass="entr" presetSubtype="0" fill="hold" nodeType="withEffect">
                                  <p:stCondLst>
                                    <p:cond delay="50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1000"/>
                                        <p:tgtEl>
                                          <p:spTgt spid="7"/>
                                        </p:tgtEl>
                                      </p:cBhvr>
                                    </p:animEffect>
                                  </p:childTnLst>
                                </p:cTn>
                              </p:par>
                            </p:childTnLst>
                          </p:cTn>
                        </p:par>
                        <p:par>
                          <p:cTn id="21" fill="hold">
                            <p:stCondLst>
                              <p:cond delay="1500"/>
                            </p:stCondLst>
                            <p:childTnLst>
                              <p:par>
                                <p:cTn id="22" presetID="26" presetClass="emph" presetSubtype="0" repeatCount="indefinite" fill="hold" nodeType="afterEffect">
                                  <p:stCondLst>
                                    <p:cond delay="0"/>
                                  </p:stCondLst>
                                  <p:childTnLst>
                                    <p:animEffect transition="out" filter="fade">
                                      <p:cBhvr>
                                        <p:cTn id="23" dur="2000" tmFilter="0, 0; .2, .5; .8, .5; 1, 0"/>
                                        <p:tgtEl>
                                          <p:spTgt spid="7"/>
                                        </p:tgtEl>
                                      </p:cBhvr>
                                    </p:animEffect>
                                    <p:animScale>
                                      <p:cBhvr>
                                        <p:cTn id="24" dur="1000" autoRev="1" fill="hold"/>
                                        <p:tgtEl>
                                          <p:spTgt spid="7"/>
                                        </p:tgtEl>
                                      </p:cBhvr>
                                      <p:by x="105000" y="105000"/>
                                    </p:animScale>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8">
                                            <p:txEl>
                                              <p:pRg st="1" end="1"/>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zh-CN" altLang="en-US" dirty="0" smtClean="0"/>
              <a:t>消息</a:t>
            </a:r>
            <a:endParaRPr lang="zh-CN" altLang="en-US" dirty="0"/>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smtClean="0"/>
              <a:t>同步消息</a:t>
            </a:r>
            <a:endParaRPr lang="en-US" altLang="zh-CN" dirty="0" smtClean="0"/>
          </a:p>
          <a:p>
            <a:pPr>
              <a:buFont typeface="Wingdings" panose="05000000000000000000" pitchFamily="2" charset="2"/>
              <a:buChar char="l"/>
            </a:pPr>
            <a:r>
              <a:rPr lang="zh-CN" altLang="en-US" dirty="0" smtClean="0"/>
              <a:t>异步消息</a:t>
            </a:r>
            <a:endParaRPr lang="en-US" altLang="zh-CN" dirty="0" smtClean="0"/>
          </a:p>
        </p:txBody>
      </p:sp>
      <p:pic>
        <p:nvPicPr>
          <p:cNvPr id="2" name="图片 1"/>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7675528" y="1625397"/>
            <a:ext cx="2070532" cy="4601183"/>
          </a:xfrm>
          <a:prstGeom prst="rect">
            <a:avLst/>
          </a:prstGeom>
        </p:spPr>
      </p:pic>
      <p:pic>
        <p:nvPicPr>
          <p:cNvPr id="3" name="图片 2"/>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7675528" y="1625397"/>
            <a:ext cx="2070532" cy="4601183"/>
          </a:xfrm>
          <a:prstGeom prst="rect">
            <a:avLst/>
          </a:prstGeom>
        </p:spPr>
      </p:pic>
      <p:pic>
        <p:nvPicPr>
          <p:cNvPr id="4" name="图片 3"/>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7675528" y="1625397"/>
            <a:ext cx="2070532" cy="4601183"/>
          </a:xfrm>
          <a:prstGeom prst="rect">
            <a:avLst/>
          </a:prstGeom>
        </p:spPr>
      </p:pic>
      <p:pic>
        <p:nvPicPr>
          <p:cNvPr id="6" name="图片 5"/>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7675528" y="1625397"/>
            <a:ext cx="2070532" cy="4601183"/>
          </a:xfrm>
          <a:prstGeom prst="rect">
            <a:avLst/>
          </a:prstGeom>
        </p:spPr>
      </p:pic>
      <p:pic>
        <p:nvPicPr>
          <p:cNvPr id="8" name="图片 7"/>
          <p:cNvPicPr>
            <a:picLocks noChangeAspect="1"/>
          </p:cNvPicPr>
          <p:nvPr/>
        </p:nvPicPr>
        <p:blipFill rotWithShape="1">
          <a:blip r:embed="rId6" cstate="hqprint">
            <a:extLst>
              <a:ext uri="{28A0092B-C50C-407E-A947-70E740481C1C}">
                <a14:useLocalDpi xmlns:a14="http://schemas.microsoft.com/office/drawing/2010/main" val="0"/>
              </a:ext>
            </a:extLst>
          </a:blip>
          <a:srcRect l="86209" t="15323" r="2175" b="79432"/>
          <a:stretch/>
        </p:blipFill>
        <p:spPr>
          <a:xfrm>
            <a:off x="7712868" y="2601913"/>
            <a:ext cx="240507" cy="241300"/>
          </a:xfrm>
          <a:prstGeom prst="rect">
            <a:avLst/>
          </a:prstGeom>
        </p:spPr>
      </p:pic>
      <p:pic>
        <p:nvPicPr>
          <p:cNvPr id="7" name="图片 6"/>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7675528" y="1625397"/>
            <a:ext cx="2070360" cy="4600800"/>
          </a:xfrm>
          <a:prstGeom prst="rect">
            <a:avLst/>
          </a:prstGeom>
        </p:spPr>
      </p:pic>
      <p:pic>
        <p:nvPicPr>
          <p:cNvPr id="10" name="图片 9"/>
          <p:cNvPicPr>
            <a:picLocks noChangeAspect="1"/>
          </p:cNvPicPr>
          <p:nvPr/>
        </p:nvPicPr>
        <p:blipFill rotWithShape="1">
          <a:blip r:embed="rId6" cstate="hqprint">
            <a:extLst>
              <a:ext uri="{28A0092B-C50C-407E-A947-70E740481C1C}">
                <a14:useLocalDpi xmlns:a14="http://schemas.microsoft.com/office/drawing/2010/main" val="0"/>
              </a:ext>
            </a:extLst>
          </a:blip>
          <a:srcRect b="88399"/>
          <a:stretch/>
        </p:blipFill>
        <p:spPr>
          <a:xfrm>
            <a:off x="7675356" y="1723642"/>
            <a:ext cx="2070532" cy="533783"/>
          </a:xfrm>
          <a:prstGeom prst="rect">
            <a:avLst/>
          </a:prstGeom>
        </p:spPr>
      </p:pic>
      <p:pic>
        <p:nvPicPr>
          <p:cNvPr id="11" name="图片 10"/>
          <p:cNvPicPr>
            <a:picLocks noChangeAspect="1"/>
          </p:cNvPicPr>
          <p:nvPr/>
        </p:nvPicPr>
        <p:blipFill rotWithShape="1">
          <a:blip r:embed="rId7" cstate="hqprint">
            <a:extLst>
              <a:ext uri="{28A0092B-C50C-407E-A947-70E740481C1C}">
                <a14:useLocalDpi xmlns:a14="http://schemas.microsoft.com/office/drawing/2010/main" val="0"/>
              </a:ext>
            </a:extLst>
          </a:blip>
          <a:srcRect t="38950" r="16311" b="54839"/>
          <a:stretch/>
        </p:blipFill>
        <p:spPr>
          <a:xfrm>
            <a:off x="7964502" y="2577720"/>
            <a:ext cx="1732662" cy="285750"/>
          </a:xfrm>
          <a:prstGeom prst="rect">
            <a:avLst/>
          </a:prstGeom>
        </p:spPr>
      </p:pic>
      <p:pic>
        <p:nvPicPr>
          <p:cNvPr id="12" name="图片 11"/>
          <p:cNvPicPr>
            <a:picLocks noChangeAspect="1"/>
          </p:cNvPicPr>
          <p:nvPr/>
        </p:nvPicPr>
        <p:blipFill rotWithShape="1">
          <a:blip r:embed="rId7" cstate="hqprint">
            <a:extLst>
              <a:ext uri="{28A0092B-C50C-407E-A947-70E740481C1C}">
                <a14:useLocalDpi xmlns:a14="http://schemas.microsoft.com/office/drawing/2010/main" val="0"/>
              </a:ext>
            </a:extLst>
          </a:blip>
          <a:srcRect t="38950" r="16311" b="54839"/>
          <a:stretch/>
        </p:blipFill>
        <p:spPr>
          <a:xfrm>
            <a:off x="7964502" y="3132551"/>
            <a:ext cx="1732662" cy="285750"/>
          </a:xfrm>
          <a:prstGeom prst="rect">
            <a:avLst/>
          </a:prstGeom>
        </p:spPr>
      </p:pic>
      <p:pic>
        <p:nvPicPr>
          <p:cNvPr id="13" name="图片 12"/>
          <p:cNvPicPr>
            <a:picLocks noChangeAspect="1"/>
          </p:cNvPicPr>
          <p:nvPr/>
        </p:nvPicPr>
        <p:blipFill rotWithShape="1">
          <a:blip r:embed="rId7" cstate="hqprint">
            <a:extLst>
              <a:ext uri="{28A0092B-C50C-407E-A947-70E740481C1C}">
                <a14:useLocalDpi xmlns:a14="http://schemas.microsoft.com/office/drawing/2010/main" val="0"/>
              </a:ext>
            </a:extLst>
          </a:blip>
          <a:srcRect t="38950" r="16311" b="54839"/>
          <a:stretch/>
        </p:blipFill>
        <p:spPr>
          <a:xfrm>
            <a:off x="7964502" y="2855135"/>
            <a:ext cx="1732662" cy="285750"/>
          </a:xfrm>
          <a:prstGeom prst="rect">
            <a:avLst/>
          </a:prstGeom>
        </p:spPr>
      </p:pic>
      <p:pic>
        <p:nvPicPr>
          <p:cNvPr id="14" name="图片 13"/>
          <p:cNvPicPr>
            <a:picLocks noChangeAspect="1"/>
          </p:cNvPicPr>
          <p:nvPr/>
        </p:nvPicPr>
        <p:blipFill>
          <a:blip r:embed="rId8"/>
          <a:stretch>
            <a:fillRect/>
          </a:stretch>
        </p:blipFill>
        <p:spPr>
          <a:xfrm>
            <a:off x="2676004" y="4397171"/>
            <a:ext cx="1257600" cy="788664"/>
          </a:xfrm>
          <a:prstGeom prst="rect">
            <a:avLst/>
          </a:prstGeom>
        </p:spPr>
      </p:pic>
      <p:grpSp>
        <p:nvGrpSpPr>
          <p:cNvPr id="15" name="组合 14"/>
          <p:cNvGrpSpPr/>
          <p:nvPr/>
        </p:nvGrpSpPr>
        <p:grpSpPr>
          <a:xfrm>
            <a:off x="1938766" y="5247076"/>
            <a:ext cx="2131524" cy="877312"/>
            <a:chOff x="3355966" y="5293093"/>
            <a:chExt cx="2131524" cy="877312"/>
          </a:xfrm>
        </p:grpSpPr>
        <p:pic>
          <p:nvPicPr>
            <p:cNvPr id="16" name="图片 15"/>
            <p:cNvPicPr>
              <a:picLocks noChangeAspect="1"/>
            </p:cNvPicPr>
            <p:nvPr/>
          </p:nvPicPr>
          <p:blipFill>
            <a:blip r:embed="rId9"/>
            <a:stretch>
              <a:fillRect/>
            </a:stretch>
          </p:blipFill>
          <p:spPr>
            <a:xfrm>
              <a:off x="3355966" y="5293093"/>
              <a:ext cx="2131524" cy="831295"/>
            </a:xfrm>
            <a:prstGeom prst="rect">
              <a:avLst/>
            </a:prstGeom>
          </p:spPr>
        </p:pic>
        <p:sp>
          <p:nvSpPr>
            <p:cNvPr id="17" name="文本框 16"/>
            <p:cNvSpPr txBox="1"/>
            <p:nvPr/>
          </p:nvSpPr>
          <p:spPr>
            <a:xfrm>
              <a:off x="4093204" y="5708740"/>
              <a:ext cx="800219" cy="461665"/>
            </a:xfrm>
            <a:prstGeom prst="rect">
              <a:avLst/>
            </a:prstGeom>
            <a:noFill/>
          </p:spPr>
          <p:txBody>
            <a:bodyPr wrap="none" rtlCol="0">
              <a:spAutoFit/>
            </a:bodyPr>
            <a:lstStyle/>
            <a:p>
              <a:pPr fontAlgn="auto">
                <a:spcBef>
                  <a:spcPts val="0"/>
                </a:spcBef>
                <a:spcAft>
                  <a:spcPts val="0"/>
                </a:spcAft>
              </a:pPr>
              <a:r>
                <a:rPr lang="zh-CN" altLang="en-US" sz="24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丁未</a:t>
              </a:r>
              <a:endParaRPr lang="zh-CN" altLang="en-US" sz="2400" dirty="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grpSp>
      <p:grpSp>
        <p:nvGrpSpPr>
          <p:cNvPr id="18" name="组合 17"/>
          <p:cNvGrpSpPr/>
          <p:nvPr/>
        </p:nvGrpSpPr>
        <p:grpSpPr>
          <a:xfrm>
            <a:off x="4871427" y="4190296"/>
            <a:ext cx="1576217" cy="659144"/>
            <a:chOff x="6288627" y="4236313"/>
            <a:chExt cx="1576217" cy="659144"/>
          </a:xfrm>
        </p:grpSpPr>
        <p:pic>
          <p:nvPicPr>
            <p:cNvPr id="19" name="图片 18"/>
            <p:cNvPicPr>
              <a:picLocks noChangeAspect="1"/>
            </p:cNvPicPr>
            <p:nvPr/>
          </p:nvPicPr>
          <p:blipFill>
            <a:blip r:embed="rId9"/>
            <a:stretch>
              <a:fillRect/>
            </a:stretch>
          </p:blipFill>
          <p:spPr>
            <a:xfrm>
              <a:off x="6288627" y="4236313"/>
              <a:ext cx="1576217" cy="614725"/>
            </a:xfrm>
            <a:prstGeom prst="rect">
              <a:avLst/>
            </a:prstGeom>
          </p:spPr>
        </p:pic>
        <p:sp>
          <p:nvSpPr>
            <p:cNvPr id="20" name="文本框 19"/>
            <p:cNvSpPr txBox="1"/>
            <p:nvPr/>
          </p:nvSpPr>
          <p:spPr>
            <a:xfrm>
              <a:off x="6730590" y="4495347"/>
              <a:ext cx="688009" cy="400110"/>
            </a:xfrm>
            <a:prstGeom prst="rect">
              <a:avLst/>
            </a:prstGeom>
            <a:noFill/>
          </p:spPr>
          <p:txBody>
            <a:bodyPr wrap="none" rtlCol="0">
              <a:spAutoFit/>
            </a:bodyPr>
            <a:lstStyle/>
            <a:p>
              <a:pPr fontAlgn="auto">
                <a:spcBef>
                  <a:spcPts val="0"/>
                </a:spcBef>
                <a:spcAft>
                  <a:spcPts val="0"/>
                </a:spcAft>
              </a:pPr>
              <a:r>
                <a:rPr lang="zh-CN" altLang="en-US" sz="20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庚寅</a:t>
              </a:r>
              <a:endParaRPr lang="zh-CN" altLang="en-US" sz="2000" dirty="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grpSp>
    </p:spTree>
    <p:extLst>
      <p:ext uri="{BB962C8B-B14F-4D97-AF65-F5344CB8AC3E}">
        <p14:creationId xmlns:p14="http://schemas.microsoft.com/office/powerpoint/2010/main" val="1658270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8">
                                            <p:txEl>
                                              <p:pRg st="0" end="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nodeType="clickEffect">
                                  <p:stCondLst>
                                    <p:cond delay="0"/>
                                  </p:stCondLst>
                                  <p:childTnLst>
                                    <p:set>
                                      <p:cBhvr>
                                        <p:cTn id="28" dur="1" fill="hold">
                                          <p:stCondLst>
                                            <p:cond delay="0"/>
                                          </p:stCondLst>
                                        </p:cTn>
                                        <p:tgtEl>
                                          <p:spTgt spid="2"/>
                                        </p:tgtEl>
                                        <p:attrNameLst>
                                          <p:attrName>style.visibility</p:attrName>
                                        </p:attrNameLst>
                                      </p:cBhvr>
                                      <p:to>
                                        <p:strVal val="hidden"/>
                                      </p:to>
                                    </p:set>
                                  </p:childTnLst>
                                </p:cTn>
                              </p:par>
                              <p:par>
                                <p:cTn id="29" presetID="1" presetClass="exit" presetSubtype="0" fill="hold" nodeType="withEffect">
                                  <p:stCondLst>
                                    <p:cond delay="0"/>
                                  </p:stCondLst>
                                  <p:childTnLst>
                                    <p:set>
                                      <p:cBhvr>
                                        <p:cTn id="30" dur="1" fill="hold">
                                          <p:stCondLst>
                                            <p:cond delay="0"/>
                                          </p:stCondLst>
                                        </p:cTn>
                                        <p:tgtEl>
                                          <p:spTgt spid="3"/>
                                        </p:tgtEl>
                                        <p:attrNameLst>
                                          <p:attrName>style.visibility</p:attrName>
                                        </p:attrNameLst>
                                      </p:cBhvr>
                                      <p:to>
                                        <p:strVal val="hidden"/>
                                      </p:to>
                                    </p:set>
                                  </p:childTnLst>
                                </p:cTn>
                              </p:par>
                              <p:par>
                                <p:cTn id="31" presetID="1" presetClass="exit" presetSubtype="0" fill="hold" nodeType="withEffect">
                                  <p:stCondLst>
                                    <p:cond delay="0"/>
                                  </p:stCondLst>
                                  <p:childTnLst>
                                    <p:set>
                                      <p:cBhvr>
                                        <p:cTn id="32" dur="1" fill="hold">
                                          <p:stCondLst>
                                            <p:cond delay="0"/>
                                          </p:stCondLst>
                                        </p:cTn>
                                        <p:tgtEl>
                                          <p:spTgt spid="8"/>
                                        </p:tgtEl>
                                        <p:attrNameLst>
                                          <p:attrName>style.visibility</p:attrName>
                                        </p:attrNameLst>
                                      </p:cBhvr>
                                      <p:to>
                                        <p:strVal val="hidden"/>
                                      </p:to>
                                    </p:set>
                                  </p:childTnLst>
                                </p:cTn>
                              </p:par>
                              <p:par>
                                <p:cTn id="33" presetID="1" presetClass="exit" presetSubtype="0" fill="hold" nodeType="withEffect">
                                  <p:stCondLst>
                                    <p:cond delay="0"/>
                                  </p:stCondLst>
                                  <p:childTnLst>
                                    <p:set>
                                      <p:cBhvr>
                                        <p:cTn id="34" dur="1" fill="hold">
                                          <p:stCondLst>
                                            <p:cond delay="0"/>
                                          </p:stCondLst>
                                        </p:cTn>
                                        <p:tgtEl>
                                          <p:spTgt spid="4"/>
                                        </p:tgtEl>
                                        <p:attrNameLst>
                                          <p:attrName>style.visibility</p:attrName>
                                        </p:attrNameLst>
                                      </p:cBhvr>
                                      <p:to>
                                        <p:strVal val="hidden"/>
                                      </p:to>
                                    </p:set>
                                  </p:childTnLst>
                                </p:cTn>
                              </p:par>
                              <p:par>
                                <p:cTn id="35" presetID="1" presetClass="exit" presetSubtype="0" fill="hold" nodeType="withEffect">
                                  <p:stCondLst>
                                    <p:cond delay="0"/>
                                  </p:stCondLst>
                                  <p:childTnLst>
                                    <p:set>
                                      <p:cBhvr>
                                        <p:cTn id="36" dur="1" fill="hold">
                                          <p:stCondLst>
                                            <p:cond delay="0"/>
                                          </p:stCondLst>
                                        </p:cTn>
                                        <p:tgtEl>
                                          <p:spTgt spid="6"/>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3"/>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2"/>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1"/>
                                        </p:tgtEl>
                                        <p:attrNameLst>
                                          <p:attrName>style.visibility</p:attrName>
                                        </p:attrNameLst>
                                      </p:cBhvr>
                                      <p:to>
                                        <p:strVal val="visible"/>
                                      </p:to>
                                    </p:set>
                                  </p:childTnLst>
                                </p:cTn>
                              </p:par>
                              <p:par>
                                <p:cTn id="49" presetID="1" presetClass="exit" presetSubtype="0" fill="hold" nodeType="withEffect">
                                  <p:stCondLst>
                                    <p:cond delay="2000"/>
                                  </p:stCondLst>
                                  <p:childTnLst>
                                    <p:set>
                                      <p:cBhvr>
                                        <p:cTn id="50" dur="1" fill="hold">
                                          <p:stCondLst>
                                            <p:cond delay="0"/>
                                          </p:stCondLst>
                                        </p:cTn>
                                        <p:tgtEl>
                                          <p:spTgt spid="11"/>
                                        </p:tgtEl>
                                        <p:attrNameLst>
                                          <p:attrName>style.visibility</p:attrName>
                                        </p:attrNameLst>
                                      </p:cBhvr>
                                      <p:to>
                                        <p:strVal val="hidden"/>
                                      </p:to>
                                    </p:set>
                                  </p:childTnLst>
                                </p:cTn>
                              </p:par>
                              <p:par>
                                <p:cTn id="51" presetID="1" presetClass="exit" presetSubtype="0" fill="hold" nodeType="withEffect">
                                  <p:stCondLst>
                                    <p:cond delay="4000"/>
                                  </p:stCondLst>
                                  <p:childTnLst>
                                    <p:set>
                                      <p:cBhvr>
                                        <p:cTn id="52" dur="1" fill="hold">
                                          <p:stCondLst>
                                            <p:cond delay="0"/>
                                          </p:stCondLst>
                                        </p:cTn>
                                        <p:tgtEl>
                                          <p:spTgt spid="13"/>
                                        </p:tgtEl>
                                        <p:attrNameLst>
                                          <p:attrName>style.visibility</p:attrName>
                                        </p:attrNameLst>
                                      </p:cBhvr>
                                      <p:to>
                                        <p:strVal val="hidden"/>
                                      </p:to>
                                    </p:set>
                                  </p:childTnLst>
                                </p:cTn>
                              </p:par>
                              <p:par>
                                <p:cTn id="53" presetID="1" presetClass="exit" presetSubtype="0" fill="hold" nodeType="withEffect">
                                  <p:stCondLst>
                                    <p:cond delay="6000"/>
                                  </p:stCondLst>
                                  <p:childTnLst>
                                    <p:set>
                                      <p:cBhvr>
                                        <p:cTn id="54" dur="1" fill="hold">
                                          <p:stCondLst>
                                            <p:cond delay="0"/>
                                          </p:stCondLst>
                                        </p:cTn>
                                        <p:tgtEl>
                                          <p:spTgt spid="12"/>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38">
                                            <p:txEl>
                                              <p:pRg st="1" end="1"/>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14"/>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5"/>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 name="图片 67"/>
          <p:cNvPicPr>
            <a:picLocks noChangeAspect="1"/>
          </p:cNvPicPr>
          <p:nvPr/>
        </p:nvPicPr>
        <p:blipFill>
          <a:blip r:embed="rId3"/>
          <a:stretch>
            <a:fillRect/>
          </a:stretch>
        </p:blipFill>
        <p:spPr>
          <a:xfrm>
            <a:off x="4181707" y="2969717"/>
            <a:ext cx="990600" cy="1676400"/>
          </a:xfrm>
          <a:prstGeom prst="rect">
            <a:avLst/>
          </a:prstGeom>
        </p:spPr>
      </p:pic>
      <p:pic>
        <p:nvPicPr>
          <p:cNvPr id="77" name="图片 76"/>
          <p:cNvPicPr>
            <a:picLocks noChangeAspect="1"/>
          </p:cNvPicPr>
          <p:nvPr/>
        </p:nvPicPr>
        <p:blipFill>
          <a:blip r:embed="rId3"/>
          <a:stretch>
            <a:fillRect/>
          </a:stretch>
        </p:blipFill>
        <p:spPr>
          <a:xfrm>
            <a:off x="4181707" y="2969717"/>
            <a:ext cx="990600" cy="1676400"/>
          </a:xfrm>
          <a:prstGeom prst="rect">
            <a:avLst/>
          </a:prstGeom>
        </p:spPr>
      </p:pic>
      <p:pic>
        <p:nvPicPr>
          <p:cNvPr id="82" name="图片 81"/>
          <p:cNvPicPr>
            <a:picLocks noChangeAspect="1"/>
          </p:cNvPicPr>
          <p:nvPr/>
        </p:nvPicPr>
        <p:blipFill>
          <a:blip r:embed="rId3"/>
          <a:stretch>
            <a:fillRect/>
          </a:stretch>
        </p:blipFill>
        <p:spPr>
          <a:xfrm>
            <a:off x="4181707" y="2969717"/>
            <a:ext cx="990600" cy="1676400"/>
          </a:xfrm>
          <a:prstGeom prst="rect">
            <a:avLst/>
          </a:prstGeom>
        </p:spPr>
      </p:pic>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zh-CN" altLang="en-US" dirty="0" smtClean="0"/>
              <a:t>消息</a:t>
            </a:r>
            <a:endParaRPr lang="zh-CN" altLang="en-US" dirty="0"/>
          </a:p>
        </p:txBody>
      </p:sp>
      <p:pic>
        <p:nvPicPr>
          <p:cNvPr id="22" name="图片 2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54776" y="3448050"/>
            <a:ext cx="694573" cy="693402"/>
          </a:xfrm>
          <a:prstGeom prst="rect">
            <a:avLst/>
          </a:prstGeom>
        </p:spPr>
      </p:pic>
      <p:cxnSp>
        <p:nvCxnSpPr>
          <p:cNvPr id="24" name="直接箭头连接符 23"/>
          <p:cNvCxnSpPr/>
          <p:nvPr/>
        </p:nvCxnSpPr>
        <p:spPr>
          <a:xfrm>
            <a:off x="2095500" y="3792588"/>
            <a:ext cx="1943100" cy="0"/>
          </a:xfrm>
          <a:prstGeom prst="straightConnector1">
            <a:avLst/>
          </a:prstGeom>
          <a:ln w="25400">
            <a:solidFill>
              <a:srgbClr val="AD2A26"/>
            </a:solidFill>
            <a:tailEnd type="triangle"/>
          </a:ln>
        </p:spPr>
        <p:style>
          <a:lnRef idx="1">
            <a:schemeClr val="accent1"/>
          </a:lnRef>
          <a:fillRef idx="0">
            <a:schemeClr val="accent1"/>
          </a:fillRef>
          <a:effectRef idx="0">
            <a:schemeClr val="accent1"/>
          </a:effectRef>
          <a:fontRef idx="minor">
            <a:schemeClr val="tx1"/>
          </a:fontRef>
        </p:style>
      </p:cxnSp>
      <p:sp>
        <p:nvSpPr>
          <p:cNvPr id="25" name="弧形 24"/>
          <p:cNvSpPr/>
          <p:nvPr/>
        </p:nvSpPr>
        <p:spPr>
          <a:xfrm flipV="1">
            <a:off x="1904995" y="2494130"/>
            <a:ext cx="3776663" cy="1907839"/>
          </a:xfrm>
          <a:prstGeom prst="arc">
            <a:avLst>
              <a:gd name="adj1" fmla="val 11652713"/>
              <a:gd name="adj2" fmla="val 17042175"/>
            </a:avLst>
          </a:prstGeom>
          <a:ln w="25400">
            <a:solidFill>
              <a:srgbClr val="AD2A26"/>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8" name="弧形 27"/>
          <p:cNvSpPr/>
          <p:nvPr/>
        </p:nvSpPr>
        <p:spPr>
          <a:xfrm>
            <a:off x="1900232" y="3186107"/>
            <a:ext cx="3776663" cy="1907839"/>
          </a:xfrm>
          <a:prstGeom prst="arc">
            <a:avLst>
              <a:gd name="adj1" fmla="val 11652713"/>
              <a:gd name="adj2" fmla="val 17042175"/>
            </a:avLst>
          </a:prstGeom>
          <a:ln w="25400">
            <a:solidFill>
              <a:srgbClr val="AD2A26"/>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9" name="弧形 28"/>
          <p:cNvSpPr/>
          <p:nvPr/>
        </p:nvSpPr>
        <p:spPr>
          <a:xfrm flipV="1">
            <a:off x="1104896" y="2106806"/>
            <a:ext cx="5405438" cy="1957545"/>
          </a:xfrm>
          <a:prstGeom prst="arc">
            <a:avLst>
              <a:gd name="adj1" fmla="val 12241196"/>
              <a:gd name="adj2" fmla="val 16978723"/>
            </a:avLst>
          </a:prstGeom>
          <a:ln w="25400">
            <a:solidFill>
              <a:srgbClr val="AD2A26"/>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0" name="弧形 29"/>
          <p:cNvSpPr/>
          <p:nvPr/>
        </p:nvSpPr>
        <p:spPr>
          <a:xfrm>
            <a:off x="1100133" y="3528867"/>
            <a:ext cx="5405438" cy="1957545"/>
          </a:xfrm>
          <a:prstGeom prst="arc">
            <a:avLst>
              <a:gd name="adj1" fmla="val 12241196"/>
              <a:gd name="adj2" fmla="val 16978723"/>
            </a:avLst>
          </a:prstGeom>
          <a:ln w="25400">
            <a:solidFill>
              <a:srgbClr val="AD2A26"/>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pic>
        <p:nvPicPr>
          <p:cNvPr id="34" name="图片 33"/>
          <p:cNvPicPr>
            <a:picLocks noChangeAspect="1"/>
          </p:cNvPicPr>
          <p:nvPr/>
        </p:nvPicPr>
        <p:blipFill>
          <a:blip r:embed="rId3"/>
          <a:stretch>
            <a:fillRect/>
          </a:stretch>
        </p:blipFill>
        <p:spPr>
          <a:xfrm>
            <a:off x="4181707" y="2969717"/>
            <a:ext cx="990600" cy="1676400"/>
          </a:xfrm>
          <a:prstGeom prst="rect">
            <a:avLst/>
          </a:prstGeom>
        </p:spPr>
      </p:pic>
      <p:sp>
        <p:nvSpPr>
          <p:cNvPr id="39" name="文本框 38"/>
          <p:cNvSpPr txBox="1"/>
          <p:nvPr/>
        </p:nvSpPr>
        <p:spPr>
          <a:xfrm>
            <a:off x="4192164" y="4619997"/>
            <a:ext cx="889987" cy="307777"/>
          </a:xfrm>
          <a:prstGeom prst="rect">
            <a:avLst/>
          </a:prstGeom>
          <a:noFill/>
        </p:spPr>
        <p:txBody>
          <a:bodyPr wrap="none" rtlCol="0">
            <a:spAutoFit/>
          </a:bodyPr>
          <a:lstStyle/>
          <a:p>
            <a:pPr fontAlgn="auto">
              <a:spcBef>
                <a:spcPts val="0"/>
              </a:spcBef>
              <a:spcAft>
                <a:spcPts val="0"/>
              </a:spcAft>
            </a:pPr>
            <a:r>
              <a:rPr lang="zh-CN" altLang="en-US" sz="14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业务系统</a:t>
            </a:r>
            <a:endParaRPr lang="zh-CN" altLang="en-US" sz="1400" dirty="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grpSp>
        <p:nvGrpSpPr>
          <p:cNvPr id="65" name="组合 64"/>
          <p:cNvGrpSpPr/>
          <p:nvPr/>
        </p:nvGrpSpPr>
        <p:grpSpPr>
          <a:xfrm>
            <a:off x="10717102" y="1756984"/>
            <a:ext cx="1066318" cy="1312367"/>
            <a:chOff x="10717102" y="1756984"/>
            <a:chExt cx="1066318" cy="1312367"/>
          </a:xfrm>
        </p:grpSpPr>
        <p:pic>
          <p:nvPicPr>
            <p:cNvPr id="23" name="图片 22"/>
            <p:cNvPicPr>
              <a:picLocks noChangeAspect="1"/>
            </p:cNvPicPr>
            <p:nvPr/>
          </p:nvPicPr>
          <p:blipFill>
            <a:blip r:embed="rId3"/>
            <a:stretch>
              <a:fillRect/>
            </a:stretch>
          </p:blipFill>
          <p:spPr>
            <a:xfrm>
              <a:off x="10961129" y="1756984"/>
              <a:ext cx="598810" cy="1013371"/>
            </a:xfrm>
            <a:prstGeom prst="rect">
              <a:avLst/>
            </a:prstGeom>
          </p:spPr>
        </p:pic>
        <p:sp>
          <p:nvSpPr>
            <p:cNvPr id="40" name="文本框 39"/>
            <p:cNvSpPr txBox="1"/>
            <p:nvPr/>
          </p:nvSpPr>
          <p:spPr>
            <a:xfrm>
              <a:off x="10717102" y="2761574"/>
              <a:ext cx="1066318" cy="307777"/>
            </a:xfrm>
            <a:prstGeom prst="rect">
              <a:avLst/>
            </a:prstGeom>
            <a:noFill/>
          </p:spPr>
          <p:txBody>
            <a:bodyPr wrap="none" rtlCol="0">
              <a:spAutoFit/>
            </a:bodyPr>
            <a:lstStyle/>
            <a:p>
              <a:pPr fontAlgn="auto">
                <a:spcBef>
                  <a:spcPts val="0"/>
                </a:spcBef>
                <a:spcAft>
                  <a:spcPts val="0"/>
                </a:spcAft>
              </a:pPr>
              <a:r>
                <a:rPr lang="zh-CN" altLang="en-US" sz="14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子业务系统</a:t>
              </a:r>
              <a:endParaRPr lang="zh-CN" altLang="en-US" sz="1400" dirty="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grpSp>
      <p:grpSp>
        <p:nvGrpSpPr>
          <p:cNvPr id="66" name="组合 65"/>
          <p:cNvGrpSpPr/>
          <p:nvPr/>
        </p:nvGrpSpPr>
        <p:grpSpPr>
          <a:xfrm>
            <a:off x="10717102" y="3245942"/>
            <a:ext cx="1066318" cy="1312367"/>
            <a:chOff x="10717102" y="3245942"/>
            <a:chExt cx="1066318" cy="1312367"/>
          </a:xfrm>
        </p:grpSpPr>
        <p:pic>
          <p:nvPicPr>
            <p:cNvPr id="41" name="图片 40"/>
            <p:cNvPicPr>
              <a:picLocks noChangeAspect="1"/>
            </p:cNvPicPr>
            <p:nvPr/>
          </p:nvPicPr>
          <p:blipFill>
            <a:blip r:embed="rId3"/>
            <a:stretch>
              <a:fillRect/>
            </a:stretch>
          </p:blipFill>
          <p:spPr>
            <a:xfrm>
              <a:off x="10961129" y="3245942"/>
              <a:ext cx="598810" cy="1013371"/>
            </a:xfrm>
            <a:prstGeom prst="rect">
              <a:avLst/>
            </a:prstGeom>
          </p:spPr>
        </p:pic>
        <p:sp>
          <p:nvSpPr>
            <p:cNvPr id="42" name="文本框 41"/>
            <p:cNvSpPr txBox="1"/>
            <p:nvPr/>
          </p:nvSpPr>
          <p:spPr>
            <a:xfrm>
              <a:off x="10717102" y="4250532"/>
              <a:ext cx="1066318" cy="307777"/>
            </a:xfrm>
            <a:prstGeom prst="rect">
              <a:avLst/>
            </a:prstGeom>
            <a:noFill/>
          </p:spPr>
          <p:txBody>
            <a:bodyPr wrap="none" rtlCol="0">
              <a:spAutoFit/>
            </a:bodyPr>
            <a:lstStyle/>
            <a:p>
              <a:pPr fontAlgn="auto">
                <a:spcBef>
                  <a:spcPts val="0"/>
                </a:spcBef>
                <a:spcAft>
                  <a:spcPts val="0"/>
                </a:spcAft>
              </a:pPr>
              <a:r>
                <a:rPr lang="zh-CN" altLang="en-US" sz="14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子业务系统</a:t>
              </a:r>
              <a:endParaRPr lang="zh-CN" altLang="en-US" sz="1400" dirty="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grpSp>
      <p:grpSp>
        <p:nvGrpSpPr>
          <p:cNvPr id="67" name="组合 66"/>
          <p:cNvGrpSpPr/>
          <p:nvPr/>
        </p:nvGrpSpPr>
        <p:grpSpPr>
          <a:xfrm>
            <a:off x="10717102" y="4678194"/>
            <a:ext cx="1066318" cy="1312367"/>
            <a:chOff x="10717102" y="4678194"/>
            <a:chExt cx="1066318" cy="1312367"/>
          </a:xfrm>
        </p:grpSpPr>
        <p:pic>
          <p:nvPicPr>
            <p:cNvPr id="43" name="图片 42"/>
            <p:cNvPicPr>
              <a:picLocks noChangeAspect="1"/>
            </p:cNvPicPr>
            <p:nvPr/>
          </p:nvPicPr>
          <p:blipFill>
            <a:blip r:embed="rId3"/>
            <a:stretch>
              <a:fillRect/>
            </a:stretch>
          </p:blipFill>
          <p:spPr>
            <a:xfrm>
              <a:off x="10961129" y="4678194"/>
              <a:ext cx="598810" cy="1013371"/>
            </a:xfrm>
            <a:prstGeom prst="rect">
              <a:avLst/>
            </a:prstGeom>
          </p:spPr>
        </p:pic>
        <p:sp>
          <p:nvSpPr>
            <p:cNvPr id="44" name="文本框 43"/>
            <p:cNvSpPr txBox="1"/>
            <p:nvPr/>
          </p:nvSpPr>
          <p:spPr>
            <a:xfrm>
              <a:off x="10717102" y="5682784"/>
              <a:ext cx="1066318" cy="307777"/>
            </a:xfrm>
            <a:prstGeom prst="rect">
              <a:avLst/>
            </a:prstGeom>
            <a:noFill/>
          </p:spPr>
          <p:txBody>
            <a:bodyPr wrap="none" rtlCol="0">
              <a:spAutoFit/>
            </a:bodyPr>
            <a:lstStyle/>
            <a:p>
              <a:pPr fontAlgn="auto">
                <a:spcBef>
                  <a:spcPts val="0"/>
                </a:spcBef>
                <a:spcAft>
                  <a:spcPts val="0"/>
                </a:spcAft>
              </a:pPr>
              <a:r>
                <a:rPr lang="zh-CN" altLang="en-US" sz="14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子业务系统</a:t>
              </a:r>
              <a:endParaRPr lang="zh-CN" altLang="en-US" sz="1400" dirty="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grpSp>
      <p:grpSp>
        <p:nvGrpSpPr>
          <p:cNvPr id="83" name="组合 82"/>
          <p:cNvGrpSpPr/>
          <p:nvPr/>
        </p:nvGrpSpPr>
        <p:grpSpPr>
          <a:xfrm>
            <a:off x="7222053" y="3448049"/>
            <a:ext cx="1113749" cy="676275"/>
            <a:chOff x="7222053" y="3448049"/>
            <a:chExt cx="1113749" cy="676275"/>
          </a:xfrm>
        </p:grpSpPr>
        <p:sp>
          <p:nvSpPr>
            <p:cNvPr id="37" name="圆柱形 36"/>
            <p:cNvSpPr/>
            <p:nvPr/>
          </p:nvSpPr>
          <p:spPr>
            <a:xfrm rot="5400000">
              <a:off x="7440790" y="3229312"/>
              <a:ext cx="676275" cy="1113749"/>
            </a:xfrm>
            <a:prstGeom prst="can">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5" name="文本框 44"/>
            <p:cNvSpPr txBox="1"/>
            <p:nvPr/>
          </p:nvSpPr>
          <p:spPr>
            <a:xfrm>
              <a:off x="7455729" y="3632297"/>
              <a:ext cx="465192" cy="307777"/>
            </a:xfrm>
            <a:prstGeom prst="rect">
              <a:avLst/>
            </a:prstGeom>
            <a:noFill/>
          </p:spPr>
          <p:txBody>
            <a:bodyPr wrap="none" rtlCol="0">
              <a:spAutoFit/>
            </a:bodyPr>
            <a:lstStyle/>
            <a:p>
              <a:pPr fontAlgn="auto">
                <a:spcBef>
                  <a:spcPts val="0"/>
                </a:spcBef>
                <a:spcAft>
                  <a:spcPts val="0"/>
                </a:spcAft>
              </a:pPr>
              <a:r>
                <a:rPr lang="en-US" altLang="zh-CN" sz="1400" b="1" dirty="0" smtClean="0">
                  <a:solidFill>
                    <a:srgbClr val="C00000"/>
                  </a:solidFill>
                  <a:latin typeface="+mn-lt"/>
                  <a:ea typeface="+mn-ea"/>
                </a:rPr>
                <a:t>MQ</a:t>
              </a:r>
              <a:endParaRPr lang="zh-CN" altLang="en-US" sz="1400" b="1" dirty="0">
                <a:solidFill>
                  <a:srgbClr val="C00000"/>
                </a:solidFill>
                <a:latin typeface="+mn-lt"/>
                <a:ea typeface="+mn-ea"/>
              </a:endParaRPr>
            </a:p>
          </p:txBody>
        </p:sp>
      </p:grpSp>
      <p:cxnSp>
        <p:nvCxnSpPr>
          <p:cNvPr id="46" name="直接箭头连接符 45"/>
          <p:cNvCxnSpPr/>
          <p:nvPr/>
        </p:nvCxnSpPr>
        <p:spPr>
          <a:xfrm>
            <a:off x="5303520" y="3792588"/>
            <a:ext cx="1781810" cy="0"/>
          </a:xfrm>
          <a:prstGeom prst="straightConnector1">
            <a:avLst/>
          </a:prstGeom>
          <a:ln w="25400">
            <a:solidFill>
              <a:srgbClr val="AD2A26"/>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接箭头连接符 47"/>
          <p:cNvCxnSpPr/>
          <p:nvPr/>
        </p:nvCxnSpPr>
        <p:spPr>
          <a:xfrm>
            <a:off x="8472999" y="3792588"/>
            <a:ext cx="2316921" cy="0"/>
          </a:xfrm>
          <a:prstGeom prst="straightConnector1">
            <a:avLst/>
          </a:prstGeom>
          <a:ln w="25400">
            <a:solidFill>
              <a:srgbClr val="AD2A26"/>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9" name="直接箭头连接符 48"/>
          <p:cNvCxnSpPr/>
          <p:nvPr/>
        </p:nvCxnSpPr>
        <p:spPr>
          <a:xfrm>
            <a:off x="8472999" y="4224968"/>
            <a:ext cx="2264649" cy="868978"/>
          </a:xfrm>
          <a:prstGeom prst="straightConnector1">
            <a:avLst/>
          </a:prstGeom>
          <a:ln w="25400">
            <a:solidFill>
              <a:srgbClr val="AD2A26"/>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4" name="直接箭头连接符 53"/>
          <p:cNvCxnSpPr/>
          <p:nvPr/>
        </p:nvCxnSpPr>
        <p:spPr>
          <a:xfrm flipH="1">
            <a:off x="8472999" y="2494130"/>
            <a:ext cx="2244103" cy="857777"/>
          </a:xfrm>
          <a:prstGeom prst="straightConnector1">
            <a:avLst/>
          </a:prstGeom>
          <a:ln w="25400">
            <a:solidFill>
              <a:srgbClr val="AD2A26"/>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27986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heel(1)">
                                      <p:cBhvr>
                                        <p:cTn id="7" dur="300"/>
                                        <p:tgtEl>
                                          <p:spTgt spid="22"/>
                                        </p:tgtEl>
                                      </p:cBhvr>
                                    </p:animEffect>
                                  </p:childTnLst>
                                </p:cTn>
                              </p:par>
                            </p:childTnLst>
                          </p:cTn>
                        </p:par>
                        <p:par>
                          <p:cTn id="8" fill="hold">
                            <p:stCondLst>
                              <p:cond delay="300"/>
                            </p:stCondLst>
                            <p:childTnLst>
                              <p:par>
                                <p:cTn id="9" presetID="22" presetClass="entr" presetSubtype="8" fill="hold" nodeType="afterEffect">
                                  <p:stCondLst>
                                    <p:cond delay="0"/>
                                  </p:stCondLst>
                                  <p:childTnLst>
                                    <p:set>
                                      <p:cBhvr>
                                        <p:cTn id="10" dur="1" fill="hold">
                                          <p:stCondLst>
                                            <p:cond delay="0"/>
                                          </p:stCondLst>
                                        </p:cTn>
                                        <p:tgtEl>
                                          <p:spTgt spid="24"/>
                                        </p:tgtEl>
                                        <p:attrNameLst>
                                          <p:attrName>style.visibility</p:attrName>
                                        </p:attrNameLst>
                                      </p:cBhvr>
                                      <p:to>
                                        <p:strVal val="visible"/>
                                      </p:to>
                                    </p:set>
                                    <p:animEffect transition="in" filter="wipe(left)">
                                      <p:cBhvr>
                                        <p:cTn id="11" dur="500"/>
                                        <p:tgtEl>
                                          <p:spTgt spid="24"/>
                                        </p:tgtEl>
                                      </p:cBhvr>
                                    </p:animEffect>
                                  </p:childTnLst>
                                </p:cTn>
                              </p:par>
                            </p:childTnLst>
                          </p:cTn>
                        </p:par>
                        <p:par>
                          <p:cTn id="12" fill="hold">
                            <p:stCondLst>
                              <p:cond delay="800"/>
                            </p:stCondLst>
                            <p:childTnLst>
                              <p:par>
                                <p:cTn id="13" presetID="22" presetClass="entr" presetSubtype="8" fill="hold" nodeType="afterEffect">
                                  <p:stCondLst>
                                    <p:cond delay="0"/>
                                  </p:stCondLst>
                                  <p:childTnLst>
                                    <p:set>
                                      <p:cBhvr>
                                        <p:cTn id="14" dur="1" fill="hold">
                                          <p:stCondLst>
                                            <p:cond delay="0"/>
                                          </p:stCondLst>
                                        </p:cTn>
                                        <p:tgtEl>
                                          <p:spTgt spid="34"/>
                                        </p:tgtEl>
                                        <p:attrNameLst>
                                          <p:attrName>style.visibility</p:attrName>
                                        </p:attrNameLst>
                                      </p:cBhvr>
                                      <p:to>
                                        <p:strVal val="visible"/>
                                      </p:to>
                                    </p:set>
                                    <p:animEffect transition="in" filter="wipe(left)">
                                      <p:cBhvr>
                                        <p:cTn id="15" dur="500"/>
                                        <p:tgtEl>
                                          <p:spTgt spid="34"/>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39"/>
                                        </p:tgtEl>
                                        <p:attrNameLst>
                                          <p:attrName>style.visibility</p:attrName>
                                        </p:attrNameLst>
                                      </p:cBhvr>
                                      <p:to>
                                        <p:strVal val="visible"/>
                                      </p:to>
                                    </p:set>
                                    <p:animEffect transition="in" filter="wipe(left)">
                                      <p:cBhvr>
                                        <p:cTn id="18" dur="500"/>
                                        <p:tgtEl>
                                          <p:spTgt spid="39"/>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30"/>
                                        </p:tgtEl>
                                        <p:attrNameLst>
                                          <p:attrName>style.visibility</p:attrName>
                                        </p:attrNameLst>
                                      </p:cBhvr>
                                      <p:to>
                                        <p:strVal val="visible"/>
                                      </p:to>
                                    </p:set>
                                    <p:animEffect transition="in" filter="wipe(left)">
                                      <p:cBhvr>
                                        <p:cTn id="23" dur="500"/>
                                        <p:tgtEl>
                                          <p:spTgt spid="30"/>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28"/>
                                        </p:tgtEl>
                                        <p:attrNameLst>
                                          <p:attrName>style.visibility</p:attrName>
                                        </p:attrNameLst>
                                      </p:cBhvr>
                                      <p:to>
                                        <p:strVal val="visible"/>
                                      </p:to>
                                    </p:set>
                                    <p:animEffect transition="in" filter="wipe(left)">
                                      <p:cBhvr>
                                        <p:cTn id="26" dur="500"/>
                                        <p:tgtEl>
                                          <p:spTgt spid="28"/>
                                        </p:tgtEl>
                                      </p:cBhvr>
                                    </p:animEffect>
                                  </p:childTnLst>
                                </p:cTn>
                              </p:par>
                              <p:par>
                                <p:cTn id="27" presetID="22" presetClass="entr" presetSubtype="8" fill="hold" grpId="0" nodeType="withEffect">
                                  <p:stCondLst>
                                    <p:cond delay="0"/>
                                  </p:stCondLst>
                                  <p:childTnLst>
                                    <p:set>
                                      <p:cBhvr>
                                        <p:cTn id="28" dur="1" fill="hold">
                                          <p:stCondLst>
                                            <p:cond delay="0"/>
                                          </p:stCondLst>
                                        </p:cTn>
                                        <p:tgtEl>
                                          <p:spTgt spid="29"/>
                                        </p:tgtEl>
                                        <p:attrNameLst>
                                          <p:attrName>style.visibility</p:attrName>
                                        </p:attrNameLst>
                                      </p:cBhvr>
                                      <p:to>
                                        <p:strVal val="visible"/>
                                      </p:to>
                                    </p:set>
                                    <p:animEffect transition="in" filter="wipe(left)">
                                      <p:cBhvr>
                                        <p:cTn id="29" dur="500"/>
                                        <p:tgtEl>
                                          <p:spTgt spid="29"/>
                                        </p:tgtEl>
                                      </p:cBhvr>
                                    </p:animEffect>
                                  </p:childTnLst>
                                </p:cTn>
                              </p:par>
                              <p:par>
                                <p:cTn id="30" presetID="22" presetClass="entr" presetSubtype="8" fill="hold" grpId="0" nodeType="with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wipe(left)">
                                      <p:cBhvr>
                                        <p:cTn id="32" dur="500"/>
                                        <p:tgtEl>
                                          <p:spTgt spid="25"/>
                                        </p:tgtEl>
                                      </p:cBhvr>
                                    </p:animEffect>
                                  </p:childTnLst>
                                </p:cTn>
                              </p:par>
                            </p:childTnLst>
                          </p:cTn>
                        </p:par>
                      </p:childTnLst>
                    </p:cTn>
                  </p:par>
                  <p:par>
                    <p:cTn id="33" fill="hold">
                      <p:stCondLst>
                        <p:cond delay="indefinite"/>
                      </p:stCondLst>
                      <p:childTnLst>
                        <p:par>
                          <p:cTn id="34" fill="hold">
                            <p:stCondLst>
                              <p:cond delay="0"/>
                            </p:stCondLst>
                            <p:childTnLst>
                              <p:par>
                                <p:cTn id="35" presetID="26" presetClass="emph" presetSubtype="0" fill="hold" nodeType="clickEffect">
                                  <p:stCondLst>
                                    <p:cond delay="0"/>
                                  </p:stCondLst>
                                  <p:childTnLst>
                                    <p:animEffect transition="out" filter="fade">
                                      <p:cBhvr>
                                        <p:cTn id="36" dur="500" tmFilter="0, 0; .2, .5; .8, .5; 1, 0"/>
                                        <p:tgtEl>
                                          <p:spTgt spid="34"/>
                                        </p:tgtEl>
                                      </p:cBhvr>
                                    </p:animEffect>
                                    <p:animScale>
                                      <p:cBhvr>
                                        <p:cTn id="37" dur="250" autoRev="1" fill="hold"/>
                                        <p:tgtEl>
                                          <p:spTgt spid="34"/>
                                        </p:tgtEl>
                                      </p:cBhvr>
                                      <p:by x="105000" y="105000"/>
                                    </p:animScale>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68"/>
                                        </p:tgtEl>
                                        <p:attrNameLst>
                                          <p:attrName>style.visibility</p:attrName>
                                        </p:attrNameLst>
                                      </p:cBhvr>
                                      <p:to>
                                        <p:strVal val="visible"/>
                                      </p:to>
                                    </p:set>
                                  </p:childTnLst>
                                </p:cTn>
                              </p:par>
                              <p:par>
                                <p:cTn id="42" presetID="1" presetClass="entr" presetSubtype="0" fill="hold" nodeType="withEffect">
                                  <p:stCondLst>
                                    <p:cond delay="0"/>
                                  </p:stCondLst>
                                  <p:childTnLst>
                                    <p:set>
                                      <p:cBhvr>
                                        <p:cTn id="43" dur="1" fill="hold">
                                          <p:stCondLst>
                                            <p:cond delay="0"/>
                                          </p:stCondLst>
                                        </p:cTn>
                                        <p:tgtEl>
                                          <p:spTgt spid="77"/>
                                        </p:tgtEl>
                                        <p:attrNameLst>
                                          <p:attrName>style.visibility</p:attrName>
                                        </p:attrNameLst>
                                      </p:cBhvr>
                                      <p:to>
                                        <p:strVal val="visible"/>
                                      </p:to>
                                    </p:set>
                                  </p:childTnLst>
                                </p:cTn>
                              </p:par>
                              <p:par>
                                <p:cTn id="44" presetID="1" presetClass="entr" presetSubtype="0" fill="hold" nodeType="withEffect">
                                  <p:stCondLst>
                                    <p:cond delay="0"/>
                                  </p:stCondLst>
                                  <p:childTnLst>
                                    <p:set>
                                      <p:cBhvr>
                                        <p:cTn id="45" dur="1" fill="hold">
                                          <p:stCondLst>
                                            <p:cond delay="0"/>
                                          </p:stCondLst>
                                        </p:cTn>
                                        <p:tgtEl>
                                          <p:spTgt spid="82"/>
                                        </p:tgtEl>
                                        <p:attrNameLst>
                                          <p:attrName>style.visibility</p:attrName>
                                        </p:attrNameLst>
                                      </p:cBhvr>
                                      <p:to>
                                        <p:strVal val="visible"/>
                                      </p:to>
                                    </p:set>
                                  </p:childTnLst>
                                </p:cTn>
                              </p:par>
                            </p:childTnLst>
                          </p:cTn>
                        </p:par>
                        <p:par>
                          <p:cTn id="46" fill="hold">
                            <p:stCondLst>
                              <p:cond delay="0"/>
                            </p:stCondLst>
                            <p:childTnLst>
                              <p:par>
                                <p:cTn id="47" presetID="63" presetClass="path" presetSubtype="0" accel="50000" decel="50000" fill="hold" nodeType="afterEffect">
                                  <p:stCondLst>
                                    <p:cond delay="0"/>
                                  </p:stCondLst>
                                  <p:childTnLst>
                                    <p:animMotion origin="layout" path="M -3.75E-6 -4.07407E-6 L 0.5392 -0.00694 " pathEditMode="relative" rAng="0" ptsTypes="AA">
                                      <p:cBhvr>
                                        <p:cTn id="48" dur="1000" fill="hold"/>
                                        <p:tgtEl>
                                          <p:spTgt spid="68"/>
                                        </p:tgtEl>
                                        <p:attrNameLst>
                                          <p:attrName>ppt_x</p:attrName>
                                          <p:attrName>ppt_y</p:attrName>
                                        </p:attrNameLst>
                                      </p:cBhvr>
                                      <p:rCtr x="26953" y="-347"/>
                                    </p:animMotion>
                                  </p:childTnLst>
                                </p:cTn>
                              </p:par>
                              <p:par>
                                <p:cTn id="49" presetID="6" presetClass="emph" presetSubtype="0" fill="hold" nodeType="withEffect">
                                  <p:stCondLst>
                                    <p:cond delay="0"/>
                                  </p:stCondLst>
                                  <p:childTnLst>
                                    <p:animScale>
                                      <p:cBhvr>
                                        <p:cTn id="50" dur="1000" fill="hold"/>
                                        <p:tgtEl>
                                          <p:spTgt spid="68"/>
                                        </p:tgtEl>
                                      </p:cBhvr>
                                      <p:by x="60000" y="60000"/>
                                    </p:animScale>
                                  </p:childTnLst>
                                </p:cTn>
                              </p:par>
                              <p:par>
                                <p:cTn id="51" presetID="63" presetClass="path" presetSubtype="0" accel="50000" decel="50000" fill="hold" nodeType="withEffect">
                                  <p:stCondLst>
                                    <p:cond delay="0"/>
                                  </p:stCondLst>
                                  <p:childTnLst>
                                    <p:animMotion origin="layout" path="M -3.75E-6 -4.07407E-6 L 0.53868 -0.225 " pathEditMode="relative" rAng="0" ptsTypes="AA">
                                      <p:cBhvr>
                                        <p:cTn id="52" dur="1000" fill="hold"/>
                                        <p:tgtEl>
                                          <p:spTgt spid="77"/>
                                        </p:tgtEl>
                                        <p:attrNameLst>
                                          <p:attrName>ppt_x</p:attrName>
                                          <p:attrName>ppt_y</p:attrName>
                                        </p:attrNameLst>
                                      </p:cBhvr>
                                      <p:rCtr x="26927" y="-11250"/>
                                    </p:animMotion>
                                  </p:childTnLst>
                                </p:cTn>
                              </p:par>
                              <p:par>
                                <p:cTn id="53" presetID="6" presetClass="emph" presetSubtype="0" fill="hold" nodeType="withEffect">
                                  <p:stCondLst>
                                    <p:cond delay="0"/>
                                  </p:stCondLst>
                                  <p:childTnLst>
                                    <p:animScale>
                                      <p:cBhvr>
                                        <p:cTn id="54" dur="1000" fill="hold"/>
                                        <p:tgtEl>
                                          <p:spTgt spid="77"/>
                                        </p:tgtEl>
                                      </p:cBhvr>
                                      <p:by x="60000" y="60000"/>
                                    </p:animScale>
                                  </p:childTnLst>
                                </p:cTn>
                              </p:par>
                              <p:par>
                                <p:cTn id="55" presetID="63" presetClass="path" presetSubtype="0" accel="50000" decel="50000" fill="hold" nodeType="withEffect">
                                  <p:stCondLst>
                                    <p:cond delay="0"/>
                                  </p:stCondLst>
                                  <p:childTnLst>
                                    <p:animMotion origin="layout" path="M -3.75E-6 -4.07407E-6 L 0.53868 0.20139 " pathEditMode="relative" rAng="0" ptsTypes="AA">
                                      <p:cBhvr>
                                        <p:cTn id="56" dur="1000" fill="hold"/>
                                        <p:tgtEl>
                                          <p:spTgt spid="82"/>
                                        </p:tgtEl>
                                        <p:attrNameLst>
                                          <p:attrName>ppt_x</p:attrName>
                                          <p:attrName>ppt_y</p:attrName>
                                        </p:attrNameLst>
                                      </p:cBhvr>
                                      <p:rCtr x="26927" y="10069"/>
                                    </p:animMotion>
                                  </p:childTnLst>
                                </p:cTn>
                              </p:par>
                              <p:par>
                                <p:cTn id="57" presetID="6" presetClass="emph" presetSubtype="0" fill="hold" nodeType="withEffect">
                                  <p:stCondLst>
                                    <p:cond delay="0"/>
                                  </p:stCondLst>
                                  <p:childTnLst>
                                    <p:animScale>
                                      <p:cBhvr>
                                        <p:cTn id="58" dur="1000" fill="hold"/>
                                        <p:tgtEl>
                                          <p:spTgt spid="82"/>
                                        </p:tgtEl>
                                      </p:cBhvr>
                                      <p:by x="60000" y="60000"/>
                                    </p:animScale>
                                  </p:childTnLst>
                                </p:cTn>
                              </p:par>
                            </p:childTnLst>
                          </p:cTn>
                        </p:par>
                        <p:par>
                          <p:cTn id="59" fill="hold">
                            <p:stCondLst>
                              <p:cond delay="1000"/>
                            </p:stCondLst>
                            <p:childTnLst>
                              <p:par>
                                <p:cTn id="60" presetID="1" presetClass="exit" presetSubtype="0" fill="hold" nodeType="afterEffect">
                                  <p:stCondLst>
                                    <p:cond delay="0"/>
                                  </p:stCondLst>
                                  <p:childTnLst>
                                    <p:set>
                                      <p:cBhvr>
                                        <p:cTn id="61" dur="1" fill="hold">
                                          <p:stCondLst>
                                            <p:cond delay="0"/>
                                          </p:stCondLst>
                                        </p:cTn>
                                        <p:tgtEl>
                                          <p:spTgt spid="68"/>
                                        </p:tgtEl>
                                        <p:attrNameLst>
                                          <p:attrName>style.visibility</p:attrName>
                                        </p:attrNameLst>
                                      </p:cBhvr>
                                      <p:to>
                                        <p:strVal val="hidden"/>
                                      </p:to>
                                    </p:set>
                                  </p:childTnLst>
                                </p:cTn>
                              </p:par>
                            </p:childTnLst>
                          </p:cTn>
                        </p:par>
                        <p:par>
                          <p:cTn id="62" fill="hold">
                            <p:stCondLst>
                              <p:cond delay="1000"/>
                            </p:stCondLst>
                            <p:childTnLst>
                              <p:par>
                                <p:cTn id="63" presetID="1" presetClass="entr" presetSubtype="0" fill="hold" nodeType="afterEffect">
                                  <p:stCondLst>
                                    <p:cond delay="0"/>
                                  </p:stCondLst>
                                  <p:childTnLst>
                                    <p:set>
                                      <p:cBhvr>
                                        <p:cTn id="64" dur="1" fill="hold">
                                          <p:stCondLst>
                                            <p:cond delay="0"/>
                                          </p:stCondLst>
                                        </p:cTn>
                                        <p:tgtEl>
                                          <p:spTgt spid="66"/>
                                        </p:tgtEl>
                                        <p:attrNameLst>
                                          <p:attrName>style.visibility</p:attrName>
                                        </p:attrNameLst>
                                      </p:cBhvr>
                                      <p:to>
                                        <p:strVal val="visible"/>
                                      </p:to>
                                    </p:set>
                                  </p:childTnLst>
                                </p:cTn>
                              </p:par>
                            </p:childTnLst>
                          </p:cTn>
                        </p:par>
                        <p:par>
                          <p:cTn id="65" fill="hold">
                            <p:stCondLst>
                              <p:cond delay="1000"/>
                            </p:stCondLst>
                            <p:childTnLst>
                              <p:par>
                                <p:cTn id="66" presetID="1" presetClass="exit" presetSubtype="0" fill="hold" nodeType="afterEffect">
                                  <p:stCondLst>
                                    <p:cond delay="0"/>
                                  </p:stCondLst>
                                  <p:childTnLst>
                                    <p:set>
                                      <p:cBhvr>
                                        <p:cTn id="67" dur="1" fill="hold">
                                          <p:stCondLst>
                                            <p:cond delay="0"/>
                                          </p:stCondLst>
                                        </p:cTn>
                                        <p:tgtEl>
                                          <p:spTgt spid="77"/>
                                        </p:tgtEl>
                                        <p:attrNameLst>
                                          <p:attrName>style.visibility</p:attrName>
                                        </p:attrNameLst>
                                      </p:cBhvr>
                                      <p:to>
                                        <p:strVal val="hidden"/>
                                      </p:to>
                                    </p:set>
                                  </p:childTnLst>
                                </p:cTn>
                              </p:par>
                              <p:par>
                                <p:cTn id="68" presetID="1" presetClass="entr" presetSubtype="0" fill="hold" nodeType="withEffect">
                                  <p:stCondLst>
                                    <p:cond delay="0"/>
                                  </p:stCondLst>
                                  <p:childTnLst>
                                    <p:set>
                                      <p:cBhvr>
                                        <p:cTn id="69" dur="1" fill="hold">
                                          <p:stCondLst>
                                            <p:cond delay="0"/>
                                          </p:stCondLst>
                                        </p:cTn>
                                        <p:tgtEl>
                                          <p:spTgt spid="67"/>
                                        </p:tgtEl>
                                        <p:attrNameLst>
                                          <p:attrName>style.visibility</p:attrName>
                                        </p:attrNameLst>
                                      </p:cBhvr>
                                      <p:to>
                                        <p:strVal val="visible"/>
                                      </p:to>
                                    </p:set>
                                  </p:childTnLst>
                                </p:cTn>
                              </p:par>
                            </p:childTnLst>
                          </p:cTn>
                        </p:par>
                        <p:par>
                          <p:cTn id="70" fill="hold">
                            <p:stCondLst>
                              <p:cond delay="1000"/>
                            </p:stCondLst>
                            <p:childTnLst>
                              <p:par>
                                <p:cTn id="71" presetID="1" presetClass="exit" presetSubtype="0" fill="hold" nodeType="afterEffect">
                                  <p:stCondLst>
                                    <p:cond delay="0"/>
                                  </p:stCondLst>
                                  <p:childTnLst>
                                    <p:set>
                                      <p:cBhvr>
                                        <p:cTn id="72" dur="1" fill="hold">
                                          <p:stCondLst>
                                            <p:cond delay="0"/>
                                          </p:stCondLst>
                                        </p:cTn>
                                        <p:tgtEl>
                                          <p:spTgt spid="82"/>
                                        </p:tgtEl>
                                        <p:attrNameLst>
                                          <p:attrName>style.visibility</p:attrName>
                                        </p:attrNameLst>
                                      </p:cBhvr>
                                      <p:to>
                                        <p:strVal val="hidden"/>
                                      </p:to>
                                    </p:set>
                                  </p:childTnLst>
                                </p:cTn>
                              </p:par>
                              <p:par>
                                <p:cTn id="73" presetID="1" presetClass="entr" presetSubtype="0" fill="hold" nodeType="withEffect">
                                  <p:stCondLst>
                                    <p:cond delay="0"/>
                                  </p:stCondLst>
                                  <p:childTnLst>
                                    <p:set>
                                      <p:cBhvr>
                                        <p:cTn id="74" dur="1" fill="hold">
                                          <p:stCondLst>
                                            <p:cond delay="0"/>
                                          </p:stCondLst>
                                        </p:cTn>
                                        <p:tgtEl>
                                          <p:spTgt spid="65"/>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22" presetClass="entr" presetSubtype="8" fill="hold" nodeType="clickEffect">
                                  <p:stCondLst>
                                    <p:cond delay="0"/>
                                  </p:stCondLst>
                                  <p:childTnLst>
                                    <p:set>
                                      <p:cBhvr>
                                        <p:cTn id="78" dur="1" fill="hold">
                                          <p:stCondLst>
                                            <p:cond delay="0"/>
                                          </p:stCondLst>
                                        </p:cTn>
                                        <p:tgtEl>
                                          <p:spTgt spid="83"/>
                                        </p:tgtEl>
                                        <p:attrNameLst>
                                          <p:attrName>style.visibility</p:attrName>
                                        </p:attrNameLst>
                                      </p:cBhvr>
                                      <p:to>
                                        <p:strVal val="visible"/>
                                      </p:to>
                                    </p:set>
                                    <p:animEffect transition="in" filter="wipe(left)">
                                      <p:cBhvr>
                                        <p:cTn id="79" dur="500"/>
                                        <p:tgtEl>
                                          <p:spTgt spid="83"/>
                                        </p:tgtEl>
                                      </p:cBhvr>
                                    </p:animEffect>
                                  </p:childTnLst>
                                </p:cTn>
                              </p:par>
                            </p:childTnLst>
                          </p:cTn>
                        </p:par>
                      </p:childTnLst>
                    </p:cTn>
                  </p:par>
                  <p:par>
                    <p:cTn id="80" fill="hold">
                      <p:stCondLst>
                        <p:cond delay="indefinite"/>
                      </p:stCondLst>
                      <p:childTnLst>
                        <p:par>
                          <p:cTn id="81" fill="hold">
                            <p:stCondLst>
                              <p:cond delay="0"/>
                            </p:stCondLst>
                            <p:childTnLst>
                              <p:par>
                                <p:cTn id="82" presetID="22" presetClass="entr" presetSubtype="8" fill="hold" nodeType="clickEffect">
                                  <p:stCondLst>
                                    <p:cond delay="0"/>
                                  </p:stCondLst>
                                  <p:childTnLst>
                                    <p:set>
                                      <p:cBhvr>
                                        <p:cTn id="83" dur="1" fill="hold">
                                          <p:stCondLst>
                                            <p:cond delay="0"/>
                                          </p:stCondLst>
                                        </p:cTn>
                                        <p:tgtEl>
                                          <p:spTgt spid="46"/>
                                        </p:tgtEl>
                                        <p:attrNameLst>
                                          <p:attrName>style.visibility</p:attrName>
                                        </p:attrNameLst>
                                      </p:cBhvr>
                                      <p:to>
                                        <p:strVal val="visible"/>
                                      </p:to>
                                    </p:set>
                                    <p:animEffect transition="in" filter="wipe(left)">
                                      <p:cBhvr>
                                        <p:cTn id="84" dur="500"/>
                                        <p:tgtEl>
                                          <p:spTgt spid="46"/>
                                        </p:tgtEl>
                                      </p:cBhvr>
                                    </p:animEffect>
                                  </p:childTnLst>
                                </p:cTn>
                              </p:par>
                            </p:childTnLst>
                          </p:cTn>
                        </p:par>
                      </p:childTnLst>
                    </p:cTn>
                  </p:par>
                  <p:par>
                    <p:cTn id="85" fill="hold">
                      <p:stCondLst>
                        <p:cond delay="indefinite"/>
                      </p:stCondLst>
                      <p:childTnLst>
                        <p:par>
                          <p:cTn id="86" fill="hold">
                            <p:stCondLst>
                              <p:cond delay="0"/>
                            </p:stCondLst>
                            <p:childTnLst>
                              <p:par>
                                <p:cTn id="87" presetID="16" presetClass="entr" presetSubtype="37" fill="hold" nodeType="clickEffect">
                                  <p:stCondLst>
                                    <p:cond delay="0"/>
                                  </p:stCondLst>
                                  <p:childTnLst>
                                    <p:set>
                                      <p:cBhvr>
                                        <p:cTn id="88" dur="1" fill="hold">
                                          <p:stCondLst>
                                            <p:cond delay="0"/>
                                          </p:stCondLst>
                                        </p:cTn>
                                        <p:tgtEl>
                                          <p:spTgt spid="48"/>
                                        </p:tgtEl>
                                        <p:attrNameLst>
                                          <p:attrName>style.visibility</p:attrName>
                                        </p:attrNameLst>
                                      </p:cBhvr>
                                      <p:to>
                                        <p:strVal val="visible"/>
                                      </p:to>
                                    </p:set>
                                    <p:animEffect transition="in" filter="barn(outVertical)">
                                      <p:cBhvr>
                                        <p:cTn id="89" dur="500"/>
                                        <p:tgtEl>
                                          <p:spTgt spid="48"/>
                                        </p:tgtEl>
                                      </p:cBhvr>
                                    </p:animEffect>
                                  </p:childTnLst>
                                </p:cTn>
                              </p:par>
                              <p:par>
                                <p:cTn id="90" presetID="16" presetClass="entr" presetSubtype="37" fill="hold" nodeType="withEffect">
                                  <p:stCondLst>
                                    <p:cond delay="0"/>
                                  </p:stCondLst>
                                  <p:childTnLst>
                                    <p:set>
                                      <p:cBhvr>
                                        <p:cTn id="91" dur="1" fill="hold">
                                          <p:stCondLst>
                                            <p:cond delay="0"/>
                                          </p:stCondLst>
                                        </p:cTn>
                                        <p:tgtEl>
                                          <p:spTgt spid="49"/>
                                        </p:tgtEl>
                                        <p:attrNameLst>
                                          <p:attrName>style.visibility</p:attrName>
                                        </p:attrNameLst>
                                      </p:cBhvr>
                                      <p:to>
                                        <p:strVal val="visible"/>
                                      </p:to>
                                    </p:set>
                                    <p:animEffect transition="in" filter="barn(outVertical)">
                                      <p:cBhvr>
                                        <p:cTn id="92" dur="500"/>
                                        <p:tgtEl>
                                          <p:spTgt spid="49"/>
                                        </p:tgtEl>
                                      </p:cBhvr>
                                    </p:animEffect>
                                  </p:childTnLst>
                                </p:cTn>
                              </p:par>
                              <p:par>
                                <p:cTn id="93" presetID="16" presetClass="entr" presetSubtype="37" fill="hold" nodeType="withEffect">
                                  <p:stCondLst>
                                    <p:cond delay="0"/>
                                  </p:stCondLst>
                                  <p:childTnLst>
                                    <p:set>
                                      <p:cBhvr>
                                        <p:cTn id="94" dur="1" fill="hold">
                                          <p:stCondLst>
                                            <p:cond delay="0"/>
                                          </p:stCondLst>
                                        </p:cTn>
                                        <p:tgtEl>
                                          <p:spTgt spid="54"/>
                                        </p:tgtEl>
                                        <p:attrNameLst>
                                          <p:attrName>style.visibility</p:attrName>
                                        </p:attrNameLst>
                                      </p:cBhvr>
                                      <p:to>
                                        <p:strVal val="visible"/>
                                      </p:to>
                                    </p:set>
                                    <p:animEffect transition="in" filter="barn(outVertical)">
                                      <p:cBhvr>
                                        <p:cTn id="95"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8" grpId="0" animBg="1"/>
      <p:bldP spid="29" grpId="0" animBg="1"/>
      <p:bldP spid="30" grpId="0" animBg="1"/>
      <p:bldP spid="39" grpId="0"/>
    </p:bld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zh-CN" altLang="en-US" dirty="0" smtClean="0"/>
              <a:t>消息</a:t>
            </a:r>
            <a:endParaRPr lang="zh-CN" altLang="en-US" dirty="0"/>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smtClean="0"/>
              <a:t>企业级应用中广泛</a:t>
            </a:r>
            <a:r>
              <a:rPr lang="zh-CN" altLang="en-US" dirty="0"/>
              <a:t>使用的三</a:t>
            </a:r>
            <a:r>
              <a:rPr lang="zh-CN" altLang="en-US" dirty="0" smtClean="0"/>
              <a:t>种异步</a:t>
            </a:r>
            <a:r>
              <a:rPr lang="zh-CN" altLang="en-US" dirty="0"/>
              <a:t>消息传递</a:t>
            </a:r>
            <a:r>
              <a:rPr lang="zh-CN" altLang="en-US" dirty="0" smtClean="0"/>
              <a:t>技术</a:t>
            </a:r>
            <a:endParaRPr lang="en-US" altLang="zh-CN" dirty="0" smtClean="0"/>
          </a:p>
          <a:p>
            <a:pPr lvl="1">
              <a:buFont typeface="Wingdings" panose="05000000000000000000" pitchFamily="2" charset="2"/>
              <a:buChar char="u"/>
            </a:pPr>
            <a:r>
              <a:rPr lang="en-US" altLang="zh-CN" dirty="0"/>
              <a:t>JMS</a:t>
            </a:r>
          </a:p>
          <a:p>
            <a:pPr lvl="1">
              <a:buFont typeface="Wingdings" panose="05000000000000000000" pitchFamily="2" charset="2"/>
              <a:buChar char="u"/>
            </a:pPr>
            <a:r>
              <a:rPr lang="en-US" altLang="zh-CN" dirty="0"/>
              <a:t>AMQP</a:t>
            </a:r>
          </a:p>
          <a:p>
            <a:pPr lvl="1">
              <a:buFont typeface="Wingdings" panose="05000000000000000000" pitchFamily="2" charset="2"/>
              <a:buChar char="u"/>
            </a:pPr>
            <a:r>
              <a:rPr lang="en-US" altLang="zh-CN" dirty="0"/>
              <a:t>MQTT</a:t>
            </a:r>
          </a:p>
          <a:p>
            <a:pPr lvl="1">
              <a:buFont typeface="Wingdings" panose="05000000000000000000" pitchFamily="2" charset="2"/>
              <a:buChar char="u"/>
            </a:pPr>
            <a:endParaRPr lang="en-US" altLang="zh-CN" dirty="0"/>
          </a:p>
        </p:txBody>
      </p:sp>
    </p:spTree>
    <p:extLst>
      <p:ext uri="{BB962C8B-B14F-4D97-AF65-F5344CB8AC3E}">
        <p14:creationId xmlns:p14="http://schemas.microsoft.com/office/powerpoint/2010/main" val="2889373099"/>
      </p:ext>
    </p:extLst>
  </p:cSld>
  <p:clrMapOvr>
    <a:masterClrMapping/>
  </p:clrMapOvr>
  <p:timing>
    <p:tnLst>
      <p:par>
        <p:cTn id="1" dur="indefinite" restart="never" nodeType="tmRoot"/>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en-US" altLang="zh-CN" dirty="0" smtClean="0"/>
              <a:t>JMS</a:t>
            </a:r>
            <a:endParaRPr lang="zh-CN" altLang="en-US" dirty="0"/>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699203"/>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en-US" altLang="zh-CN" dirty="0"/>
              <a:t>JMS</a:t>
            </a:r>
            <a:r>
              <a:rPr lang="zh-CN" altLang="en-US" dirty="0"/>
              <a:t>（</a:t>
            </a:r>
            <a:r>
              <a:rPr lang="en-US" altLang="zh-CN" dirty="0"/>
              <a:t>Java </a:t>
            </a:r>
            <a:r>
              <a:rPr lang="en-US" altLang="zh-CN" dirty="0" smtClean="0"/>
              <a:t>Message Service</a:t>
            </a:r>
            <a:r>
              <a:rPr lang="zh-CN" altLang="en-US" dirty="0" smtClean="0"/>
              <a:t>）：一个规范，等同于</a:t>
            </a:r>
            <a:r>
              <a:rPr lang="en-US" altLang="zh-CN" dirty="0" smtClean="0"/>
              <a:t>JDBC</a:t>
            </a:r>
            <a:r>
              <a:rPr lang="zh-CN" altLang="en-US" dirty="0" smtClean="0"/>
              <a:t>规范，提供了与消息服务相关的</a:t>
            </a:r>
            <a:r>
              <a:rPr lang="en-US" altLang="zh-CN" dirty="0" smtClean="0"/>
              <a:t>API</a:t>
            </a:r>
            <a:r>
              <a:rPr lang="zh-CN" altLang="en-US" dirty="0" smtClean="0"/>
              <a:t>接口</a:t>
            </a:r>
            <a:endParaRPr lang="en-US" altLang="zh-CN" dirty="0" smtClean="0"/>
          </a:p>
          <a:p>
            <a:pPr>
              <a:buFont typeface="Wingdings" panose="05000000000000000000" pitchFamily="2" charset="2"/>
              <a:buChar char="l"/>
            </a:pPr>
            <a:r>
              <a:rPr lang="en-US" altLang="zh-CN" dirty="0" smtClean="0"/>
              <a:t>JMS</a:t>
            </a:r>
            <a:r>
              <a:rPr lang="zh-CN" altLang="en-US" dirty="0" smtClean="0"/>
              <a:t>消息模型</a:t>
            </a:r>
            <a:endParaRPr lang="en-US" altLang="zh-CN" dirty="0" smtClean="0"/>
          </a:p>
          <a:p>
            <a:pPr lvl="1">
              <a:buFont typeface="Wingdings" panose="05000000000000000000" pitchFamily="2" charset="2"/>
              <a:buChar char="u"/>
            </a:pPr>
            <a:r>
              <a:rPr lang="en-US" altLang="zh-CN" dirty="0" smtClean="0"/>
              <a:t>peer-2-peer</a:t>
            </a:r>
            <a:r>
              <a:rPr lang="zh-CN" altLang="en-US" dirty="0" smtClean="0"/>
              <a:t>：点对点模型</a:t>
            </a:r>
            <a:r>
              <a:rPr lang="zh-CN" altLang="en-US" dirty="0"/>
              <a:t>，</a:t>
            </a:r>
            <a:r>
              <a:rPr lang="zh-CN" altLang="en-US" dirty="0" smtClean="0"/>
              <a:t>消息发送</a:t>
            </a:r>
            <a:r>
              <a:rPr lang="zh-CN" altLang="en-US" dirty="0"/>
              <a:t>到一个</a:t>
            </a:r>
            <a:r>
              <a:rPr lang="zh-CN" altLang="en-US" dirty="0" smtClean="0"/>
              <a:t>队列中，</a:t>
            </a:r>
            <a:r>
              <a:rPr lang="zh-CN" altLang="en-US" dirty="0"/>
              <a:t>队列</a:t>
            </a:r>
            <a:r>
              <a:rPr lang="zh-CN" altLang="en-US" dirty="0" smtClean="0"/>
              <a:t>保存消息。队列</a:t>
            </a:r>
            <a:r>
              <a:rPr lang="zh-CN" altLang="en-US" dirty="0"/>
              <a:t>的消息只能被一个消费者</a:t>
            </a:r>
            <a:r>
              <a:rPr lang="zh-CN" altLang="en-US" dirty="0" smtClean="0"/>
              <a:t>消费，或超时</a:t>
            </a:r>
            <a:endParaRPr lang="zh-CN" altLang="en-US" dirty="0"/>
          </a:p>
          <a:p>
            <a:pPr lvl="1">
              <a:buFont typeface="Wingdings" panose="05000000000000000000" pitchFamily="2" charset="2"/>
              <a:buChar char="u"/>
            </a:pPr>
            <a:r>
              <a:rPr lang="en-US" altLang="zh-CN" b="1" dirty="0" smtClean="0">
                <a:solidFill>
                  <a:srgbClr val="C00000"/>
                </a:solidFill>
              </a:rPr>
              <a:t>pub</a:t>
            </a:r>
            <a:r>
              <a:rPr lang="en-US" altLang="zh-CN" dirty="0" smtClean="0"/>
              <a:t>lish-</a:t>
            </a:r>
            <a:r>
              <a:rPr lang="en-US" altLang="zh-CN" b="1" dirty="0" smtClean="0">
                <a:solidFill>
                  <a:srgbClr val="C00000"/>
                </a:solidFill>
              </a:rPr>
              <a:t>sub</a:t>
            </a:r>
            <a:r>
              <a:rPr lang="en-US" altLang="zh-CN" dirty="0" smtClean="0"/>
              <a:t>scribe</a:t>
            </a:r>
            <a:r>
              <a:rPr lang="zh-CN" altLang="en-US" dirty="0" smtClean="0"/>
              <a:t>：发布</a:t>
            </a:r>
            <a:r>
              <a:rPr lang="zh-CN" altLang="en-US" dirty="0"/>
              <a:t>订阅模型，消息可以被多个消费者消费，生产者和消费者完全独立，不需要感知对方的</a:t>
            </a:r>
            <a:r>
              <a:rPr lang="zh-CN" altLang="en-US" dirty="0" smtClean="0"/>
              <a:t>存在</a:t>
            </a:r>
            <a:endParaRPr lang="en-US" altLang="zh-CN" dirty="0" smtClean="0"/>
          </a:p>
          <a:p>
            <a:pPr>
              <a:buFont typeface="Wingdings" panose="05000000000000000000" pitchFamily="2" charset="2"/>
              <a:buChar char="l"/>
            </a:pPr>
            <a:r>
              <a:rPr lang="en-US" altLang="zh-CN" dirty="0" smtClean="0"/>
              <a:t>JMS</a:t>
            </a:r>
            <a:r>
              <a:rPr lang="zh-CN" altLang="en-US" dirty="0" smtClean="0"/>
              <a:t>消息种类</a:t>
            </a:r>
            <a:endParaRPr lang="en-US" altLang="zh-CN" dirty="0" smtClean="0"/>
          </a:p>
          <a:p>
            <a:pPr lvl="1">
              <a:buFont typeface="Wingdings" panose="05000000000000000000" pitchFamily="2" charset="2"/>
              <a:buChar char="u"/>
            </a:pPr>
            <a:r>
              <a:rPr lang="en-US" altLang="zh-CN" dirty="0" err="1" smtClean="0"/>
              <a:t>TextMessage</a:t>
            </a:r>
            <a:endParaRPr lang="en-US" altLang="zh-CN" dirty="0"/>
          </a:p>
          <a:p>
            <a:pPr lvl="1">
              <a:buFont typeface="Wingdings" panose="05000000000000000000" pitchFamily="2" charset="2"/>
              <a:buChar char="u"/>
            </a:pPr>
            <a:r>
              <a:rPr lang="en-US" altLang="zh-CN" dirty="0" err="1" smtClean="0"/>
              <a:t>MapMessage</a:t>
            </a:r>
            <a:endParaRPr lang="en-US" altLang="zh-CN" dirty="0"/>
          </a:p>
          <a:p>
            <a:pPr lvl="1">
              <a:buFont typeface="Wingdings" panose="05000000000000000000" pitchFamily="2" charset="2"/>
              <a:buChar char="u"/>
            </a:pPr>
            <a:r>
              <a:rPr lang="en-US" altLang="zh-CN" b="1" dirty="0" err="1" smtClean="0">
                <a:solidFill>
                  <a:srgbClr val="C00000"/>
                </a:solidFill>
              </a:rPr>
              <a:t>BytesMessage</a:t>
            </a:r>
            <a:endParaRPr lang="en-US" altLang="zh-CN" b="1" dirty="0">
              <a:solidFill>
                <a:srgbClr val="C00000"/>
              </a:solidFill>
            </a:endParaRPr>
          </a:p>
          <a:p>
            <a:pPr lvl="1">
              <a:buFont typeface="Wingdings" panose="05000000000000000000" pitchFamily="2" charset="2"/>
              <a:buChar char="u"/>
            </a:pPr>
            <a:r>
              <a:rPr lang="en-US" altLang="zh-CN" dirty="0" err="1" smtClean="0"/>
              <a:t>StreamMessage</a:t>
            </a:r>
            <a:endParaRPr lang="en-US" altLang="zh-CN" dirty="0"/>
          </a:p>
          <a:p>
            <a:pPr lvl="1">
              <a:buFont typeface="Wingdings" panose="05000000000000000000" pitchFamily="2" charset="2"/>
              <a:buChar char="u"/>
            </a:pPr>
            <a:r>
              <a:rPr lang="en-US" altLang="zh-CN" dirty="0" err="1" smtClean="0"/>
              <a:t>ObjectMessage</a:t>
            </a:r>
            <a:endParaRPr lang="en-US" altLang="zh-CN" dirty="0"/>
          </a:p>
          <a:p>
            <a:pPr lvl="1">
              <a:buFont typeface="Wingdings" panose="05000000000000000000" pitchFamily="2" charset="2"/>
              <a:buChar char="u"/>
            </a:pPr>
            <a:r>
              <a:rPr lang="en-US" altLang="zh-CN" dirty="0" smtClean="0"/>
              <a:t>Message </a:t>
            </a:r>
            <a:r>
              <a:rPr lang="zh-CN" altLang="en-US" dirty="0"/>
              <a:t>（只有消息头和属性</a:t>
            </a:r>
            <a:r>
              <a:rPr lang="zh-CN" altLang="en-US" dirty="0" smtClean="0"/>
              <a:t>）</a:t>
            </a:r>
            <a:endParaRPr lang="en-US" altLang="zh-CN" dirty="0" smtClean="0"/>
          </a:p>
          <a:p>
            <a:pPr>
              <a:buFont typeface="Wingdings" panose="05000000000000000000" pitchFamily="2" charset="2"/>
              <a:buChar char="l"/>
            </a:pPr>
            <a:r>
              <a:rPr lang="en-US" altLang="zh-CN" dirty="0" smtClean="0"/>
              <a:t>JMS</a:t>
            </a:r>
            <a:r>
              <a:rPr lang="zh-CN" altLang="en-US" dirty="0"/>
              <a:t>实现</a:t>
            </a:r>
            <a:r>
              <a:rPr lang="zh-CN" altLang="en-US" dirty="0" smtClean="0"/>
              <a:t>：</a:t>
            </a:r>
            <a:r>
              <a:rPr lang="en-US" altLang="zh-CN" dirty="0" err="1" smtClean="0"/>
              <a:t>ActiveMQ</a:t>
            </a:r>
            <a:r>
              <a:rPr lang="zh-CN" altLang="en-US" dirty="0"/>
              <a:t>、</a:t>
            </a:r>
            <a:r>
              <a:rPr lang="en-US" altLang="zh-CN" dirty="0" err="1"/>
              <a:t>Redis</a:t>
            </a:r>
            <a:r>
              <a:rPr lang="zh-CN" altLang="en-US" dirty="0"/>
              <a:t>、</a:t>
            </a:r>
            <a:r>
              <a:rPr lang="en-US" altLang="zh-CN" dirty="0" err="1"/>
              <a:t>HornetMQ</a:t>
            </a:r>
            <a:r>
              <a:rPr lang="zh-CN" altLang="en-US" dirty="0"/>
              <a:t>、</a:t>
            </a:r>
            <a:r>
              <a:rPr lang="en-US" altLang="zh-CN" dirty="0" err="1"/>
              <a:t>RabbitMQ</a:t>
            </a:r>
            <a:r>
              <a:rPr lang="zh-CN" altLang="en-US" dirty="0"/>
              <a:t>、</a:t>
            </a:r>
            <a:r>
              <a:rPr lang="en-US" altLang="zh-CN" dirty="0" err="1"/>
              <a:t>RocketMQ</a:t>
            </a:r>
            <a:r>
              <a:rPr lang="zh-CN" altLang="en-US" dirty="0"/>
              <a:t>（没有完全遵守</a:t>
            </a:r>
            <a:r>
              <a:rPr lang="en-US" altLang="zh-CN" dirty="0"/>
              <a:t>JMS</a:t>
            </a:r>
            <a:r>
              <a:rPr lang="zh-CN" altLang="en-US" dirty="0"/>
              <a:t>规范）</a:t>
            </a:r>
            <a:endParaRPr lang="en-US" altLang="zh-CN" dirty="0"/>
          </a:p>
        </p:txBody>
      </p:sp>
    </p:spTree>
    <p:extLst>
      <p:ext uri="{BB962C8B-B14F-4D97-AF65-F5344CB8AC3E}">
        <p14:creationId xmlns:p14="http://schemas.microsoft.com/office/powerpoint/2010/main" val="19481968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8">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8">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8">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8">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8">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8">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8">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8">
                                            <p:txEl>
                                              <p:pRg st="9" end="9"/>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8">
                                            <p:txEl>
                                              <p:pRg st="10" end="1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8">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en-US" altLang="zh-CN" dirty="0"/>
              <a:t>AMQP</a:t>
            </a:r>
            <a:endParaRPr lang="zh-CN" altLang="en-US" dirty="0"/>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699203"/>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en-US" altLang="zh-CN" dirty="0"/>
              <a:t>AMQP</a:t>
            </a:r>
            <a:r>
              <a:rPr lang="zh-CN" altLang="en-US" dirty="0"/>
              <a:t>（</a:t>
            </a:r>
            <a:r>
              <a:rPr lang="en-US" altLang="zh-CN" dirty="0"/>
              <a:t>advanced message queuing protocol</a:t>
            </a:r>
            <a:r>
              <a:rPr lang="zh-CN" altLang="en-US" dirty="0" smtClean="0"/>
              <a:t>）：一</a:t>
            </a:r>
            <a:r>
              <a:rPr lang="zh-CN" altLang="en-US" dirty="0"/>
              <a:t>种协议（高级消息队列协议，也</a:t>
            </a:r>
            <a:r>
              <a:rPr lang="zh-CN" altLang="en-US" dirty="0" smtClean="0"/>
              <a:t>是消息</a:t>
            </a:r>
            <a:r>
              <a:rPr lang="zh-CN" altLang="en-US" dirty="0"/>
              <a:t>代理规范），规范了网络交换的</a:t>
            </a:r>
            <a:r>
              <a:rPr lang="zh-CN" altLang="en-US" dirty="0" smtClean="0"/>
              <a:t>数据格式，兼容</a:t>
            </a:r>
            <a:r>
              <a:rPr lang="en-US" altLang="zh-CN" dirty="0" smtClean="0"/>
              <a:t>JMS</a:t>
            </a:r>
          </a:p>
          <a:p>
            <a:pPr>
              <a:buFont typeface="Wingdings" panose="05000000000000000000" pitchFamily="2" charset="2"/>
              <a:buChar char="l"/>
            </a:pPr>
            <a:r>
              <a:rPr lang="zh-CN" altLang="en-US" dirty="0" smtClean="0"/>
              <a:t>优点：具有跨平台性，服务器供应商，生产者，消费者可以使用不同的语言来实现</a:t>
            </a:r>
            <a:endParaRPr lang="en-US" altLang="zh-CN" dirty="0" smtClean="0"/>
          </a:p>
          <a:p>
            <a:pPr>
              <a:buFont typeface="Wingdings" panose="05000000000000000000" pitchFamily="2" charset="2"/>
              <a:buChar char="l"/>
            </a:pPr>
            <a:r>
              <a:rPr lang="en-US" altLang="zh-CN" dirty="0" smtClean="0"/>
              <a:t>AMQP</a:t>
            </a:r>
            <a:r>
              <a:rPr lang="zh-CN" altLang="en-US" dirty="0" smtClean="0"/>
              <a:t>消息</a:t>
            </a:r>
            <a:r>
              <a:rPr lang="zh-CN" altLang="en-US" dirty="0"/>
              <a:t>模型</a:t>
            </a:r>
            <a:endParaRPr lang="en-US" altLang="zh-CN" dirty="0"/>
          </a:p>
          <a:p>
            <a:pPr lvl="1">
              <a:buFont typeface="Wingdings" panose="05000000000000000000" pitchFamily="2" charset="2"/>
              <a:buChar char="u"/>
            </a:pPr>
            <a:r>
              <a:rPr lang="en-US" altLang="zh-CN" dirty="0"/>
              <a:t>direct exchange</a:t>
            </a:r>
          </a:p>
          <a:p>
            <a:pPr lvl="1">
              <a:buFont typeface="Wingdings" panose="05000000000000000000" pitchFamily="2" charset="2"/>
              <a:buChar char="u"/>
            </a:pPr>
            <a:r>
              <a:rPr lang="en-US" altLang="zh-CN" dirty="0" err="1"/>
              <a:t>fanout</a:t>
            </a:r>
            <a:r>
              <a:rPr lang="en-US" altLang="zh-CN" dirty="0"/>
              <a:t> exchange</a:t>
            </a:r>
          </a:p>
          <a:p>
            <a:pPr lvl="1">
              <a:buFont typeface="Wingdings" panose="05000000000000000000" pitchFamily="2" charset="2"/>
              <a:buChar char="u"/>
            </a:pPr>
            <a:r>
              <a:rPr lang="en-US" altLang="zh-CN" dirty="0" smtClean="0"/>
              <a:t>topic exchange</a:t>
            </a:r>
            <a:endParaRPr lang="en-US" altLang="zh-CN" dirty="0"/>
          </a:p>
          <a:p>
            <a:pPr lvl="1">
              <a:buFont typeface="Wingdings" panose="05000000000000000000" pitchFamily="2" charset="2"/>
              <a:buChar char="u"/>
            </a:pPr>
            <a:r>
              <a:rPr lang="en-US" altLang="zh-CN" dirty="0"/>
              <a:t>headers exchange</a:t>
            </a:r>
          </a:p>
          <a:p>
            <a:pPr lvl="1">
              <a:buFont typeface="Wingdings" panose="05000000000000000000" pitchFamily="2" charset="2"/>
              <a:buChar char="u"/>
            </a:pPr>
            <a:r>
              <a:rPr lang="en-US" altLang="zh-CN" dirty="0"/>
              <a:t>system exchange</a:t>
            </a:r>
          </a:p>
          <a:p>
            <a:pPr>
              <a:buFont typeface="Wingdings" panose="05000000000000000000" pitchFamily="2" charset="2"/>
              <a:buChar char="l"/>
            </a:pPr>
            <a:r>
              <a:rPr lang="en-US" altLang="zh-CN" dirty="0" smtClean="0"/>
              <a:t>AMQP</a:t>
            </a:r>
            <a:r>
              <a:rPr lang="zh-CN" altLang="en-US" dirty="0" smtClean="0"/>
              <a:t>消息种类：</a:t>
            </a:r>
            <a:r>
              <a:rPr lang="en-US" altLang="zh-CN" dirty="0" smtClean="0"/>
              <a:t>byte[]</a:t>
            </a:r>
            <a:endParaRPr lang="en-US" altLang="zh-CN" dirty="0"/>
          </a:p>
          <a:p>
            <a:pPr>
              <a:buFont typeface="Wingdings" panose="05000000000000000000" pitchFamily="2" charset="2"/>
              <a:buChar char="l"/>
            </a:pPr>
            <a:r>
              <a:rPr lang="en-US" altLang="zh-CN" dirty="0" smtClean="0"/>
              <a:t>AMQP</a:t>
            </a:r>
            <a:r>
              <a:rPr lang="zh-CN" altLang="en-US" dirty="0"/>
              <a:t>实现</a:t>
            </a:r>
            <a:r>
              <a:rPr lang="zh-CN" altLang="en-US" dirty="0" smtClean="0"/>
              <a:t>：</a:t>
            </a:r>
            <a:r>
              <a:rPr lang="en-US" altLang="zh-CN" dirty="0" err="1" smtClean="0"/>
              <a:t>RabbitMQ</a:t>
            </a:r>
            <a:r>
              <a:rPr lang="zh-CN" altLang="en-US" dirty="0"/>
              <a:t>、</a:t>
            </a:r>
            <a:r>
              <a:rPr lang="en-US" altLang="zh-CN" dirty="0" err="1"/>
              <a:t>StormMQ</a:t>
            </a:r>
            <a:r>
              <a:rPr lang="zh-CN" altLang="en-US" dirty="0"/>
              <a:t>、</a:t>
            </a:r>
            <a:r>
              <a:rPr lang="en-US" altLang="zh-CN" dirty="0" err="1" smtClean="0"/>
              <a:t>RocketMQ</a:t>
            </a:r>
            <a:endParaRPr lang="en-US" altLang="zh-CN" dirty="0" smtClean="0"/>
          </a:p>
        </p:txBody>
      </p:sp>
    </p:spTree>
    <p:extLst>
      <p:ext uri="{BB962C8B-B14F-4D97-AF65-F5344CB8AC3E}">
        <p14:creationId xmlns:p14="http://schemas.microsoft.com/office/powerpoint/2010/main" val="3433345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8">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8">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8">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8">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8">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8">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8">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8">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en-US" altLang="zh-CN" dirty="0" smtClean="0"/>
              <a:t>MQTT</a:t>
            </a:r>
            <a:endParaRPr lang="zh-CN" altLang="en-US" dirty="0"/>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en-US" altLang="zh-CN" dirty="0"/>
              <a:t>MQTT</a:t>
            </a:r>
            <a:r>
              <a:rPr lang="zh-CN" altLang="en-US" dirty="0"/>
              <a:t>（</a:t>
            </a:r>
            <a:r>
              <a:rPr lang="en-US" altLang="zh-CN" dirty="0"/>
              <a:t>Message Queueing Telemetry Transport</a:t>
            </a:r>
            <a:r>
              <a:rPr lang="zh-CN" altLang="en-US" dirty="0"/>
              <a:t>）消息队列遥测</a:t>
            </a:r>
            <a:r>
              <a:rPr lang="zh-CN" altLang="en-US" dirty="0" smtClean="0"/>
              <a:t>传输，专为</a:t>
            </a:r>
            <a:r>
              <a:rPr lang="zh-CN" altLang="en-US" dirty="0"/>
              <a:t>小</a:t>
            </a:r>
            <a:r>
              <a:rPr lang="zh-CN" altLang="en-US" dirty="0" smtClean="0"/>
              <a:t>设备设计</a:t>
            </a:r>
            <a:r>
              <a:rPr lang="zh-CN" altLang="en-US" dirty="0"/>
              <a:t>，</a:t>
            </a:r>
            <a:r>
              <a:rPr lang="zh-CN" altLang="en-US" dirty="0" smtClean="0"/>
              <a:t>是</a:t>
            </a:r>
            <a:r>
              <a:rPr lang="zh-CN" altLang="en-US" dirty="0"/>
              <a:t>物联网（</a:t>
            </a:r>
            <a:r>
              <a:rPr lang="en-US" altLang="zh-CN" dirty="0"/>
              <a:t>IOT</a:t>
            </a:r>
            <a:r>
              <a:rPr lang="zh-CN" altLang="en-US" dirty="0"/>
              <a:t>）生态系统中主要成分</a:t>
            </a:r>
            <a:r>
              <a:rPr lang="zh-CN" altLang="en-US" dirty="0" smtClean="0"/>
              <a:t>之一</a:t>
            </a:r>
            <a:endParaRPr lang="en-US" altLang="zh-CN" dirty="0" smtClean="0"/>
          </a:p>
        </p:txBody>
      </p:sp>
    </p:spTree>
    <p:extLst>
      <p:ext uri="{BB962C8B-B14F-4D97-AF65-F5344CB8AC3E}">
        <p14:creationId xmlns:p14="http://schemas.microsoft.com/office/powerpoint/2010/main" val="2613599474"/>
      </p:ext>
    </p:extLst>
  </p:cSld>
  <p:clrMapOvr>
    <a:masterClrMapping/>
  </p:clrMapOvr>
  <p:timing>
    <p:tnLst>
      <p:par>
        <p:cTn id="1" dur="indefinite" restart="never" nodeType="tmRoot"/>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en-US" altLang="zh-CN" dirty="0" smtClean="0"/>
              <a:t>Kafka</a:t>
            </a:r>
            <a:endParaRPr lang="zh-CN" altLang="en-US" dirty="0"/>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en-US" altLang="zh-CN" dirty="0" smtClean="0"/>
              <a:t>Kafka</a:t>
            </a:r>
            <a:r>
              <a:rPr lang="zh-CN" altLang="en-US" dirty="0" smtClean="0"/>
              <a:t>，一</a:t>
            </a:r>
            <a:r>
              <a:rPr lang="zh-CN" altLang="en-US" dirty="0"/>
              <a:t>种高吞吐量的分布式发布订阅消息</a:t>
            </a:r>
            <a:r>
              <a:rPr lang="zh-CN" altLang="en-US" dirty="0" smtClean="0"/>
              <a:t>系统，提供实时消息功能。</a:t>
            </a:r>
            <a:endParaRPr lang="en-US" altLang="zh-CN" dirty="0" smtClean="0"/>
          </a:p>
        </p:txBody>
      </p:sp>
    </p:spTree>
    <p:extLst>
      <p:ext uri="{BB962C8B-B14F-4D97-AF65-F5344CB8AC3E}">
        <p14:creationId xmlns:p14="http://schemas.microsoft.com/office/powerpoint/2010/main" val="142080767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zh-CN" altLang="en-US" dirty="0">
                <a:latin typeface="Consolas" panose="020B0609020204030204" pitchFamily="49" charset="0"/>
              </a:rPr>
              <a:t>宽松绑定</a:t>
            </a:r>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en-US" altLang="zh-CN" dirty="0" smtClean="0">
                <a:latin typeface="Consolas" panose="020B0609020204030204" pitchFamily="49" charset="0"/>
              </a:rPr>
              <a:t>@</a:t>
            </a:r>
            <a:r>
              <a:rPr lang="en-US" altLang="zh-CN" dirty="0" err="1" smtClean="0">
                <a:latin typeface="Consolas" panose="020B0609020204030204" pitchFamily="49" charset="0"/>
              </a:rPr>
              <a:t>ConfigurationProperties</a:t>
            </a:r>
            <a:r>
              <a:rPr lang="zh-CN" altLang="en-US" dirty="0" smtClean="0">
                <a:latin typeface="Consolas" panose="020B0609020204030204" pitchFamily="49" charset="0"/>
              </a:rPr>
              <a:t>绑定属性支持属性名宽松绑定</a:t>
            </a:r>
            <a:endParaRPr lang="en-US" altLang="zh-CN" dirty="0" smtClean="0">
              <a:latin typeface="Consolas" panose="020B0609020204030204" pitchFamily="49" charset="0"/>
            </a:endParaRPr>
          </a:p>
          <a:p>
            <a:pPr>
              <a:buFont typeface="Wingdings" panose="05000000000000000000" pitchFamily="2" charset="2"/>
              <a:buChar char="l"/>
            </a:pPr>
            <a:endParaRPr lang="en-US" altLang="zh-CN" dirty="0">
              <a:latin typeface="Consolas" panose="020B0609020204030204" pitchFamily="49" charset="0"/>
            </a:endParaRPr>
          </a:p>
        </p:txBody>
      </p:sp>
      <p:sp>
        <p:nvSpPr>
          <p:cNvPr id="14" name="TextBox 3">
            <a:extLst>
              <a:ext uri="{FF2B5EF4-FFF2-40B4-BE49-F238E27FC236}">
                <a16:creationId xmlns:a16="http://schemas.microsoft.com/office/drawing/2014/main" id="{0C998B78-AB18-3C47-A1C7-25AE9A3A40B0}"/>
              </a:ext>
            </a:extLst>
          </p:cNvPr>
          <p:cNvSpPr txBox="1"/>
          <p:nvPr/>
        </p:nvSpPr>
        <p:spPr>
          <a:xfrm>
            <a:off x="1159842" y="2149748"/>
            <a:ext cx="9860586" cy="1169551"/>
          </a:xfrm>
          <a:prstGeom prst="rect">
            <a:avLst/>
          </a:prstGeom>
          <a:solidFill>
            <a:srgbClr val="FFFFE4"/>
          </a:solidFill>
          <a:ln w="3175">
            <a:solidFill>
              <a:srgbClr val="919191"/>
            </a:solidFill>
          </a:ln>
        </p:spPr>
        <p:txBody>
          <a:bodyPr wrap="square">
            <a:spAutoFit/>
          </a:bodyPr>
          <a:lstStyle/>
          <a:p>
            <a:pPr lvl="0" eaLnBrk="0" fontAlgn="base" hangingPunct="0">
              <a:spcBef>
                <a:spcPct val="0"/>
              </a:spcBef>
              <a:spcAft>
                <a:spcPct val="0"/>
              </a:spcAft>
            </a:pPr>
            <a:r>
              <a:rPr lang="zh-CN" altLang="zh-CN" sz="1400" dirty="0">
                <a:solidFill>
                  <a:srgbClr val="0033B3"/>
                </a:solidFill>
                <a:latin typeface="Consolas" panose="020B0609020204030204" pitchFamily="49" charset="0"/>
              </a:rPr>
              <a:t>public class </a:t>
            </a:r>
            <a:r>
              <a:rPr lang="zh-CN" altLang="zh-CN" sz="1400" dirty="0">
                <a:solidFill>
                  <a:srgbClr val="000000"/>
                </a:solidFill>
                <a:latin typeface="Consolas" panose="020B0609020204030204" pitchFamily="49" charset="0"/>
              </a:rPr>
              <a:t>ServerConfig </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private </a:t>
            </a:r>
            <a:r>
              <a:rPr lang="zh-CN" altLang="zh-CN" sz="1400" dirty="0">
                <a:solidFill>
                  <a:srgbClr val="000000"/>
                </a:solidFill>
                <a:latin typeface="Consolas" panose="020B0609020204030204" pitchFamily="49" charset="0"/>
              </a:rPr>
              <a:t>String </a:t>
            </a:r>
            <a:r>
              <a:rPr lang="zh-CN" altLang="zh-CN" sz="1400" dirty="0">
                <a:solidFill>
                  <a:srgbClr val="871094"/>
                </a:solidFill>
                <a:latin typeface="Consolas" panose="020B0609020204030204" pitchFamily="49" charset="0"/>
              </a:rPr>
              <a:t>ipAddress</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private int </a:t>
            </a:r>
            <a:r>
              <a:rPr lang="zh-CN" altLang="zh-CN" sz="1400" dirty="0">
                <a:solidFill>
                  <a:srgbClr val="871094"/>
                </a:solidFill>
                <a:latin typeface="Consolas" panose="020B0609020204030204" pitchFamily="49" charset="0"/>
              </a:rPr>
              <a:t>port</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private long </a:t>
            </a:r>
            <a:r>
              <a:rPr lang="zh-CN" altLang="zh-CN" sz="1400" dirty="0">
                <a:solidFill>
                  <a:srgbClr val="871094"/>
                </a:solidFill>
                <a:latin typeface="Consolas" panose="020B0609020204030204" pitchFamily="49" charset="0"/>
              </a:rPr>
              <a:t>timeout</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a:t>
            </a:r>
            <a:endParaRPr lang="zh-CN" altLang="zh-CN" sz="1600" dirty="0">
              <a:latin typeface="Consolas" panose="020B0609020204030204" pitchFamily="49" charset="0"/>
            </a:endParaRPr>
          </a:p>
        </p:txBody>
      </p:sp>
      <p:sp>
        <p:nvSpPr>
          <p:cNvPr id="12" name="TextBox 3">
            <a:extLst>
              <a:ext uri="{FF2B5EF4-FFF2-40B4-BE49-F238E27FC236}">
                <a16:creationId xmlns:a16="http://schemas.microsoft.com/office/drawing/2014/main" id="{0C998B78-AB18-3C47-A1C7-25AE9A3A40B0}"/>
              </a:ext>
            </a:extLst>
          </p:cNvPr>
          <p:cNvSpPr txBox="1"/>
          <p:nvPr/>
        </p:nvSpPr>
        <p:spPr>
          <a:xfrm>
            <a:off x="1159842" y="3785450"/>
            <a:ext cx="2672325" cy="954107"/>
          </a:xfrm>
          <a:prstGeom prst="rect">
            <a:avLst/>
          </a:prstGeom>
          <a:solidFill>
            <a:srgbClr val="FFFFE4"/>
          </a:solidFill>
          <a:ln w="3175">
            <a:solidFill>
              <a:srgbClr val="919191"/>
            </a:solidFill>
          </a:ln>
        </p:spPr>
        <p:txBody>
          <a:bodyPr wrap="square">
            <a:spAutoFit/>
          </a:bodyPr>
          <a:lstStyle/>
          <a:p>
            <a:pPr lvl="0" eaLnBrk="0" fontAlgn="base" hangingPunct="0">
              <a:spcBef>
                <a:spcPct val="0"/>
              </a:spcBef>
              <a:spcAft>
                <a:spcPct val="0"/>
              </a:spcAft>
            </a:pPr>
            <a:r>
              <a:rPr lang="zh-CN" altLang="zh-CN" sz="1400" dirty="0">
                <a:solidFill>
                  <a:srgbClr val="0033B3"/>
                </a:solidFill>
                <a:latin typeface="Consolas" panose="020B0609020204030204" pitchFamily="49" charset="0"/>
              </a:rPr>
              <a:t>servers</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ipAddress</a:t>
            </a:r>
            <a:r>
              <a:rPr lang="zh-CN" altLang="zh-CN" sz="1400" dirty="0">
                <a:solidFill>
                  <a:srgbClr val="080808"/>
                </a:solidFill>
                <a:latin typeface="Consolas" panose="020B0609020204030204" pitchFamily="49" charset="0"/>
              </a:rPr>
              <a:t>: 192.168.1</a:t>
            </a:r>
            <a:r>
              <a:rPr lang="zh-CN" altLang="zh-CN" sz="1400" dirty="0" smtClean="0">
                <a:solidFill>
                  <a:srgbClr val="080808"/>
                </a:solidFill>
                <a:latin typeface="Consolas" panose="020B0609020204030204" pitchFamily="49" charset="0"/>
              </a:rPr>
              <a:t>.</a:t>
            </a:r>
            <a:r>
              <a:rPr lang="en-US" altLang="zh-CN" sz="1400" dirty="0" smtClean="0">
                <a:solidFill>
                  <a:srgbClr val="080808"/>
                </a:solidFill>
                <a:latin typeface="Consolas" panose="020B0609020204030204" pitchFamily="49" charset="0"/>
              </a:rPr>
              <a:t>1</a:t>
            </a:r>
            <a:r>
              <a:rPr lang="zh-CN" altLang="zh-CN" sz="1400" dirty="0">
                <a:solidFill>
                  <a:srgbClr val="080808"/>
                </a:solidFill>
                <a:latin typeface="Consolas" panose="020B0609020204030204" pitchFamily="49" charset="0"/>
              </a:rPr>
              <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port</a:t>
            </a:r>
            <a:r>
              <a:rPr lang="zh-CN" altLang="zh-CN" sz="1400" dirty="0">
                <a:solidFill>
                  <a:srgbClr val="080808"/>
                </a:solidFill>
                <a:latin typeface="Consolas" panose="020B0609020204030204" pitchFamily="49" charset="0"/>
              </a:rPr>
              <a:t>: 2345</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timeout</a:t>
            </a:r>
            <a:r>
              <a:rPr lang="zh-CN" altLang="zh-CN" sz="1400" dirty="0">
                <a:solidFill>
                  <a:srgbClr val="080808"/>
                </a:solidFill>
                <a:latin typeface="Consolas" panose="020B0609020204030204" pitchFamily="49" charset="0"/>
              </a:rPr>
              <a:t>: -1</a:t>
            </a:r>
            <a:endParaRPr lang="zh-CN" altLang="zh-CN" sz="1600" dirty="0">
              <a:latin typeface="Consolas" panose="020B0609020204030204" pitchFamily="49" charset="0"/>
            </a:endParaRPr>
          </a:p>
        </p:txBody>
      </p:sp>
      <p:sp>
        <p:nvSpPr>
          <p:cNvPr id="13" name="TextBox 3">
            <a:extLst>
              <a:ext uri="{FF2B5EF4-FFF2-40B4-BE49-F238E27FC236}">
                <a16:creationId xmlns:a16="http://schemas.microsoft.com/office/drawing/2014/main" id="{0C998B78-AB18-3C47-A1C7-25AE9A3A40B0}"/>
              </a:ext>
            </a:extLst>
          </p:cNvPr>
          <p:cNvSpPr txBox="1"/>
          <p:nvPr/>
        </p:nvSpPr>
        <p:spPr>
          <a:xfrm>
            <a:off x="1159841" y="5204050"/>
            <a:ext cx="2672325" cy="954107"/>
          </a:xfrm>
          <a:prstGeom prst="rect">
            <a:avLst/>
          </a:prstGeom>
          <a:solidFill>
            <a:srgbClr val="FFFFE4"/>
          </a:solidFill>
          <a:ln w="3175">
            <a:solidFill>
              <a:srgbClr val="919191"/>
            </a:solidFill>
          </a:ln>
        </p:spPr>
        <p:txBody>
          <a:bodyPr wrap="square">
            <a:spAutoFit/>
          </a:bodyPr>
          <a:lstStyle/>
          <a:p>
            <a:pPr lvl="0" eaLnBrk="0" fontAlgn="base" hangingPunct="0">
              <a:spcBef>
                <a:spcPct val="0"/>
              </a:spcBef>
              <a:spcAft>
                <a:spcPct val="0"/>
              </a:spcAft>
            </a:pPr>
            <a:r>
              <a:rPr lang="zh-CN" altLang="zh-CN" sz="1400" dirty="0">
                <a:solidFill>
                  <a:srgbClr val="0033B3"/>
                </a:solidFill>
                <a:latin typeface="Consolas" panose="020B0609020204030204" pitchFamily="49" charset="0"/>
              </a:rPr>
              <a:t>servers</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ip_address</a:t>
            </a:r>
            <a:r>
              <a:rPr lang="zh-CN" altLang="zh-CN" sz="1400" dirty="0">
                <a:solidFill>
                  <a:srgbClr val="080808"/>
                </a:solidFill>
                <a:latin typeface="Consolas" panose="020B0609020204030204" pitchFamily="49" charset="0"/>
              </a:rPr>
              <a:t>: 192.168.1</a:t>
            </a:r>
            <a:r>
              <a:rPr lang="zh-CN" altLang="zh-CN" sz="1400" dirty="0" smtClean="0">
                <a:solidFill>
                  <a:srgbClr val="080808"/>
                </a:solidFill>
                <a:latin typeface="Consolas" panose="020B0609020204030204" pitchFamily="49" charset="0"/>
              </a:rPr>
              <a:t>.</a:t>
            </a:r>
            <a:r>
              <a:rPr lang="en-US" altLang="zh-CN" sz="1400" dirty="0" smtClean="0">
                <a:solidFill>
                  <a:srgbClr val="080808"/>
                </a:solidFill>
                <a:latin typeface="Consolas" panose="020B0609020204030204" pitchFamily="49" charset="0"/>
              </a:rPr>
              <a:t>2</a:t>
            </a:r>
            <a:r>
              <a:rPr lang="zh-CN" altLang="zh-CN" sz="1400" dirty="0">
                <a:solidFill>
                  <a:srgbClr val="080808"/>
                </a:solidFill>
                <a:latin typeface="Consolas" panose="020B0609020204030204" pitchFamily="49" charset="0"/>
              </a:rPr>
              <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port</a:t>
            </a:r>
            <a:r>
              <a:rPr lang="zh-CN" altLang="zh-CN" sz="1400" dirty="0">
                <a:solidFill>
                  <a:srgbClr val="080808"/>
                </a:solidFill>
                <a:latin typeface="Consolas" panose="020B0609020204030204" pitchFamily="49" charset="0"/>
              </a:rPr>
              <a:t>: 2345</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timeout</a:t>
            </a:r>
            <a:r>
              <a:rPr lang="zh-CN" altLang="zh-CN" sz="1400" dirty="0">
                <a:solidFill>
                  <a:srgbClr val="080808"/>
                </a:solidFill>
                <a:latin typeface="Consolas" panose="020B0609020204030204" pitchFamily="49" charset="0"/>
              </a:rPr>
              <a:t>: -1</a:t>
            </a:r>
            <a:endParaRPr lang="zh-CN" altLang="zh-CN" sz="1600" dirty="0">
              <a:latin typeface="Consolas" panose="020B0609020204030204" pitchFamily="49" charset="0"/>
            </a:endParaRPr>
          </a:p>
        </p:txBody>
      </p:sp>
      <p:sp>
        <p:nvSpPr>
          <p:cNvPr id="15" name="TextBox 3">
            <a:extLst>
              <a:ext uri="{FF2B5EF4-FFF2-40B4-BE49-F238E27FC236}">
                <a16:creationId xmlns:a16="http://schemas.microsoft.com/office/drawing/2014/main" id="{0C998B78-AB18-3C47-A1C7-25AE9A3A40B0}"/>
              </a:ext>
            </a:extLst>
          </p:cNvPr>
          <p:cNvSpPr txBox="1"/>
          <p:nvPr/>
        </p:nvSpPr>
        <p:spPr>
          <a:xfrm>
            <a:off x="4753972" y="5204050"/>
            <a:ext cx="2672325" cy="954107"/>
          </a:xfrm>
          <a:prstGeom prst="rect">
            <a:avLst/>
          </a:prstGeom>
          <a:solidFill>
            <a:srgbClr val="FFFFE4"/>
          </a:solidFill>
          <a:ln w="3175">
            <a:solidFill>
              <a:srgbClr val="919191"/>
            </a:solidFill>
          </a:ln>
        </p:spPr>
        <p:txBody>
          <a:bodyPr wrap="square">
            <a:spAutoFit/>
          </a:bodyPr>
          <a:lstStyle/>
          <a:p>
            <a:pPr lvl="0" eaLnBrk="0" fontAlgn="base" hangingPunct="0">
              <a:spcBef>
                <a:spcPct val="0"/>
              </a:spcBef>
              <a:spcAft>
                <a:spcPct val="0"/>
              </a:spcAft>
            </a:pPr>
            <a:r>
              <a:rPr lang="zh-CN" altLang="zh-CN" sz="1400" dirty="0">
                <a:solidFill>
                  <a:srgbClr val="0033B3"/>
                </a:solidFill>
                <a:latin typeface="Consolas" panose="020B0609020204030204" pitchFamily="49" charset="0"/>
              </a:rPr>
              <a:t>servers</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ip-address</a:t>
            </a:r>
            <a:r>
              <a:rPr lang="zh-CN" altLang="zh-CN" sz="1400" dirty="0">
                <a:solidFill>
                  <a:srgbClr val="080808"/>
                </a:solidFill>
                <a:latin typeface="Consolas" panose="020B0609020204030204" pitchFamily="49" charset="0"/>
              </a:rPr>
              <a:t>: 192.168.1</a:t>
            </a:r>
            <a:r>
              <a:rPr lang="zh-CN" altLang="zh-CN" sz="1400" dirty="0" smtClean="0">
                <a:solidFill>
                  <a:srgbClr val="080808"/>
                </a:solidFill>
                <a:latin typeface="Consolas" panose="020B0609020204030204" pitchFamily="49" charset="0"/>
              </a:rPr>
              <a:t>.</a:t>
            </a:r>
            <a:r>
              <a:rPr lang="en-US" altLang="zh-CN" sz="1400" dirty="0" smtClean="0">
                <a:solidFill>
                  <a:srgbClr val="080808"/>
                </a:solidFill>
                <a:latin typeface="Consolas" panose="020B0609020204030204" pitchFamily="49" charset="0"/>
              </a:rPr>
              <a:t>3</a:t>
            </a:r>
            <a:r>
              <a:rPr lang="zh-CN" altLang="zh-CN" sz="1400" dirty="0">
                <a:solidFill>
                  <a:srgbClr val="080808"/>
                </a:solidFill>
                <a:latin typeface="Consolas" panose="020B0609020204030204" pitchFamily="49" charset="0"/>
              </a:rPr>
              <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port</a:t>
            </a:r>
            <a:r>
              <a:rPr lang="zh-CN" altLang="zh-CN" sz="1400" dirty="0">
                <a:solidFill>
                  <a:srgbClr val="080808"/>
                </a:solidFill>
                <a:latin typeface="Consolas" panose="020B0609020204030204" pitchFamily="49" charset="0"/>
              </a:rPr>
              <a:t>: 2345</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timeout</a:t>
            </a:r>
            <a:r>
              <a:rPr lang="zh-CN" altLang="zh-CN" sz="1400" dirty="0">
                <a:solidFill>
                  <a:srgbClr val="080808"/>
                </a:solidFill>
                <a:latin typeface="Consolas" panose="020B0609020204030204" pitchFamily="49" charset="0"/>
              </a:rPr>
              <a:t>: -1</a:t>
            </a:r>
            <a:endParaRPr lang="zh-CN" altLang="zh-CN" sz="1600" dirty="0">
              <a:latin typeface="Consolas" panose="020B0609020204030204" pitchFamily="49" charset="0"/>
            </a:endParaRPr>
          </a:p>
        </p:txBody>
      </p:sp>
      <p:sp>
        <p:nvSpPr>
          <p:cNvPr id="16" name="TextBox 3">
            <a:extLst>
              <a:ext uri="{FF2B5EF4-FFF2-40B4-BE49-F238E27FC236}">
                <a16:creationId xmlns:a16="http://schemas.microsoft.com/office/drawing/2014/main" id="{0C998B78-AB18-3C47-A1C7-25AE9A3A40B0}"/>
              </a:ext>
            </a:extLst>
          </p:cNvPr>
          <p:cNvSpPr txBox="1"/>
          <p:nvPr/>
        </p:nvSpPr>
        <p:spPr>
          <a:xfrm>
            <a:off x="8348103" y="5204050"/>
            <a:ext cx="2672325" cy="954107"/>
          </a:xfrm>
          <a:prstGeom prst="rect">
            <a:avLst/>
          </a:prstGeom>
          <a:solidFill>
            <a:srgbClr val="FFFFE4"/>
          </a:solidFill>
          <a:ln w="3175">
            <a:solidFill>
              <a:srgbClr val="919191"/>
            </a:solidFill>
          </a:ln>
        </p:spPr>
        <p:txBody>
          <a:bodyPr wrap="square">
            <a:spAutoFit/>
          </a:bodyPr>
          <a:lstStyle/>
          <a:p>
            <a:pPr lvl="0" eaLnBrk="0" fontAlgn="base" hangingPunct="0">
              <a:spcBef>
                <a:spcPct val="0"/>
              </a:spcBef>
              <a:spcAft>
                <a:spcPct val="0"/>
              </a:spcAft>
            </a:pPr>
            <a:r>
              <a:rPr lang="zh-CN" altLang="zh-CN" sz="1400" dirty="0">
                <a:solidFill>
                  <a:srgbClr val="0033B3"/>
                </a:solidFill>
                <a:latin typeface="Consolas" panose="020B0609020204030204" pitchFamily="49" charset="0"/>
              </a:rPr>
              <a:t>servers</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IP_ADDRESS</a:t>
            </a:r>
            <a:r>
              <a:rPr lang="zh-CN" altLang="zh-CN" sz="1400" dirty="0">
                <a:solidFill>
                  <a:srgbClr val="080808"/>
                </a:solidFill>
                <a:latin typeface="Consolas" panose="020B0609020204030204" pitchFamily="49" charset="0"/>
              </a:rPr>
              <a:t>: 192.168.1</a:t>
            </a:r>
            <a:r>
              <a:rPr lang="zh-CN" altLang="zh-CN" sz="1400" dirty="0" smtClean="0">
                <a:solidFill>
                  <a:srgbClr val="080808"/>
                </a:solidFill>
                <a:latin typeface="Consolas" panose="020B0609020204030204" pitchFamily="49" charset="0"/>
              </a:rPr>
              <a:t>.</a:t>
            </a:r>
            <a:r>
              <a:rPr lang="en-US" altLang="zh-CN" sz="1400" dirty="0" smtClean="0">
                <a:solidFill>
                  <a:srgbClr val="080808"/>
                </a:solidFill>
                <a:latin typeface="Consolas" panose="020B0609020204030204" pitchFamily="49" charset="0"/>
              </a:rPr>
              <a:t>4</a:t>
            </a:r>
            <a:r>
              <a:rPr lang="zh-CN" altLang="zh-CN" sz="1400" dirty="0">
                <a:solidFill>
                  <a:srgbClr val="080808"/>
                </a:solidFill>
                <a:latin typeface="Consolas" panose="020B0609020204030204" pitchFamily="49" charset="0"/>
              </a:rPr>
              <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port</a:t>
            </a:r>
            <a:r>
              <a:rPr lang="zh-CN" altLang="zh-CN" sz="1400" dirty="0">
                <a:solidFill>
                  <a:srgbClr val="080808"/>
                </a:solidFill>
                <a:latin typeface="Consolas" panose="020B0609020204030204" pitchFamily="49" charset="0"/>
              </a:rPr>
              <a:t>: 2345</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timeout</a:t>
            </a:r>
            <a:r>
              <a:rPr lang="zh-CN" altLang="zh-CN" sz="1400" dirty="0">
                <a:solidFill>
                  <a:srgbClr val="080808"/>
                </a:solidFill>
                <a:latin typeface="Consolas" panose="020B0609020204030204" pitchFamily="49" charset="0"/>
              </a:rPr>
              <a:t>: -1</a:t>
            </a:r>
            <a:endParaRPr lang="zh-CN" altLang="zh-CN" sz="1600" dirty="0">
              <a:latin typeface="Consolas" panose="020B0609020204030204" pitchFamily="49" charset="0"/>
            </a:endParaRPr>
          </a:p>
        </p:txBody>
      </p:sp>
      <p:sp>
        <p:nvSpPr>
          <p:cNvPr id="17" name="文本占位符 6">
            <a:extLst>
              <a:ext uri="{FF2B5EF4-FFF2-40B4-BE49-F238E27FC236}">
                <a16:creationId xmlns:a16="http://schemas.microsoft.com/office/drawing/2014/main" id="{2AB6A964-0F39-44F1-B403-8E73CEE1C90A}"/>
              </a:ext>
            </a:extLst>
          </p:cNvPr>
          <p:cNvSpPr txBox="1">
            <a:spLocks/>
          </p:cNvSpPr>
          <p:nvPr/>
        </p:nvSpPr>
        <p:spPr>
          <a:xfrm>
            <a:off x="1159841" y="4741397"/>
            <a:ext cx="2065959" cy="462651"/>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u"/>
            </a:pPr>
            <a:r>
              <a:rPr lang="zh-CN" altLang="en-US" sz="1400" dirty="0" smtClean="0">
                <a:solidFill>
                  <a:schemeClr val="tx1">
                    <a:lumMod val="85000"/>
                    <a:lumOff val="15000"/>
                  </a:schemeClr>
                </a:solidFill>
                <a:latin typeface="Consolas" panose="020B0609020204030204" pitchFamily="49" charset="0"/>
              </a:rPr>
              <a:t>下划线模式</a:t>
            </a:r>
            <a:endParaRPr lang="en-US" altLang="zh-CN" sz="1400" dirty="0">
              <a:solidFill>
                <a:schemeClr val="tx1">
                  <a:lumMod val="85000"/>
                  <a:lumOff val="15000"/>
                </a:schemeClr>
              </a:solidFill>
              <a:latin typeface="Consolas" panose="020B0609020204030204" pitchFamily="49" charset="0"/>
            </a:endParaRPr>
          </a:p>
          <a:p>
            <a:pPr>
              <a:buFont typeface="Wingdings" panose="05000000000000000000" pitchFamily="2" charset="2"/>
              <a:buChar char="l"/>
            </a:pPr>
            <a:endParaRPr lang="en-US" altLang="zh-CN" sz="1400" dirty="0" smtClean="0">
              <a:latin typeface="Consolas" panose="020B0609020204030204" pitchFamily="49" charset="0"/>
            </a:endParaRPr>
          </a:p>
          <a:p>
            <a:pPr>
              <a:buFont typeface="Wingdings" panose="05000000000000000000" pitchFamily="2" charset="2"/>
              <a:buChar char="l"/>
            </a:pPr>
            <a:endParaRPr lang="en-US" altLang="zh-CN" sz="1400" dirty="0">
              <a:solidFill>
                <a:schemeClr val="tx1">
                  <a:lumMod val="85000"/>
                  <a:lumOff val="15000"/>
                </a:schemeClr>
              </a:solidFill>
              <a:latin typeface="Consolas" panose="020B0609020204030204" pitchFamily="49" charset="0"/>
            </a:endParaRPr>
          </a:p>
        </p:txBody>
      </p:sp>
      <p:sp>
        <p:nvSpPr>
          <p:cNvPr id="18" name="文本占位符 6">
            <a:extLst>
              <a:ext uri="{FF2B5EF4-FFF2-40B4-BE49-F238E27FC236}">
                <a16:creationId xmlns:a16="http://schemas.microsoft.com/office/drawing/2014/main" id="{2AB6A964-0F39-44F1-B403-8E73CEE1C90A}"/>
              </a:ext>
            </a:extLst>
          </p:cNvPr>
          <p:cNvSpPr txBox="1">
            <a:spLocks/>
          </p:cNvSpPr>
          <p:nvPr/>
        </p:nvSpPr>
        <p:spPr>
          <a:xfrm>
            <a:off x="4753972" y="4741398"/>
            <a:ext cx="2065959" cy="462651"/>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u"/>
            </a:pPr>
            <a:r>
              <a:rPr lang="zh-CN" altLang="en-US" sz="1400" dirty="0" smtClean="0">
                <a:solidFill>
                  <a:schemeClr val="tx1">
                    <a:lumMod val="85000"/>
                    <a:lumOff val="15000"/>
                  </a:schemeClr>
                </a:solidFill>
                <a:latin typeface="Consolas" panose="020B0609020204030204" pitchFamily="49" charset="0"/>
              </a:rPr>
              <a:t>中划线模式</a:t>
            </a:r>
            <a:endParaRPr lang="en-US" altLang="zh-CN" sz="1400" dirty="0">
              <a:solidFill>
                <a:schemeClr val="tx1">
                  <a:lumMod val="85000"/>
                  <a:lumOff val="15000"/>
                </a:schemeClr>
              </a:solidFill>
              <a:latin typeface="Consolas" panose="020B0609020204030204" pitchFamily="49" charset="0"/>
            </a:endParaRPr>
          </a:p>
          <a:p>
            <a:pPr>
              <a:buFont typeface="Wingdings" panose="05000000000000000000" pitchFamily="2" charset="2"/>
              <a:buChar char="l"/>
            </a:pPr>
            <a:endParaRPr lang="en-US" altLang="zh-CN" sz="1400" dirty="0" smtClean="0">
              <a:latin typeface="Consolas" panose="020B0609020204030204" pitchFamily="49" charset="0"/>
            </a:endParaRPr>
          </a:p>
          <a:p>
            <a:pPr>
              <a:buFont typeface="Wingdings" panose="05000000000000000000" pitchFamily="2" charset="2"/>
              <a:buChar char="l"/>
            </a:pPr>
            <a:endParaRPr lang="en-US" altLang="zh-CN" sz="1400" dirty="0">
              <a:solidFill>
                <a:schemeClr val="tx1">
                  <a:lumMod val="85000"/>
                  <a:lumOff val="15000"/>
                </a:schemeClr>
              </a:solidFill>
              <a:latin typeface="Consolas" panose="020B0609020204030204" pitchFamily="49" charset="0"/>
            </a:endParaRPr>
          </a:p>
        </p:txBody>
      </p:sp>
      <p:sp>
        <p:nvSpPr>
          <p:cNvPr id="19" name="文本占位符 6">
            <a:extLst>
              <a:ext uri="{FF2B5EF4-FFF2-40B4-BE49-F238E27FC236}">
                <a16:creationId xmlns:a16="http://schemas.microsoft.com/office/drawing/2014/main" id="{2AB6A964-0F39-44F1-B403-8E73CEE1C90A}"/>
              </a:ext>
            </a:extLst>
          </p:cNvPr>
          <p:cNvSpPr txBox="1">
            <a:spLocks/>
          </p:cNvSpPr>
          <p:nvPr/>
        </p:nvSpPr>
        <p:spPr>
          <a:xfrm>
            <a:off x="8348103" y="4741399"/>
            <a:ext cx="2065959" cy="462651"/>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u"/>
            </a:pPr>
            <a:r>
              <a:rPr lang="zh-CN" altLang="en-US" sz="1400" dirty="0" smtClean="0">
                <a:solidFill>
                  <a:schemeClr val="tx1">
                    <a:lumMod val="85000"/>
                    <a:lumOff val="15000"/>
                  </a:schemeClr>
                </a:solidFill>
                <a:latin typeface="Consolas" panose="020B0609020204030204" pitchFamily="49" charset="0"/>
              </a:rPr>
              <a:t>常量模式</a:t>
            </a:r>
            <a:endParaRPr lang="en-US" altLang="zh-CN" sz="1400" dirty="0" smtClean="0">
              <a:latin typeface="Consolas" panose="020B0609020204030204" pitchFamily="49" charset="0"/>
            </a:endParaRPr>
          </a:p>
          <a:p>
            <a:pPr>
              <a:buFont typeface="Wingdings" panose="05000000000000000000" pitchFamily="2" charset="2"/>
              <a:buChar char="l"/>
            </a:pPr>
            <a:endParaRPr lang="en-US" altLang="zh-CN" sz="1400" dirty="0">
              <a:solidFill>
                <a:schemeClr val="tx1">
                  <a:lumMod val="85000"/>
                  <a:lumOff val="15000"/>
                </a:schemeClr>
              </a:solidFill>
              <a:latin typeface="Consolas" panose="020B0609020204030204" pitchFamily="49" charset="0"/>
            </a:endParaRPr>
          </a:p>
        </p:txBody>
      </p:sp>
      <p:sp>
        <p:nvSpPr>
          <p:cNvPr id="20" name="文本占位符 6">
            <a:extLst>
              <a:ext uri="{FF2B5EF4-FFF2-40B4-BE49-F238E27FC236}">
                <a16:creationId xmlns:a16="http://schemas.microsoft.com/office/drawing/2014/main" id="{2AB6A964-0F39-44F1-B403-8E73CEE1C90A}"/>
              </a:ext>
            </a:extLst>
          </p:cNvPr>
          <p:cNvSpPr txBox="1">
            <a:spLocks/>
          </p:cNvSpPr>
          <p:nvPr/>
        </p:nvSpPr>
        <p:spPr>
          <a:xfrm>
            <a:off x="1159841" y="3322797"/>
            <a:ext cx="2065959" cy="462651"/>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u"/>
            </a:pPr>
            <a:r>
              <a:rPr lang="zh-CN" altLang="en-US" sz="1400" dirty="0" smtClean="0">
                <a:solidFill>
                  <a:schemeClr val="tx1">
                    <a:lumMod val="85000"/>
                    <a:lumOff val="15000"/>
                  </a:schemeClr>
                </a:solidFill>
                <a:latin typeface="Consolas" panose="020B0609020204030204" pitchFamily="49" charset="0"/>
              </a:rPr>
              <a:t>驼峰模式</a:t>
            </a:r>
            <a:endParaRPr lang="en-US" altLang="zh-CN" sz="1400" dirty="0">
              <a:solidFill>
                <a:schemeClr val="tx1">
                  <a:lumMod val="85000"/>
                  <a:lumOff val="15000"/>
                </a:schemeClr>
              </a:solidFill>
              <a:latin typeface="Consolas" panose="020B0609020204030204" pitchFamily="49" charset="0"/>
            </a:endParaRPr>
          </a:p>
          <a:p>
            <a:pPr>
              <a:buFont typeface="Wingdings" panose="05000000000000000000" pitchFamily="2" charset="2"/>
              <a:buChar char="l"/>
            </a:pPr>
            <a:endParaRPr lang="en-US" altLang="zh-CN" sz="1400" dirty="0" smtClean="0">
              <a:latin typeface="Consolas" panose="020B0609020204030204" pitchFamily="49" charset="0"/>
            </a:endParaRPr>
          </a:p>
          <a:p>
            <a:pPr>
              <a:buFont typeface="Wingdings" panose="05000000000000000000" pitchFamily="2" charset="2"/>
              <a:buChar char="l"/>
            </a:pPr>
            <a:endParaRPr lang="en-US" altLang="zh-CN" sz="1400" dirty="0">
              <a:solidFill>
                <a:schemeClr val="tx1">
                  <a:lumMod val="85000"/>
                  <a:lumOff val="15000"/>
                </a:schemeClr>
              </a:solidFill>
              <a:latin typeface="Consolas" panose="020B0609020204030204" pitchFamily="49" charset="0"/>
            </a:endParaRPr>
          </a:p>
        </p:txBody>
      </p:sp>
    </p:spTree>
    <p:extLst>
      <p:ext uri="{BB962C8B-B14F-4D97-AF65-F5344CB8AC3E}">
        <p14:creationId xmlns:p14="http://schemas.microsoft.com/office/powerpoint/2010/main" val="23845905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500"/>
                                        <p:tgtEl>
                                          <p:spTgt spid="1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500"/>
                                        <p:tgtEl>
                                          <p:spTgt spid="1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fade">
                                      <p:cBhvr>
                                        <p:cTn id="24" dur="500"/>
                                        <p:tgtEl>
                                          <p:spTgt spid="17"/>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fade">
                                      <p:cBhvr>
                                        <p:cTn id="27" dur="500"/>
                                        <p:tgtEl>
                                          <p:spTgt spid="18"/>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9"/>
                                        </p:tgtEl>
                                        <p:attrNameLst>
                                          <p:attrName>style.visibility</p:attrName>
                                        </p:attrNameLst>
                                      </p:cBhvr>
                                      <p:to>
                                        <p:strVal val="visible"/>
                                      </p:to>
                                    </p:set>
                                    <p:animEffect transition="in" filter="fade">
                                      <p:cBhvr>
                                        <p:cTn id="30"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5" grpId="0" animBg="1"/>
      <p:bldP spid="16" grpId="0" animBg="1"/>
      <p:bldP spid="17" grpId="0"/>
      <p:bldP spid="18" grpId="0"/>
      <p:bldP spid="19" grpId="0"/>
      <p:bldP spid="20" grpId="0"/>
    </p:bld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zh-CN" altLang="en-US" dirty="0"/>
              <a:t>消息</a:t>
            </a:r>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en-US" altLang="zh-CN" dirty="0" err="1" smtClean="0"/>
              <a:t>ActiveMQ</a:t>
            </a:r>
            <a:endParaRPr lang="en-US" altLang="zh-CN" dirty="0" smtClean="0"/>
          </a:p>
          <a:p>
            <a:pPr>
              <a:buFont typeface="Wingdings" panose="05000000000000000000" pitchFamily="2" charset="2"/>
              <a:buChar char="l"/>
            </a:pPr>
            <a:r>
              <a:rPr lang="en-US" altLang="zh-CN" dirty="0" err="1" smtClean="0"/>
              <a:t>RabbitMQ</a:t>
            </a:r>
            <a:endParaRPr lang="en-US" altLang="zh-CN" dirty="0" smtClean="0"/>
          </a:p>
          <a:p>
            <a:pPr>
              <a:buFont typeface="Wingdings" panose="05000000000000000000" pitchFamily="2" charset="2"/>
              <a:buChar char="l"/>
            </a:pPr>
            <a:r>
              <a:rPr lang="en-US" altLang="zh-CN" dirty="0" err="1" smtClean="0"/>
              <a:t>RocketMQ</a:t>
            </a:r>
            <a:endParaRPr lang="en-US" altLang="zh-CN" dirty="0" smtClean="0"/>
          </a:p>
          <a:p>
            <a:pPr>
              <a:buFont typeface="Wingdings" panose="05000000000000000000" pitchFamily="2" charset="2"/>
              <a:buChar char="l"/>
            </a:pPr>
            <a:r>
              <a:rPr lang="en-US" altLang="zh-CN" smtClean="0"/>
              <a:t>Kafka</a:t>
            </a:r>
            <a:endParaRPr lang="en-US" altLang="zh-CN" dirty="0" smtClean="0"/>
          </a:p>
        </p:txBody>
      </p:sp>
    </p:spTree>
    <p:extLst>
      <p:ext uri="{BB962C8B-B14F-4D97-AF65-F5344CB8AC3E}">
        <p14:creationId xmlns:p14="http://schemas.microsoft.com/office/powerpoint/2010/main" val="1280916737"/>
      </p:ext>
    </p:extLst>
  </p:cSld>
  <p:clrMapOvr>
    <a:masterClrMapping/>
  </p:clrMapOvr>
  <p:timing>
    <p:tnLst>
      <p:par>
        <p:cTn id="1" dur="indefinite" restart="never" nodeType="tmRoot"/>
      </p:par>
    </p:tn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4A7A685B-F94D-194F-BA07-9413F6ABF747}"/>
              </a:ext>
            </a:extLst>
          </p:cNvPr>
          <p:cNvSpPr>
            <a:spLocks noGrp="1"/>
          </p:cNvSpPr>
          <p:nvPr>
            <p:ph type="body" sz="quarter" idx="10"/>
          </p:nvPr>
        </p:nvSpPr>
        <p:spPr>
          <a:xfrm>
            <a:off x="5126583" y="1463040"/>
            <a:ext cx="6573803" cy="4511040"/>
          </a:xfrm>
        </p:spPr>
        <p:txBody>
          <a:bodyPr/>
          <a:lstStyle/>
          <a:p>
            <a:r>
              <a:rPr lang="zh-CN" altLang="en-US" sz="1600" dirty="0" smtClean="0">
                <a:solidFill>
                  <a:srgbClr val="080808"/>
                </a:solidFill>
                <a:latin typeface="Consolas" panose="020B0609020204030204" pitchFamily="49" charset="0"/>
              </a:rPr>
              <a:t>消息概念与作用</a:t>
            </a:r>
            <a:endParaRPr lang="en-US" altLang="zh-CN" sz="1600" dirty="0" smtClean="0">
              <a:solidFill>
                <a:srgbClr val="080808"/>
              </a:solidFill>
              <a:latin typeface="Consolas" panose="020B0609020204030204" pitchFamily="49" charset="0"/>
            </a:endParaRPr>
          </a:p>
          <a:p>
            <a:r>
              <a:rPr lang="en-US" altLang="zh-CN" sz="1600" dirty="0" smtClean="0">
                <a:solidFill>
                  <a:srgbClr val="080808"/>
                </a:solidFill>
                <a:latin typeface="Consolas" panose="020B0609020204030204" pitchFamily="49" charset="0"/>
              </a:rPr>
              <a:t>JMS</a:t>
            </a:r>
          </a:p>
          <a:p>
            <a:r>
              <a:rPr lang="en-US" altLang="zh-CN" sz="1600" dirty="0" smtClean="0">
                <a:solidFill>
                  <a:srgbClr val="080808"/>
                </a:solidFill>
                <a:latin typeface="Consolas" panose="020B0609020204030204" pitchFamily="49" charset="0"/>
                <a:sym typeface="Consolas" panose="020B0609020204030204" pitchFamily="49" charset="0"/>
              </a:rPr>
              <a:t>AMQP</a:t>
            </a:r>
          </a:p>
          <a:p>
            <a:r>
              <a:rPr lang="en-US" altLang="zh-CN" sz="1600" b="0" dirty="0" smtClean="0">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rPr>
              <a:t>MQTT</a:t>
            </a:r>
          </a:p>
        </p:txBody>
      </p:sp>
    </p:spTree>
    <p:extLst>
      <p:ext uri="{BB962C8B-B14F-4D97-AF65-F5344CB8AC3E}">
        <p14:creationId xmlns:p14="http://schemas.microsoft.com/office/powerpoint/2010/main" val="3545947430"/>
      </p:ext>
    </p:extLst>
  </p:cSld>
  <p:clrMapOvr>
    <a:masterClrMapping/>
  </p:clrMapOvr>
  <p:timing>
    <p:tnLst>
      <p:par>
        <p:cTn id="1" dur="indefinite" restart="never" nodeType="tmRoot"/>
      </p:par>
    </p:tn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zh-CN" altLang="en-US" dirty="0" smtClean="0"/>
              <a:t>消息案例</a:t>
            </a:r>
            <a:r>
              <a:rPr lang="en-US" altLang="zh-CN" dirty="0" smtClean="0"/>
              <a:t>——</a:t>
            </a:r>
            <a:r>
              <a:rPr lang="zh-CN" altLang="en-US" dirty="0" smtClean="0"/>
              <a:t>订单短信通知</a:t>
            </a:r>
            <a:endParaRPr lang="zh-CN" altLang="en-US" dirty="0"/>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smtClean="0"/>
              <a:t>购物订单业务</a:t>
            </a:r>
            <a:endParaRPr lang="en-US" altLang="zh-CN" dirty="0" smtClean="0"/>
          </a:p>
          <a:p>
            <a:pPr lvl="1">
              <a:buFont typeface="Wingdings" panose="05000000000000000000" pitchFamily="2" charset="2"/>
              <a:buChar char="u"/>
            </a:pPr>
            <a:r>
              <a:rPr lang="zh-CN" altLang="en-US" dirty="0" smtClean="0"/>
              <a:t>登录状态检测</a:t>
            </a:r>
            <a:endParaRPr lang="en-US" altLang="zh-CN" dirty="0" smtClean="0"/>
          </a:p>
          <a:p>
            <a:pPr lvl="1">
              <a:buFont typeface="Wingdings" panose="05000000000000000000" pitchFamily="2" charset="2"/>
              <a:buChar char="u"/>
            </a:pPr>
            <a:r>
              <a:rPr lang="zh-CN" altLang="en-US" dirty="0" smtClean="0"/>
              <a:t>生成主单</a:t>
            </a:r>
            <a:endParaRPr lang="en-US" altLang="zh-CN" dirty="0" smtClean="0"/>
          </a:p>
          <a:p>
            <a:pPr lvl="1">
              <a:buFont typeface="Wingdings" panose="05000000000000000000" pitchFamily="2" charset="2"/>
              <a:buChar char="u"/>
            </a:pPr>
            <a:r>
              <a:rPr lang="zh-CN" altLang="en-US" dirty="0" smtClean="0"/>
              <a:t>生成子单</a:t>
            </a:r>
            <a:endParaRPr lang="en-US" altLang="zh-CN" dirty="0" smtClean="0"/>
          </a:p>
          <a:p>
            <a:pPr lvl="1">
              <a:buFont typeface="Wingdings" panose="05000000000000000000" pitchFamily="2" charset="2"/>
              <a:buChar char="u"/>
            </a:pPr>
            <a:r>
              <a:rPr lang="zh-CN" altLang="en-US" dirty="0" smtClean="0"/>
              <a:t>库存检测与变更</a:t>
            </a:r>
            <a:endParaRPr lang="en-US" altLang="zh-CN" dirty="0" smtClean="0"/>
          </a:p>
          <a:p>
            <a:pPr lvl="1">
              <a:buFont typeface="Wingdings" panose="05000000000000000000" pitchFamily="2" charset="2"/>
              <a:buChar char="u"/>
            </a:pPr>
            <a:r>
              <a:rPr lang="zh-CN" altLang="en-US" dirty="0"/>
              <a:t>积分</a:t>
            </a:r>
            <a:r>
              <a:rPr lang="zh-CN" altLang="en-US" dirty="0" smtClean="0"/>
              <a:t>变更</a:t>
            </a:r>
            <a:endParaRPr lang="en-US" altLang="zh-CN" dirty="0" smtClean="0"/>
          </a:p>
          <a:p>
            <a:pPr lvl="1">
              <a:buFont typeface="Wingdings" panose="05000000000000000000" pitchFamily="2" charset="2"/>
              <a:buChar char="u"/>
            </a:pPr>
            <a:r>
              <a:rPr lang="zh-CN" altLang="en-US" dirty="0" smtClean="0"/>
              <a:t>支付</a:t>
            </a:r>
            <a:endParaRPr lang="en-US" altLang="zh-CN" dirty="0" smtClean="0"/>
          </a:p>
          <a:p>
            <a:pPr lvl="1">
              <a:buFont typeface="Wingdings" panose="05000000000000000000" pitchFamily="2" charset="2"/>
              <a:buChar char="u"/>
            </a:pPr>
            <a:r>
              <a:rPr lang="zh-CN" altLang="en-US" dirty="0"/>
              <a:t>短</a:t>
            </a:r>
            <a:r>
              <a:rPr lang="zh-CN" altLang="en-US" dirty="0" smtClean="0"/>
              <a:t>信通知</a:t>
            </a:r>
            <a:endParaRPr lang="en-US" altLang="zh-CN" dirty="0" smtClean="0"/>
          </a:p>
          <a:p>
            <a:pPr lvl="1">
              <a:buFont typeface="Wingdings" panose="05000000000000000000" pitchFamily="2" charset="2"/>
              <a:buChar char="u"/>
            </a:pPr>
            <a:r>
              <a:rPr lang="zh-CN" altLang="en-US" dirty="0"/>
              <a:t>购物车维护</a:t>
            </a:r>
            <a:endParaRPr lang="en-US" altLang="zh-CN" dirty="0"/>
          </a:p>
          <a:p>
            <a:pPr lvl="1">
              <a:buFont typeface="Wingdings" panose="05000000000000000000" pitchFamily="2" charset="2"/>
              <a:buChar char="u"/>
            </a:pPr>
            <a:r>
              <a:rPr lang="zh-CN" altLang="en-US" dirty="0" smtClean="0"/>
              <a:t>运单信息初始化</a:t>
            </a:r>
            <a:endParaRPr lang="en-US" altLang="zh-CN" dirty="0" smtClean="0"/>
          </a:p>
          <a:p>
            <a:pPr lvl="1">
              <a:buFont typeface="Wingdings" panose="05000000000000000000" pitchFamily="2" charset="2"/>
              <a:buChar char="u"/>
            </a:pPr>
            <a:r>
              <a:rPr lang="zh-CN" altLang="en-US" dirty="0" smtClean="0"/>
              <a:t>商品库存维护</a:t>
            </a:r>
            <a:endParaRPr lang="en-US" altLang="zh-CN" dirty="0" smtClean="0"/>
          </a:p>
          <a:p>
            <a:pPr lvl="1">
              <a:buFont typeface="Wingdings" panose="05000000000000000000" pitchFamily="2" charset="2"/>
              <a:buChar char="u"/>
            </a:pPr>
            <a:r>
              <a:rPr lang="zh-CN" altLang="en-US" dirty="0" smtClean="0"/>
              <a:t>会员维护</a:t>
            </a:r>
            <a:endParaRPr lang="en-US" altLang="zh-CN" dirty="0" smtClean="0"/>
          </a:p>
          <a:p>
            <a:pPr lvl="1">
              <a:buFont typeface="Wingdings" panose="05000000000000000000" pitchFamily="2" charset="2"/>
              <a:buChar char="u"/>
            </a:pPr>
            <a:r>
              <a:rPr lang="en-US" altLang="zh-CN" dirty="0" smtClean="0"/>
              <a:t>…</a:t>
            </a:r>
          </a:p>
        </p:txBody>
      </p:sp>
    </p:spTree>
    <p:extLst>
      <p:ext uri="{BB962C8B-B14F-4D97-AF65-F5344CB8AC3E}">
        <p14:creationId xmlns:p14="http://schemas.microsoft.com/office/powerpoint/2010/main" val="3501355869"/>
      </p:ext>
    </p:extLst>
  </p:cSld>
  <p:clrMapOvr>
    <a:masterClrMapping/>
  </p:clrMapOvr>
  <p:timing>
    <p:tnLst>
      <p:par>
        <p:cTn id="1" dur="indefinite" restart="never" nodeType="tmRoot"/>
      </p:par>
    </p:tn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zh-CN" altLang="en-US" dirty="0" smtClean="0"/>
              <a:t>消息案例</a:t>
            </a:r>
            <a:r>
              <a:rPr lang="en-US" altLang="zh-CN" dirty="0" smtClean="0"/>
              <a:t>——</a:t>
            </a:r>
            <a:r>
              <a:rPr lang="zh-CN" altLang="en-US" dirty="0" smtClean="0"/>
              <a:t>订单短信通知</a:t>
            </a:r>
            <a:endParaRPr lang="zh-CN" altLang="en-US" dirty="0"/>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smtClean="0"/>
              <a:t>购物订单业务</a:t>
            </a:r>
            <a:endParaRPr lang="en-US" altLang="zh-CN" dirty="0" smtClean="0"/>
          </a:p>
          <a:p>
            <a:pPr lvl="1">
              <a:buFont typeface="Wingdings" panose="05000000000000000000" pitchFamily="2" charset="2"/>
              <a:buChar char="u"/>
            </a:pPr>
            <a:r>
              <a:rPr lang="zh-CN" altLang="en-US" dirty="0" smtClean="0"/>
              <a:t>登录状态检测</a:t>
            </a:r>
            <a:endParaRPr lang="en-US" altLang="zh-CN" dirty="0" smtClean="0"/>
          </a:p>
          <a:p>
            <a:pPr lvl="1">
              <a:buFont typeface="Wingdings" panose="05000000000000000000" pitchFamily="2" charset="2"/>
              <a:buChar char="u"/>
            </a:pPr>
            <a:r>
              <a:rPr lang="zh-CN" altLang="en-US" dirty="0" smtClean="0"/>
              <a:t>生成主单</a:t>
            </a:r>
            <a:endParaRPr lang="en-US" altLang="zh-CN" dirty="0" smtClean="0"/>
          </a:p>
          <a:p>
            <a:pPr lvl="1">
              <a:buFont typeface="Wingdings" panose="05000000000000000000" pitchFamily="2" charset="2"/>
              <a:buChar char="u"/>
            </a:pPr>
            <a:r>
              <a:rPr lang="zh-CN" altLang="en-US" dirty="0" smtClean="0"/>
              <a:t>生成子单</a:t>
            </a:r>
            <a:endParaRPr lang="en-US" altLang="zh-CN" dirty="0" smtClean="0"/>
          </a:p>
          <a:p>
            <a:pPr lvl="1">
              <a:buFont typeface="Wingdings" panose="05000000000000000000" pitchFamily="2" charset="2"/>
              <a:buChar char="u"/>
            </a:pPr>
            <a:r>
              <a:rPr lang="zh-CN" altLang="en-US" dirty="0" smtClean="0"/>
              <a:t>库存检测与变更</a:t>
            </a:r>
            <a:endParaRPr lang="en-US" altLang="zh-CN" dirty="0" smtClean="0"/>
          </a:p>
          <a:p>
            <a:pPr lvl="1">
              <a:buFont typeface="Wingdings" panose="05000000000000000000" pitchFamily="2" charset="2"/>
              <a:buChar char="u"/>
            </a:pPr>
            <a:r>
              <a:rPr lang="zh-CN" altLang="en-US" dirty="0"/>
              <a:t>积分</a:t>
            </a:r>
            <a:r>
              <a:rPr lang="zh-CN" altLang="en-US" dirty="0" smtClean="0"/>
              <a:t>变更</a:t>
            </a:r>
            <a:endParaRPr lang="en-US" altLang="zh-CN" dirty="0" smtClean="0"/>
          </a:p>
          <a:p>
            <a:pPr lvl="1">
              <a:buFont typeface="Wingdings" panose="05000000000000000000" pitchFamily="2" charset="2"/>
              <a:buChar char="u"/>
            </a:pPr>
            <a:r>
              <a:rPr lang="zh-CN" altLang="en-US" dirty="0" smtClean="0"/>
              <a:t>支付</a:t>
            </a:r>
            <a:endParaRPr lang="en-US" altLang="zh-CN" dirty="0" smtClean="0"/>
          </a:p>
          <a:p>
            <a:pPr lvl="1">
              <a:buFont typeface="Wingdings" panose="05000000000000000000" pitchFamily="2" charset="2"/>
              <a:buChar char="u"/>
            </a:pPr>
            <a:r>
              <a:rPr lang="zh-CN" altLang="en-US" dirty="0"/>
              <a:t>短</a:t>
            </a:r>
            <a:r>
              <a:rPr lang="zh-CN" altLang="en-US" dirty="0" smtClean="0"/>
              <a:t>信通知（异步）</a:t>
            </a:r>
            <a:endParaRPr lang="en-US" altLang="zh-CN" dirty="0" smtClean="0"/>
          </a:p>
          <a:p>
            <a:pPr lvl="1">
              <a:buFont typeface="Wingdings" panose="05000000000000000000" pitchFamily="2" charset="2"/>
              <a:buChar char="u"/>
            </a:pPr>
            <a:r>
              <a:rPr lang="zh-CN" altLang="en-US" dirty="0"/>
              <a:t>购物车维护</a:t>
            </a:r>
            <a:endParaRPr lang="en-US" altLang="zh-CN" dirty="0"/>
          </a:p>
          <a:p>
            <a:pPr lvl="1">
              <a:buFont typeface="Wingdings" panose="05000000000000000000" pitchFamily="2" charset="2"/>
              <a:buChar char="u"/>
            </a:pPr>
            <a:r>
              <a:rPr lang="zh-CN" altLang="en-US" dirty="0" smtClean="0"/>
              <a:t>运单信息初始化</a:t>
            </a:r>
            <a:endParaRPr lang="en-US" altLang="zh-CN" dirty="0" smtClean="0"/>
          </a:p>
          <a:p>
            <a:pPr lvl="1">
              <a:buFont typeface="Wingdings" panose="05000000000000000000" pitchFamily="2" charset="2"/>
              <a:buChar char="u"/>
            </a:pPr>
            <a:r>
              <a:rPr lang="zh-CN" altLang="en-US" dirty="0" smtClean="0"/>
              <a:t>商品库存维护</a:t>
            </a:r>
            <a:endParaRPr lang="en-US" altLang="zh-CN" dirty="0" smtClean="0"/>
          </a:p>
          <a:p>
            <a:pPr lvl="1">
              <a:buFont typeface="Wingdings" panose="05000000000000000000" pitchFamily="2" charset="2"/>
              <a:buChar char="u"/>
            </a:pPr>
            <a:r>
              <a:rPr lang="zh-CN" altLang="en-US" dirty="0" smtClean="0"/>
              <a:t>会员维护</a:t>
            </a:r>
            <a:endParaRPr lang="en-US" altLang="zh-CN" dirty="0" smtClean="0"/>
          </a:p>
          <a:p>
            <a:pPr lvl="1">
              <a:buFont typeface="Wingdings" panose="05000000000000000000" pitchFamily="2" charset="2"/>
              <a:buChar char="u"/>
            </a:pPr>
            <a:r>
              <a:rPr lang="en-US" altLang="zh-CN" dirty="0" smtClean="0"/>
              <a:t>…</a:t>
            </a:r>
          </a:p>
        </p:txBody>
      </p:sp>
    </p:spTree>
    <p:extLst>
      <p:ext uri="{BB962C8B-B14F-4D97-AF65-F5344CB8AC3E}">
        <p14:creationId xmlns:p14="http://schemas.microsoft.com/office/powerpoint/2010/main" val="3031385141"/>
      </p:ext>
    </p:extLst>
  </p:cSld>
  <p:clrMapOvr>
    <a:masterClrMapping/>
  </p:clrMapOvr>
  <p:timing>
    <p:tnLst>
      <p:par>
        <p:cTn id="1" dur="indefinite" restart="never" nodeType="tmRoot"/>
      </p:par>
    </p:tn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4A7A685B-F94D-194F-BA07-9413F6ABF747}"/>
              </a:ext>
            </a:extLst>
          </p:cNvPr>
          <p:cNvSpPr>
            <a:spLocks noGrp="1"/>
          </p:cNvSpPr>
          <p:nvPr>
            <p:ph type="body" sz="quarter" idx="10"/>
          </p:nvPr>
        </p:nvSpPr>
        <p:spPr>
          <a:xfrm>
            <a:off x="5126583" y="1463040"/>
            <a:ext cx="6573803" cy="4511040"/>
          </a:xfrm>
        </p:spPr>
        <p:txBody>
          <a:bodyPr/>
          <a:lstStyle/>
          <a:p>
            <a:r>
              <a:rPr lang="zh-CN" altLang="en-US" sz="1600" b="0" dirty="0" smtClean="0">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rPr>
              <a:t>订单短信通知案例</a:t>
            </a:r>
            <a:endParaRPr lang="zh-CN" altLang="en-US" sz="1600" b="0" dirty="0">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endParaRPr>
          </a:p>
        </p:txBody>
      </p:sp>
    </p:spTree>
    <p:extLst>
      <p:ext uri="{BB962C8B-B14F-4D97-AF65-F5344CB8AC3E}">
        <p14:creationId xmlns:p14="http://schemas.microsoft.com/office/powerpoint/2010/main" val="612907964"/>
      </p:ext>
    </p:extLst>
  </p:cSld>
  <p:clrMapOvr>
    <a:masterClrMapping/>
  </p:clrMapOvr>
  <p:timing>
    <p:tnLst>
      <p:par>
        <p:cTn id="1" dur="indefinite" restart="never" nodeType="tmRoot"/>
      </p:par>
    </p:tn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en-US" altLang="zh-CN" dirty="0" err="1" smtClean="0"/>
              <a:t>ActiveMQ</a:t>
            </a:r>
            <a:endParaRPr lang="zh-CN" altLang="en-US" dirty="0"/>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smtClean="0"/>
              <a:t>下载地址：</a:t>
            </a:r>
            <a:r>
              <a:rPr lang="en-US" altLang="zh-CN" dirty="0">
                <a:hlinkClick r:id="rId3"/>
              </a:rPr>
              <a:t>https://activemq.apache.org/components/classic/download</a:t>
            </a:r>
            <a:r>
              <a:rPr lang="en-US" altLang="zh-CN" dirty="0" smtClean="0">
                <a:hlinkClick r:id="rId3"/>
              </a:rPr>
              <a:t>/</a:t>
            </a:r>
            <a:endParaRPr lang="en-US" altLang="zh-CN" dirty="0" smtClean="0"/>
          </a:p>
          <a:p>
            <a:pPr>
              <a:buFont typeface="Wingdings" panose="05000000000000000000" pitchFamily="2" charset="2"/>
              <a:buChar char="l"/>
            </a:pPr>
            <a:r>
              <a:rPr lang="zh-CN" altLang="en-US" dirty="0" smtClean="0"/>
              <a:t>安装：解压缩</a:t>
            </a:r>
            <a:endParaRPr lang="en-US" altLang="zh-CN" dirty="0" smtClean="0"/>
          </a:p>
          <a:p>
            <a:pPr>
              <a:buFont typeface="Wingdings" panose="05000000000000000000" pitchFamily="2" charset="2"/>
              <a:buChar char="l"/>
            </a:pPr>
            <a:endParaRPr lang="en-US" altLang="zh-CN" dirty="0"/>
          </a:p>
        </p:txBody>
      </p:sp>
    </p:spTree>
    <p:extLst>
      <p:ext uri="{BB962C8B-B14F-4D97-AF65-F5344CB8AC3E}">
        <p14:creationId xmlns:p14="http://schemas.microsoft.com/office/powerpoint/2010/main" val="3058163602"/>
      </p:ext>
    </p:extLst>
  </p:cSld>
  <p:clrMapOvr>
    <a:masterClrMapping/>
  </p:clrMapOvr>
  <p:timing>
    <p:tnLst>
      <p:par>
        <p:cTn id="1" dur="indefinite" restart="never" nodeType="tmRoot"/>
      </p:par>
    </p:tn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en-US" altLang="zh-CN" dirty="0" err="1"/>
              <a:t>ActiveMQ</a:t>
            </a:r>
            <a:endParaRPr lang="zh-CN" altLang="en-US" dirty="0"/>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smtClean="0"/>
              <a:t>启动服务</a:t>
            </a:r>
            <a:endParaRPr lang="en-US" altLang="zh-CN" dirty="0" smtClean="0"/>
          </a:p>
          <a:p>
            <a:pPr>
              <a:buFont typeface="Wingdings" panose="05000000000000000000" pitchFamily="2" charset="2"/>
              <a:buChar char="l"/>
            </a:pPr>
            <a:endParaRPr lang="en-US" altLang="zh-CN" sz="2000" dirty="0"/>
          </a:p>
          <a:p>
            <a:pPr>
              <a:buFont typeface="Wingdings" panose="05000000000000000000" pitchFamily="2" charset="2"/>
              <a:buChar char="l"/>
            </a:pPr>
            <a:r>
              <a:rPr lang="zh-CN" altLang="en-US" dirty="0" smtClean="0"/>
              <a:t>访问服务器</a:t>
            </a:r>
            <a:endParaRPr lang="en-US" altLang="zh-CN" dirty="0" smtClean="0"/>
          </a:p>
          <a:p>
            <a:pPr>
              <a:buFont typeface="Wingdings" panose="05000000000000000000" pitchFamily="2" charset="2"/>
              <a:buChar char="l"/>
            </a:pPr>
            <a:endParaRPr lang="en-US" altLang="zh-CN" sz="2000" dirty="0"/>
          </a:p>
          <a:p>
            <a:pPr marL="645750" lvl="1" indent="-285750">
              <a:buFont typeface="Wingdings" panose="05000000000000000000" pitchFamily="2" charset="2"/>
              <a:buChar char="u"/>
            </a:pPr>
            <a:r>
              <a:rPr lang="zh-CN" altLang="en-US" dirty="0"/>
              <a:t>服务端口</a:t>
            </a:r>
            <a:r>
              <a:rPr lang="zh-CN" altLang="en-US" dirty="0" smtClean="0"/>
              <a:t>：</a:t>
            </a:r>
            <a:r>
              <a:rPr lang="en-US" altLang="zh-CN" dirty="0" smtClean="0"/>
              <a:t>61616</a:t>
            </a:r>
            <a:r>
              <a:rPr lang="zh-CN" altLang="en-US" dirty="0" smtClean="0"/>
              <a:t>，</a:t>
            </a:r>
            <a:r>
              <a:rPr lang="zh-CN" altLang="en-US" dirty="0"/>
              <a:t>管理后台端口</a:t>
            </a:r>
            <a:r>
              <a:rPr lang="zh-CN" altLang="en-US" dirty="0" smtClean="0"/>
              <a:t>：</a:t>
            </a:r>
            <a:r>
              <a:rPr lang="en-US" altLang="zh-CN" dirty="0" smtClean="0"/>
              <a:t>8161</a:t>
            </a:r>
            <a:endParaRPr lang="en-US" altLang="zh-CN" dirty="0"/>
          </a:p>
          <a:p>
            <a:pPr marL="645750" lvl="1" indent="-285750">
              <a:buFont typeface="Wingdings" panose="05000000000000000000" pitchFamily="2" charset="2"/>
              <a:buChar char="u"/>
            </a:pPr>
            <a:r>
              <a:rPr lang="zh-CN" altLang="en-US" dirty="0" smtClean="0"/>
              <a:t>用户名</a:t>
            </a:r>
            <a:r>
              <a:rPr lang="en-US" altLang="zh-CN" dirty="0" smtClean="0"/>
              <a:t>&amp;</a:t>
            </a:r>
            <a:r>
              <a:rPr lang="zh-CN" altLang="en-US" dirty="0" smtClean="0"/>
              <a:t>密码：</a:t>
            </a:r>
            <a:r>
              <a:rPr lang="en-US" altLang="zh-CN" b="1" dirty="0" smtClean="0">
                <a:solidFill>
                  <a:srgbClr val="C00000"/>
                </a:solidFill>
              </a:rPr>
              <a:t>admin</a:t>
            </a:r>
          </a:p>
          <a:p>
            <a:pPr>
              <a:buFont typeface="Wingdings" panose="05000000000000000000" pitchFamily="2" charset="2"/>
              <a:buChar char="l"/>
            </a:pPr>
            <a:endParaRPr lang="en-US" altLang="zh-CN" dirty="0"/>
          </a:p>
        </p:txBody>
      </p:sp>
      <p:sp>
        <p:nvSpPr>
          <p:cNvPr id="7" name="TextBox 3">
            <a:extLst>
              <a:ext uri="{FF2B5EF4-FFF2-40B4-BE49-F238E27FC236}">
                <a16:creationId xmlns:a16="http://schemas.microsoft.com/office/drawing/2014/main" id="{0C998B78-AB18-3C47-A1C7-25AE9A3A40B0}"/>
              </a:ext>
            </a:extLst>
          </p:cNvPr>
          <p:cNvSpPr txBox="1"/>
          <p:nvPr/>
        </p:nvSpPr>
        <p:spPr>
          <a:xfrm>
            <a:off x="1159842" y="2149748"/>
            <a:ext cx="9860586" cy="461665"/>
          </a:xfrm>
          <a:prstGeom prst="rect">
            <a:avLst/>
          </a:prstGeom>
          <a:solidFill>
            <a:srgbClr val="FFFFE4"/>
          </a:solidFill>
          <a:ln w="3175">
            <a:solidFill>
              <a:srgbClr val="919191"/>
            </a:solidFill>
          </a:ln>
        </p:spPr>
        <p:txBody>
          <a:bodyPr wrap="square">
            <a:spAutoFit/>
          </a:bodyPr>
          <a:lstStyle/>
          <a:p>
            <a:pPr lvl="0" eaLnBrk="0" fontAlgn="base" hangingPunct="0">
              <a:lnSpc>
                <a:spcPct val="150000"/>
              </a:lnSpc>
              <a:spcBef>
                <a:spcPct val="0"/>
              </a:spcBef>
              <a:spcAft>
                <a:spcPct val="0"/>
              </a:spcAft>
            </a:pPr>
            <a:r>
              <a:rPr lang="en-US" altLang="zh-CN" sz="1600" dirty="0" smtClean="0">
                <a:latin typeface="Consolas" panose="020B0609020204030204" pitchFamily="49" charset="0"/>
              </a:rPr>
              <a:t>activemq.bat</a:t>
            </a:r>
            <a:endParaRPr lang="zh-CN" altLang="zh-CN" sz="1600" dirty="0">
              <a:latin typeface="Consolas" panose="020B0609020204030204" pitchFamily="49" charset="0"/>
            </a:endParaRPr>
          </a:p>
        </p:txBody>
      </p:sp>
      <p:sp>
        <p:nvSpPr>
          <p:cNvPr id="8" name="TextBox 3">
            <a:extLst>
              <a:ext uri="{FF2B5EF4-FFF2-40B4-BE49-F238E27FC236}">
                <a16:creationId xmlns:a16="http://schemas.microsoft.com/office/drawing/2014/main" id="{0C998B78-AB18-3C47-A1C7-25AE9A3A40B0}"/>
              </a:ext>
            </a:extLst>
          </p:cNvPr>
          <p:cNvSpPr txBox="1"/>
          <p:nvPr/>
        </p:nvSpPr>
        <p:spPr>
          <a:xfrm>
            <a:off x="1159842" y="3058765"/>
            <a:ext cx="9860586" cy="461665"/>
          </a:xfrm>
          <a:prstGeom prst="rect">
            <a:avLst/>
          </a:prstGeom>
          <a:solidFill>
            <a:srgbClr val="FFFFE4"/>
          </a:solidFill>
          <a:ln w="3175">
            <a:solidFill>
              <a:srgbClr val="919191"/>
            </a:solidFill>
          </a:ln>
        </p:spPr>
        <p:txBody>
          <a:bodyPr wrap="square">
            <a:spAutoFit/>
          </a:bodyPr>
          <a:lstStyle/>
          <a:p>
            <a:pPr lvl="0" eaLnBrk="0" fontAlgn="base" hangingPunct="0">
              <a:lnSpc>
                <a:spcPct val="150000"/>
              </a:lnSpc>
              <a:spcBef>
                <a:spcPct val="0"/>
              </a:spcBef>
              <a:spcAft>
                <a:spcPct val="0"/>
              </a:spcAft>
            </a:pPr>
            <a:r>
              <a:rPr lang="en-US" altLang="zh-CN" sz="1600" dirty="0" smtClean="0">
                <a:latin typeface="Consolas" panose="020B0609020204030204" pitchFamily="49" charset="0"/>
              </a:rPr>
              <a:t>http://127.0.0.1:8161/</a:t>
            </a:r>
            <a:endParaRPr lang="zh-CN" altLang="zh-CN" sz="1600" dirty="0">
              <a:latin typeface="Consolas" panose="020B0609020204030204" pitchFamily="49" charset="0"/>
            </a:endParaRPr>
          </a:p>
        </p:txBody>
      </p:sp>
    </p:spTree>
    <p:extLst>
      <p:ext uri="{BB962C8B-B14F-4D97-AF65-F5344CB8AC3E}">
        <p14:creationId xmlns:p14="http://schemas.microsoft.com/office/powerpoint/2010/main" val="3622089195"/>
      </p:ext>
    </p:extLst>
  </p:cSld>
  <p:clrMapOvr>
    <a:masterClrMapping/>
  </p:clrMapOvr>
  <p:timing>
    <p:tnLst>
      <p:par>
        <p:cTn id="1" dur="indefinite" restart="never" nodeType="tmRoot"/>
      </p:par>
    </p:tn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4A7A685B-F94D-194F-BA07-9413F6ABF747}"/>
              </a:ext>
            </a:extLst>
          </p:cNvPr>
          <p:cNvSpPr>
            <a:spLocks noGrp="1"/>
          </p:cNvSpPr>
          <p:nvPr>
            <p:ph type="body" sz="quarter" idx="10"/>
          </p:nvPr>
        </p:nvSpPr>
        <p:spPr>
          <a:xfrm>
            <a:off x="5126583" y="1463040"/>
            <a:ext cx="6573803" cy="4511040"/>
          </a:xfrm>
        </p:spPr>
        <p:txBody>
          <a:bodyPr/>
          <a:lstStyle/>
          <a:p>
            <a:r>
              <a:rPr lang="en-US" altLang="zh-CN" sz="1600" dirty="0" err="1" smtClean="0">
                <a:solidFill>
                  <a:srgbClr val="080808"/>
                </a:solidFill>
                <a:latin typeface="Consolas" panose="020B0609020204030204" pitchFamily="49" charset="0"/>
              </a:rPr>
              <a:t>ActiveMQ</a:t>
            </a:r>
            <a:r>
              <a:rPr lang="zh-CN" altLang="en-US" sz="1600" dirty="0" smtClean="0">
                <a:solidFill>
                  <a:srgbClr val="080808"/>
                </a:solidFill>
                <a:latin typeface="Consolas" panose="020B0609020204030204" pitchFamily="49" charset="0"/>
              </a:rPr>
              <a:t>下载与安装</a:t>
            </a:r>
            <a:endParaRPr lang="en-US" altLang="zh-CN" sz="1600" dirty="0" smtClean="0">
              <a:solidFill>
                <a:srgbClr val="080808"/>
              </a:solidFill>
              <a:latin typeface="Consolas" panose="020B0609020204030204" pitchFamily="49" charset="0"/>
            </a:endParaRPr>
          </a:p>
          <a:p>
            <a:r>
              <a:rPr lang="en-US" altLang="zh-CN" sz="1600" dirty="0" err="1" smtClean="0">
                <a:solidFill>
                  <a:srgbClr val="080808"/>
                </a:solidFill>
                <a:latin typeface="Consolas" panose="020B0609020204030204" pitchFamily="49" charset="0"/>
              </a:rPr>
              <a:t>ActiveMQ</a:t>
            </a:r>
            <a:r>
              <a:rPr lang="zh-CN" altLang="en-US" sz="1600" dirty="0" smtClean="0">
                <a:solidFill>
                  <a:srgbClr val="080808"/>
                </a:solidFill>
                <a:latin typeface="Consolas" panose="020B0609020204030204" pitchFamily="49" charset="0"/>
              </a:rPr>
              <a:t>服务启动（控制台）</a:t>
            </a:r>
            <a:endParaRPr lang="zh-CN" altLang="en-US" sz="1600" b="0" dirty="0">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endParaRPr>
          </a:p>
        </p:txBody>
      </p:sp>
    </p:spTree>
    <p:extLst>
      <p:ext uri="{BB962C8B-B14F-4D97-AF65-F5344CB8AC3E}">
        <p14:creationId xmlns:p14="http://schemas.microsoft.com/office/powerpoint/2010/main" val="1026956934"/>
      </p:ext>
    </p:extLst>
  </p:cSld>
  <p:clrMapOvr>
    <a:masterClrMapping/>
  </p:clrMapOvr>
  <p:timing>
    <p:tnLst>
      <p:par>
        <p:cTn id="1" dur="indefinite" restart="never" nodeType="tmRoot"/>
      </p:par>
    </p:tn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en-US" altLang="zh-CN" dirty="0" err="1" smtClean="0"/>
              <a:t>SpringBoot</a:t>
            </a:r>
            <a:r>
              <a:rPr lang="zh-CN" altLang="en-US" dirty="0" smtClean="0"/>
              <a:t>整合</a:t>
            </a:r>
            <a:r>
              <a:rPr lang="en-US" altLang="zh-CN" dirty="0" err="1" smtClean="0"/>
              <a:t>ActiveMQ</a:t>
            </a:r>
            <a:endParaRPr lang="zh-CN" altLang="en-US" dirty="0"/>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a:t>导入</a:t>
            </a:r>
            <a:r>
              <a:rPr lang="en-US" altLang="zh-CN" dirty="0" err="1"/>
              <a:t>SpringBoot</a:t>
            </a:r>
            <a:r>
              <a:rPr lang="zh-CN" altLang="en-US" dirty="0" smtClean="0"/>
              <a:t>整合</a:t>
            </a:r>
            <a:r>
              <a:rPr lang="en-US" altLang="zh-CN" dirty="0" err="1" smtClean="0"/>
              <a:t>ActiveMQ</a:t>
            </a:r>
            <a:r>
              <a:rPr lang="zh-CN" altLang="en-US" dirty="0" smtClean="0"/>
              <a:t>坐标</a:t>
            </a:r>
            <a:endParaRPr lang="en-US" altLang="zh-CN" dirty="0"/>
          </a:p>
          <a:p>
            <a:pPr>
              <a:buFont typeface="Wingdings" panose="05000000000000000000" pitchFamily="2" charset="2"/>
              <a:buChar char="l"/>
            </a:pPr>
            <a:endParaRPr lang="en-US" altLang="zh-CN" dirty="0"/>
          </a:p>
        </p:txBody>
      </p:sp>
      <p:sp>
        <p:nvSpPr>
          <p:cNvPr id="4" name="TextBox 3">
            <a:extLst>
              <a:ext uri="{FF2B5EF4-FFF2-40B4-BE49-F238E27FC236}">
                <a16:creationId xmlns:a16="http://schemas.microsoft.com/office/drawing/2014/main" id="{0C998B78-AB18-3C47-A1C7-25AE9A3A40B0}"/>
              </a:ext>
            </a:extLst>
          </p:cNvPr>
          <p:cNvSpPr txBox="1"/>
          <p:nvPr/>
        </p:nvSpPr>
        <p:spPr>
          <a:xfrm>
            <a:off x="1159842" y="2149748"/>
            <a:ext cx="9860586" cy="1530099"/>
          </a:xfrm>
          <a:prstGeom prst="rect">
            <a:avLst/>
          </a:prstGeom>
          <a:solidFill>
            <a:srgbClr val="FFFFE4"/>
          </a:solidFill>
          <a:ln w="3175">
            <a:solidFill>
              <a:srgbClr val="919191"/>
            </a:solidFill>
          </a:ln>
        </p:spPr>
        <p:txBody>
          <a:bodyPr wrap="square">
            <a:spAutoFit/>
          </a:bodyPr>
          <a:lstStyle/>
          <a:p>
            <a:pPr lvl="0" eaLnBrk="0" fontAlgn="base" hangingPunct="0">
              <a:lnSpc>
                <a:spcPct val="150000"/>
              </a:lnSpc>
              <a:spcBef>
                <a:spcPct val="0"/>
              </a:spcBef>
              <a:spcAft>
                <a:spcPct val="0"/>
              </a:spcAft>
            </a:pPr>
            <a:r>
              <a:rPr lang="zh-CN" altLang="zh-CN" sz="1600" dirty="0">
                <a:solidFill>
                  <a:srgbClr val="080808"/>
                </a:solidFill>
                <a:latin typeface="Consolas" panose="020B0609020204030204" pitchFamily="49" charset="0"/>
              </a:rPr>
              <a:t>&lt;</a:t>
            </a:r>
            <a:r>
              <a:rPr lang="zh-CN" altLang="zh-CN" sz="1600" dirty="0">
                <a:solidFill>
                  <a:srgbClr val="0033B3"/>
                </a:solidFill>
                <a:latin typeface="Consolas" panose="020B0609020204030204" pitchFamily="49" charset="0"/>
              </a:rPr>
              <a:t>dependency</a:t>
            </a:r>
            <a:r>
              <a:rPr lang="zh-CN" altLang="zh-CN" sz="1600" dirty="0">
                <a:solidFill>
                  <a:srgbClr val="080808"/>
                </a:solidFill>
                <a:latin typeface="Consolas" panose="020B0609020204030204" pitchFamily="49" charset="0"/>
              </a:rPr>
              <a:t>&gt;</a:t>
            </a:r>
            <a:br>
              <a:rPr lang="zh-CN" altLang="zh-CN" sz="1600" dirty="0">
                <a:solidFill>
                  <a:srgbClr val="080808"/>
                </a:solidFill>
                <a:latin typeface="Consolas" panose="020B0609020204030204" pitchFamily="49" charset="0"/>
              </a:rPr>
            </a:br>
            <a:r>
              <a:rPr lang="zh-CN" altLang="zh-CN" sz="1600" dirty="0">
                <a:solidFill>
                  <a:srgbClr val="080808"/>
                </a:solidFill>
                <a:latin typeface="Consolas" panose="020B0609020204030204" pitchFamily="49" charset="0"/>
              </a:rPr>
              <a:t>    &lt;</a:t>
            </a:r>
            <a:r>
              <a:rPr lang="zh-CN" altLang="zh-CN" sz="1600" dirty="0">
                <a:solidFill>
                  <a:srgbClr val="0033B3"/>
                </a:solidFill>
                <a:latin typeface="Consolas" panose="020B0609020204030204" pitchFamily="49" charset="0"/>
              </a:rPr>
              <a:t>groupId</a:t>
            </a:r>
            <a:r>
              <a:rPr lang="zh-CN" altLang="zh-CN" sz="1600" dirty="0">
                <a:solidFill>
                  <a:srgbClr val="080808"/>
                </a:solidFill>
                <a:latin typeface="Consolas" panose="020B0609020204030204" pitchFamily="49" charset="0"/>
              </a:rPr>
              <a:t>&gt;org.springframework.boot&lt;/</a:t>
            </a:r>
            <a:r>
              <a:rPr lang="zh-CN" altLang="zh-CN" sz="1600" dirty="0">
                <a:solidFill>
                  <a:srgbClr val="0033B3"/>
                </a:solidFill>
                <a:latin typeface="Consolas" panose="020B0609020204030204" pitchFamily="49" charset="0"/>
              </a:rPr>
              <a:t>groupId</a:t>
            </a:r>
            <a:r>
              <a:rPr lang="zh-CN" altLang="zh-CN" sz="1600" dirty="0">
                <a:solidFill>
                  <a:srgbClr val="080808"/>
                </a:solidFill>
                <a:latin typeface="Consolas" panose="020B0609020204030204" pitchFamily="49" charset="0"/>
              </a:rPr>
              <a:t>&gt;</a:t>
            </a:r>
            <a:br>
              <a:rPr lang="zh-CN" altLang="zh-CN" sz="1600" dirty="0">
                <a:solidFill>
                  <a:srgbClr val="080808"/>
                </a:solidFill>
                <a:latin typeface="Consolas" panose="020B0609020204030204" pitchFamily="49" charset="0"/>
              </a:rPr>
            </a:br>
            <a:r>
              <a:rPr lang="zh-CN" altLang="zh-CN" sz="1600" dirty="0">
                <a:solidFill>
                  <a:srgbClr val="080808"/>
                </a:solidFill>
                <a:latin typeface="Consolas" panose="020B0609020204030204" pitchFamily="49" charset="0"/>
              </a:rPr>
              <a:t>    &lt;</a:t>
            </a:r>
            <a:r>
              <a:rPr lang="zh-CN" altLang="zh-CN" sz="1600" dirty="0">
                <a:solidFill>
                  <a:srgbClr val="0033B3"/>
                </a:solidFill>
                <a:latin typeface="Consolas" panose="020B0609020204030204" pitchFamily="49" charset="0"/>
              </a:rPr>
              <a:t>artifactId</a:t>
            </a:r>
            <a:r>
              <a:rPr lang="zh-CN" altLang="zh-CN" sz="1600" dirty="0">
                <a:solidFill>
                  <a:srgbClr val="080808"/>
                </a:solidFill>
                <a:latin typeface="Consolas" panose="020B0609020204030204" pitchFamily="49" charset="0"/>
              </a:rPr>
              <a:t>&gt;spring-boot-starter-activemq&lt;/</a:t>
            </a:r>
            <a:r>
              <a:rPr lang="zh-CN" altLang="zh-CN" sz="1600" dirty="0">
                <a:solidFill>
                  <a:srgbClr val="0033B3"/>
                </a:solidFill>
                <a:latin typeface="Consolas" panose="020B0609020204030204" pitchFamily="49" charset="0"/>
              </a:rPr>
              <a:t>artifactId</a:t>
            </a:r>
            <a:r>
              <a:rPr lang="zh-CN" altLang="zh-CN" sz="1600" dirty="0">
                <a:solidFill>
                  <a:srgbClr val="080808"/>
                </a:solidFill>
                <a:latin typeface="Consolas" panose="020B0609020204030204" pitchFamily="49" charset="0"/>
              </a:rPr>
              <a:t>&gt;</a:t>
            </a:r>
            <a:br>
              <a:rPr lang="zh-CN" altLang="zh-CN" sz="1600" dirty="0">
                <a:solidFill>
                  <a:srgbClr val="080808"/>
                </a:solidFill>
                <a:latin typeface="Consolas" panose="020B0609020204030204" pitchFamily="49" charset="0"/>
              </a:rPr>
            </a:br>
            <a:r>
              <a:rPr lang="zh-CN" altLang="zh-CN" sz="1600" dirty="0">
                <a:solidFill>
                  <a:srgbClr val="080808"/>
                </a:solidFill>
                <a:latin typeface="Consolas" panose="020B0609020204030204" pitchFamily="49" charset="0"/>
              </a:rPr>
              <a:t>&lt;/</a:t>
            </a:r>
            <a:r>
              <a:rPr lang="zh-CN" altLang="zh-CN" sz="1600" dirty="0">
                <a:solidFill>
                  <a:srgbClr val="0033B3"/>
                </a:solidFill>
                <a:latin typeface="Consolas" panose="020B0609020204030204" pitchFamily="49" charset="0"/>
              </a:rPr>
              <a:t>dependency</a:t>
            </a:r>
            <a:r>
              <a:rPr lang="zh-CN" altLang="zh-CN" sz="1600" dirty="0" smtClean="0">
                <a:solidFill>
                  <a:srgbClr val="080808"/>
                </a:solidFill>
                <a:latin typeface="Consolas" panose="020B0609020204030204" pitchFamily="49" charset="0"/>
              </a:rPr>
              <a:t>&gt;</a:t>
            </a:r>
            <a:endParaRPr lang="en-US" altLang="zh-CN" sz="1600" dirty="0" smtClean="0">
              <a:solidFill>
                <a:srgbClr val="080808"/>
              </a:solidFill>
              <a:latin typeface="Consolas" panose="020B0609020204030204" pitchFamily="49" charset="0"/>
            </a:endParaRPr>
          </a:p>
        </p:txBody>
      </p:sp>
    </p:spTree>
    <p:extLst>
      <p:ext uri="{BB962C8B-B14F-4D97-AF65-F5344CB8AC3E}">
        <p14:creationId xmlns:p14="http://schemas.microsoft.com/office/powerpoint/2010/main" val="517894042"/>
      </p:ext>
    </p:extLst>
  </p:cSld>
  <p:clrMapOvr>
    <a:masterClrMapping/>
  </p:clrMapOvr>
  <p:timing>
    <p:tnLst>
      <p:par>
        <p:cTn id="1" dur="indefinite" restart="never" nodeType="tmRoot"/>
      </p:par>
    </p:tn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en-US" altLang="zh-CN" dirty="0" err="1" smtClean="0"/>
              <a:t>SpringBoot</a:t>
            </a:r>
            <a:r>
              <a:rPr lang="zh-CN" altLang="en-US" dirty="0" smtClean="0"/>
              <a:t>整合</a:t>
            </a:r>
            <a:r>
              <a:rPr lang="en-US" altLang="zh-CN" dirty="0" err="1" smtClean="0"/>
              <a:t>ActiveMQ</a:t>
            </a:r>
            <a:endParaRPr lang="zh-CN" altLang="en-US" dirty="0"/>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smtClean="0"/>
              <a:t>配置</a:t>
            </a:r>
            <a:r>
              <a:rPr lang="en-US" altLang="zh-CN" dirty="0" err="1" smtClean="0"/>
              <a:t>ActiveMQ</a:t>
            </a:r>
            <a:r>
              <a:rPr lang="zh-CN" altLang="en-US" dirty="0" smtClean="0"/>
              <a:t>（</a:t>
            </a:r>
            <a:r>
              <a:rPr lang="zh-CN" altLang="en-US" dirty="0"/>
              <a:t>采用默认配置）</a:t>
            </a:r>
            <a:endParaRPr lang="en-US" altLang="zh-CN" dirty="0"/>
          </a:p>
        </p:txBody>
      </p:sp>
      <p:sp>
        <p:nvSpPr>
          <p:cNvPr id="4" name="TextBox 3">
            <a:extLst>
              <a:ext uri="{FF2B5EF4-FFF2-40B4-BE49-F238E27FC236}">
                <a16:creationId xmlns:a16="http://schemas.microsoft.com/office/drawing/2014/main" id="{0C998B78-AB18-3C47-A1C7-25AE9A3A40B0}"/>
              </a:ext>
            </a:extLst>
          </p:cNvPr>
          <p:cNvSpPr txBox="1"/>
          <p:nvPr/>
        </p:nvSpPr>
        <p:spPr>
          <a:xfrm>
            <a:off x="1159842" y="2149748"/>
            <a:ext cx="9860586" cy="2636812"/>
          </a:xfrm>
          <a:prstGeom prst="rect">
            <a:avLst/>
          </a:prstGeom>
          <a:solidFill>
            <a:srgbClr val="FFFFE4"/>
          </a:solidFill>
          <a:ln w="3175">
            <a:solidFill>
              <a:srgbClr val="919191"/>
            </a:solidFill>
          </a:ln>
        </p:spPr>
        <p:txBody>
          <a:bodyPr wrap="square">
            <a:spAutoFit/>
          </a:bodyPr>
          <a:lstStyle/>
          <a:p>
            <a:pPr lvl="0" eaLnBrk="0" fontAlgn="base" hangingPunct="0">
              <a:lnSpc>
                <a:spcPct val="150000"/>
              </a:lnSpc>
              <a:spcBef>
                <a:spcPct val="0"/>
              </a:spcBef>
              <a:spcAft>
                <a:spcPct val="0"/>
              </a:spcAft>
            </a:pPr>
            <a:r>
              <a:rPr lang="zh-CN" altLang="zh-CN" sz="1600" dirty="0">
                <a:solidFill>
                  <a:srgbClr val="0033B3"/>
                </a:solidFill>
                <a:latin typeface="Consolas" panose="020B0609020204030204" pitchFamily="49" charset="0"/>
              </a:rPr>
              <a:t>spring</a:t>
            </a:r>
            <a:r>
              <a:rPr lang="zh-CN" altLang="zh-CN" sz="1600" dirty="0">
                <a:solidFill>
                  <a:srgbClr val="080808"/>
                </a:solidFill>
                <a:latin typeface="Consolas" panose="020B0609020204030204" pitchFamily="49" charset="0"/>
              </a:rPr>
              <a:t>:</a:t>
            </a:r>
            <a:br>
              <a:rPr lang="zh-CN" altLang="zh-CN" sz="1600" dirty="0">
                <a:solidFill>
                  <a:srgbClr val="080808"/>
                </a:solidFill>
                <a:latin typeface="Consolas" panose="020B0609020204030204" pitchFamily="49" charset="0"/>
              </a:rPr>
            </a:br>
            <a:r>
              <a:rPr lang="zh-CN" altLang="zh-CN" sz="1600" dirty="0">
                <a:solidFill>
                  <a:srgbClr val="080808"/>
                </a:solidFill>
                <a:latin typeface="Consolas" panose="020B0609020204030204" pitchFamily="49" charset="0"/>
              </a:rPr>
              <a:t>  </a:t>
            </a:r>
            <a:r>
              <a:rPr lang="zh-CN" altLang="zh-CN" sz="1600" dirty="0">
                <a:solidFill>
                  <a:srgbClr val="0033B3"/>
                </a:solidFill>
                <a:latin typeface="Consolas" panose="020B0609020204030204" pitchFamily="49" charset="0"/>
              </a:rPr>
              <a:t>activemq</a:t>
            </a:r>
            <a:r>
              <a:rPr lang="zh-CN" altLang="zh-CN" sz="1600" dirty="0">
                <a:solidFill>
                  <a:srgbClr val="080808"/>
                </a:solidFill>
                <a:latin typeface="Consolas" panose="020B0609020204030204" pitchFamily="49" charset="0"/>
              </a:rPr>
              <a:t>:</a:t>
            </a:r>
            <a:br>
              <a:rPr lang="zh-CN" altLang="zh-CN" sz="1600" dirty="0">
                <a:solidFill>
                  <a:srgbClr val="080808"/>
                </a:solidFill>
                <a:latin typeface="Consolas" panose="020B0609020204030204" pitchFamily="49" charset="0"/>
              </a:rPr>
            </a:br>
            <a:r>
              <a:rPr lang="zh-CN" altLang="zh-CN" sz="1600" dirty="0">
                <a:solidFill>
                  <a:srgbClr val="080808"/>
                </a:solidFill>
                <a:latin typeface="Consolas" panose="020B0609020204030204" pitchFamily="49" charset="0"/>
              </a:rPr>
              <a:t>    </a:t>
            </a:r>
            <a:r>
              <a:rPr lang="zh-CN" altLang="zh-CN" sz="1600" dirty="0">
                <a:solidFill>
                  <a:srgbClr val="0033B3"/>
                </a:solidFill>
                <a:latin typeface="Consolas" panose="020B0609020204030204" pitchFamily="49" charset="0"/>
              </a:rPr>
              <a:t>broker-url</a:t>
            </a:r>
            <a:r>
              <a:rPr lang="zh-CN" altLang="zh-CN" sz="1600" dirty="0">
                <a:solidFill>
                  <a:srgbClr val="080808"/>
                </a:solidFill>
                <a:latin typeface="Consolas" panose="020B0609020204030204" pitchFamily="49" charset="0"/>
              </a:rPr>
              <a:t>: tcp://localhost:61616</a:t>
            </a:r>
            <a:br>
              <a:rPr lang="zh-CN" altLang="zh-CN" sz="1600" dirty="0">
                <a:solidFill>
                  <a:srgbClr val="080808"/>
                </a:solidFill>
                <a:latin typeface="Consolas" panose="020B0609020204030204" pitchFamily="49" charset="0"/>
              </a:rPr>
            </a:br>
            <a:r>
              <a:rPr lang="zh-CN" altLang="zh-CN" sz="1600" dirty="0">
                <a:solidFill>
                  <a:srgbClr val="080808"/>
                </a:solidFill>
                <a:latin typeface="Consolas" panose="020B0609020204030204" pitchFamily="49" charset="0"/>
              </a:rPr>
              <a:t>  </a:t>
            </a:r>
            <a:r>
              <a:rPr lang="zh-CN" altLang="zh-CN" sz="1600" dirty="0">
                <a:solidFill>
                  <a:srgbClr val="0033B3"/>
                </a:solidFill>
                <a:latin typeface="Consolas" panose="020B0609020204030204" pitchFamily="49" charset="0"/>
              </a:rPr>
              <a:t>jms</a:t>
            </a:r>
            <a:r>
              <a:rPr lang="zh-CN" altLang="zh-CN" sz="1600" dirty="0">
                <a:solidFill>
                  <a:srgbClr val="080808"/>
                </a:solidFill>
                <a:latin typeface="Consolas" panose="020B0609020204030204" pitchFamily="49" charset="0"/>
              </a:rPr>
              <a:t>:</a:t>
            </a:r>
            <a:br>
              <a:rPr lang="zh-CN" altLang="zh-CN" sz="1600" dirty="0">
                <a:solidFill>
                  <a:srgbClr val="080808"/>
                </a:solidFill>
                <a:latin typeface="Consolas" panose="020B0609020204030204" pitchFamily="49" charset="0"/>
              </a:rPr>
            </a:br>
            <a:r>
              <a:rPr lang="zh-CN" altLang="zh-CN" sz="1600" dirty="0">
                <a:solidFill>
                  <a:srgbClr val="080808"/>
                </a:solidFill>
                <a:latin typeface="Consolas" panose="020B0609020204030204" pitchFamily="49" charset="0"/>
              </a:rPr>
              <a:t>    </a:t>
            </a:r>
            <a:r>
              <a:rPr lang="zh-CN" altLang="zh-CN" sz="1600" dirty="0">
                <a:solidFill>
                  <a:srgbClr val="0033B3"/>
                </a:solidFill>
                <a:latin typeface="Consolas" panose="020B0609020204030204" pitchFamily="49" charset="0"/>
              </a:rPr>
              <a:t>pub-sub-domain</a:t>
            </a:r>
            <a:r>
              <a:rPr lang="zh-CN" altLang="zh-CN" sz="1600" dirty="0">
                <a:solidFill>
                  <a:srgbClr val="080808"/>
                </a:solidFill>
                <a:latin typeface="Consolas" panose="020B0609020204030204" pitchFamily="49" charset="0"/>
              </a:rPr>
              <a:t>: </a:t>
            </a:r>
            <a:r>
              <a:rPr lang="zh-CN" altLang="zh-CN" sz="1600" dirty="0">
                <a:solidFill>
                  <a:srgbClr val="0033B3"/>
                </a:solidFill>
                <a:latin typeface="Consolas" panose="020B0609020204030204" pitchFamily="49" charset="0"/>
              </a:rPr>
              <a:t>true</a:t>
            </a:r>
            <a:br>
              <a:rPr lang="zh-CN" altLang="zh-CN" sz="1600" dirty="0">
                <a:solidFill>
                  <a:srgbClr val="0033B3"/>
                </a:solidFill>
                <a:latin typeface="Consolas" panose="020B0609020204030204" pitchFamily="49" charset="0"/>
              </a:rPr>
            </a:br>
            <a:r>
              <a:rPr lang="zh-CN" altLang="zh-CN" sz="1600" dirty="0">
                <a:solidFill>
                  <a:srgbClr val="0033B3"/>
                </a:solidFill>
                <a:latin typeface="Consolas" panose="020B0609020204030204" pitchFamily="49" charset="0"/>
              </a:rPr>
              <a:t>    template</a:t>
            </a:r>
            <a:r>
              <a:rPr lang="zh-CN" altLang="zh-CN" sz="1600" dirty="0">
                <a:solidFill>
                  <a:srgbClr val="080808"/>
                </a:solidFill>
                <a:latin typeface="Consolas" panose="020B0609020204030204" pitchFamily="49" charset="0"/>
              </a:rPr>
              <a:t>:</a:t>
            </a:r>
            <a:br>
              <a:rPr lang="zh-CN" altLang="zh-CN" sz="1600" dirty="0">
                <a:solidFill>
                  <a:srgbClr val="080808"/>
                </a:solidFill>
                <a:latin typeface="Consolas" panose="020B0609020204030204" pitchFamily="49" charset="0"/>
              </a:rPr>
            </a:br>
            <a:r>
              <a:rPr lang="zh-CN" altLang="zh-CN" sz="1600" dirty="0">
                <a:solidFill>
                  <a:srgbClr val="080808"/>
                </a:solidFill>
                <a:latin typeface="Consolas" panose="020B0609020204030204" pitchFamily="49" charset="0"/>
              </a:rPr>
              <a:t>      </a:t>
            </a:r>
            <a:r>
              <a:rPr lang="zh-CN" altLang="zh-CN" sz="1600" dirty="0">
                <a:solidFill>
                  <a:srgbClr val="0033B3"/>
                </a:solidFill>
                <a:latin typeface="Consolas" panose="020B0609020204030204" pitchFamily="49" charset="0"/>
              </a:rPr>
              <a:t>default-destination</a:t>
            </a:r>
            <a:r>
              <a:rPr lang="zh-CN" altLang="zh-CN" sz="1600" dirty="0">
                <a:solidFill>
                  <a:srgbClr val="080808"/>
                </a:solidFill>
                <a:latin typeface="Consolas" panose="020B0609020204030204" pitchFamily="49" charset="0"/>
              </a:rPr>
              <a:t>: itheima</a:t>
            </a:r>
            <a:endParaRPr lang="zh-CN" altLang="zh-CN" sz="2000" dirty="0">
              <a:latin typeface="Arial" panose="020B0604020202020204" pitchFamily="34" charset="0"/>
            </a:endParaRPr>
          </a:p>
        </p:txBody>
      </p:sp>
    </p:spTree>
    <p:extLst>
      <p:ext uri="{BB962C8B-B14F-4D97-AF65-F5344CB8AC3E}">
        <p14:creationId xmlns:p14="http://schemas.microsoft.com/office/powerpoint/2010/main" val="15392456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zh-CN" altLang="en-US" dirty="0">
                <a:latin typeface="Consolas" panose="020B0609020204030204" pitchFamily="49" charset="0"/>
              </a:rPr>
              <a:t>宽松绑定</a:t>
            </a:r>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en-US" altLang="zh-CN" dirty="0" smtClean="0">
                <a:latin typeface="Consolas" panose="020B0609020204030204" pitchFamily="49" charset="0"/>
              </a:rPr>
              <a:t>@</a:t>
            </a:r>
            <a:r>
              <a:rPr lang="en-US" altLang="zh-CN" dirty="0" err="1" smtClean="0">
                <a:latin typeface="Consolas" panose="020B0609020204030204" pitchFamily="49" charset="0"/>
              </a:rPr>
              <a:t>ConfigurationProperties</a:t>
            </a:r>
            <a:r>
              <a:rPr lang="zh-CN" altLang="en-US" dirty="0" smtClean="0">
                <a:latin typeface="Consolas" panose="020B0609020204030204" pitchFamily="49" charset="0"/>
              </a:rPr>
              <a:t>绑定属性支持属性名宽松绑定</a:t>
            </a:r>
            <a:endParaRPr lang="en-US" altLang="zh-CN" dirty="0" smtClean="0">
              <a:latin typeface="Consolas" panose="020B0609020204030204" pitchFamily="49" charset="0"/>
            </a:endParaRPr>
          </a:p>
          <a:p>
            <a:pPr>
              <a:buFont typeface="Wingdings" panose="05000000000000000000" pitchFamily="2" charset="2"/>
              <a:buChar char="l"/>
            </a:pPr>
            <a:endParaRPr lang="en-US" altLang="zh-CN" dirty="0">
              <a:latin typeface="Consolas" panose="020B0609020204030204" pitchFamily="49" charset="0"/>
            </a:endParaRPr>
          </a:p>
        </p:txBody>
      </p:sp>
      <p:sp>
        <p:nvSpPr>
          <p:cNvPr id="14" name="TextBox 3">
            <a:extLst>
              <a:ext uri="{FF2B5EF4-FFF2-40B4-BE49-F238E27FC236}">
                <a16:creationId xmlns:a16="http://schemas.microsoft.com/office/drawing/2014/main" id="{0C998B78-AB18-3C47-A1C7-25AE9A3A40B0}"/>
              </a:ext>
            </a:extLst>
          </p:cNvPr>
          <p:cNvSpPr txBox="1"/>
          <p:nvPr/>
        </p:nvSpPr>
        <p:spPr>
          <a:xfrm>
            <a:off x="1159842" y="2149748"/>
            <a:ext cx="9860586" cy="1169551"/>
          </a:xfrm>
          <a:prstGeom prst="rect">
            <a:avLst/>
          </a:prstGeom>
          <a:solidFill>
            <a:srgbClr val="FFFFE4"/>
          </a:solidFill>
          <a:ln w="3175">
            <a:solidFill>
              <a:srgbClr val="919191"/>
            </a:solidFill>
          </a:ln>
        </p:spPr>
        <p:txBody>
          <a:bodyPr wrap="square">
            <a:spAutoFit/>
          </a:bodyPr>
          <a:lstStyle/>
          <a:p>
            <a:pPr lvl="0" eaLnBrk="0" fontAlgn="base" hangingPunct="0">
              <a:spcBef>
                <a:spcPct val="0"/>
              </a:spcBef>
              <a:spcAft>
                <a:spcPct val="0"/>
              </a:spcAft>
            </a:pPr>
            <a:r>
              <a:rPr lang="zh-CN" altLang="zh-CN" sz="1400">
                <a:solidFill>
                  <a:srgbClr val="0033B3"/>
                </a:solidFill>
                <a:latin typeface="Consolas" panose="020B0609020204030204" pitchFamily="49" charset="0"/>
              </a:rPr>
              <a:t>public class </a:t>
            </a:r>
            <a:r>
              <a:rPr lang="zh-CN" altLang="zh-CN" sz="1400">
                <a:solidFill>
                  <a:srgbClr val="000000"/>
                </a:solidFill>
                <a:latin typeface="Consolas" panose="020B0609020204030204" pitchFamily="49" charset="0"/>
              </a:rPr>
              <a:t>ServerConfig </a:t>
            </a:r>
            <a:r>
              <a:rPr lang="zh-CN" altLang="zh-CN" sz="1400">
                <a:solidFill>
                  <a:srgbClr val="080808"/>
                </a:solidFill>
                <a:latin typeface="Consolas" panose="020B0609020204030204" pitchFamily="49" charset="0"/>
              </a:rPr>
              <a:t>{</a:t>
            </a:r>
            <a:br>
              <a:rPr lang="zh-CN" altLang="zh-CN" sz="1400">
                <a:solidFill>
                  <a:srgbClr val="080808"/>
                </a:solidFill>
                <a:latin typeface="Consolas" panose="020B0609020204030204" pitchFamily="49" charset="0"/>
              </a:rPr>
            </a:br>
            <a:r>
              <a:rPr lang="zh-CN" altLang="zh-CN" sz="1400">
                <a:solidFill>
                  <a:srgbClr val="080808"/>
                </a:solidFill>
                <a:latin typeface="Consolas" panose="020B0609020204030204" pitchFamily="49" charset="0"/>
              </a:rPr>
              <a:t>    </a:t>
            </a:r>
            <a:r>
              <a:rPr lang="zh-CN" altLang="zh-CN" sz="1400">
                <a:solidFill>
                  <a:srgbClr val="0033B3"/>
                </a:solidFill>
                <a:latin typeface="Consolas" panose="020B0609020204030204" pitchFamily="49" charset="0"/>
              </a:rPr>
              <a:t>private </a:t>
            </a:r>
            <a:r>
              <a:rPr lang="zh-CN" altLang="zh-CN" sz="1400">
                <a:solidFill>
                  <a:srgbClr val="000000"/>
                </a:solidFill>
                <a:latin typeface="Consolas" panose="020B0609020204030204" pitchFamily="49" charset="0"/>
              </a:rPr>
              <a:t>String </a:t>
            </a:r>
            <a:r>
              <a:rPr lang="zh-CN" altLang="zh-CN" sz="1400">
                <a:solidFill>
                  <a:srgbClr val="871094"/>
                </a:solidFill>
                <a:latin typeface="Consolas" panose="020B0609020204030204" pitchFamily="49" charset="0"/>
              </a:rPr>
              <a:t>ipAddress</a:t>
            </a:r>
            <a:r>
              <a:rPr lang="zh-CN" altLang="zh-CN" sz="1400">
                <a:solidFill>
                  <a:srgbClr val="080808"/>
                </a:solidFill>
                <a:latin typeface="Consolas" panose="020B0609020204030204" pitchFamily="49" charset="0"/>
              </a:rPr>
              <a:t>;</a:t>
            </a:r>
            <a:br>
              <a:rPr lang="zh-CN" altLang="zh-CN" sz="1400">
                <a:solidFill>
                  <a:srgbClr val="080808"/>
                </a:solidFill>
                <a:latin typeface="Consolas" panose="020B0609020204030204" pitchFamily="49" charset="0"/>
              </a:rPr>
            </a:br>
            <a:r>
              <a:rPr lang="zh-CN" altLang="zh-CN" sz="1400">
                <a:solidFill>
                  <a:srgbClr val="080808"/>
                </a:solidFill>
                <a:latin typeface="Consolas" panose="020B0609020204030204" pitchFamily="49" charset="0"/>
              </a:rPr>
              <a:t>    </a:t>
            </a:r>
            <a:r>
              <a:rPr lang="zh-CN" altLang="zh-CN" sz="1400">
                <a:solidFill>
                  <a:srgbClr val="0033B3"/>
                </a:solidFill>
                <a:latin typeface="Consolas" panose="020B0609020204030204" pitchFamily="49" charset="0"/>
              </a:rPr>
              <a:t>private int </a:t>
            </a:r>
            <a:r>
              <a:rPr lang="zh-CN" altLang="zh-CN" sz="1400">
                <a:solidFill>
                  <a:srgbClr val="871094"/>
                </a:solidFill>
                <a:latin typeface="Consolas" panose="020B0609020204030204" pitchFamily="49" charset="0"/>
              </a:rPr>
              <a:t>port</a:t>
            </a:r>
            <a:r>
              <a:rPr lang="zh-CN" altLang="zh-CN" sz="1400">
                <a:solidFill>
                  <a:srgbClr val="080808"/>
                </a:solidFill>
                <a:latin typeface="Consolas" panose="020B0609020204030204" pitchFamily="49" charset="0"/>
              </a:rPr>
              <a:t>;</a:t>
            </a:r>
            <a:br>
              <a:rPr lang="zh-CN" altLang="zh-CN" sz="1400">
                <a:solidFill>
                  <a:srgbClr val="080808"/>
                </a:solidFill>
                <a:latin typeface="Consolas" panose="020B0609020204030204" pitchFamily="49" charset="0"/>
              </a:rPr>
            </a:br>
            <a:r>
              <a:rPr lang="zh-CN" altLang="zh-CN" sz="1400">
                <a:solidFill>
                  <a:srgbClr val="080808"/>
                </a:solidFill>
                <a:latin typeface="Consolas" panose="020B0609020204030204" pitchFamily="49" charset="0"/>
              </a:rPr>
              <a:t>    </a:t>
            </a:r>
            <a:r>
              <a:rPr lang="zh-CN" altLang="zh-CN" sz="1400">
                <a:solidFill>
                  <a:srgbClr val="0033B3"/>
                </a:solidFill>
                <a:latin typeface="Consolas" panose="020B0609020204030204" pitchFamily="49" charset="0"/>
              </a:rPr>
              <a:t>private long </a:t>
            </a:r>
            <a:r>
              <a:rPr lang="zh-CN" altLang="zh-CN" sz="1400">
                <a:solidFill>
                  <a:srgbClr val="871094"/>
                </a:solidFill>
                <a:latin typeface="Consolas" panose="020B0609020204030204" pitchFamily="49" charset="0"/>
              </a:rPr>
              <a:t>timeout</a:t>
            </a:r>
            <a:r>
              <a:rPr lang="zh-CN" altLang="zh-CN" sz="1400">
                <a:solidFill>
                  <a:srgbClr val="080808"/>
                </a:solidFill>
                <a:latin typeface="Consolas" panose="020B0609020204030204" pitchFamily="49" charset="0"/>
              </a:rPr>
              <a:t>;</a:t>
            </a:r>
            <a:br>
              <a:rPr lang="zh-CN" altLang="zh-CN" sz="1400">
                <a:solidFill>
                  <a:srgbClr val="080808"/>
                </a:solidFill>
                <a:latin typeface="Consolas" panose="020B0609020204030204" pitchFamily="49" charset="0"/>
              </a:rPr>
            </a:br>
            <a:r>
              <a:rPr lang="zh-CN" altLang="zh-CN" sz="1400">
                <a:solidFill>
                  <a:srgbClr val="080808"/>
                </a:solidFill>
                <a:latin typeface="Consolas" panose="020B0609020204030204" pitchFamily="49" charset="0"/>
              </a:rPr>
              <a:t>}</a:t>
            </a:r>
            <a:endParaRPr lang="zh-CN" altLang="zh-CN" sz="1600" dirty="0">
              <a:latin typeface="Consolas" panose="020B0609020204030204" pitchFamily="49" charset="0"/>
            </a:endParaRPr>
          </a:p>
        </p:txBody>
      </p:sp>
      <p:sp>
        <p:nvSpPr>
          <p:cNvPr id="12" name="TextBox 3">
            <a:extLst>
              <a:ext uri="{FF2B5EF4-FFF2-40B4-BE49-F238E27FC236}">
                <a16:creationId xmlns:a16="http://schemas.microsoft.com/office/drawing/2014/main" id="{0C998B78-AB18-3C47-A1C7-25AE9A3A40B0}"/>
              </a:ext>
            </a:extLst>
          </p:cNvPr>
          <p:cNvSpPr txBox="1"/>
          <p:nvPr/>
        </p:nvSpPr>
        <p:spPr>
          <a:xfrm>
            <a:off x="1159842" y="3785450"/>
            <a:ext cx="2672325" cy="954107"/>
          </a:xfrm>
          <a:prstGeom prst="rect">
            <a:avLst/>
          </a:prstGeom>
          <a:solidFill>
            <a:srgbClr val="FFFFE4"/>
          </a:solidFill>
          <a:ln w="3175">
            <a:solidFill>
              <a:srgbClr val="919191"/>
            </a:solidFill>
          </a:ln>
        </p:spPr>
        <p:txBody>
          <a:bodyPr wrap="square">
            <a:spAutoFit/>
          </a:bodyPr>
          <a:lstStyle/>
          <a:p>
            <a:pPr lvl="0" eaLnBrk="0" fontAlgn="base" hangingPunct="0">
              <a:spcBef>
                <a:spcPct val="0"/>
              </a:spcBef>
              <a:spcAft>
                <a:spcPct val="0"/>
              </a:spcAft>
            </a:pPr>
            <a:r>
              <a:rPr lang="zh-CN" altLang="zh-CN" sz="1400" dirty="0">
                <a:solidFill>
                  <a:srgbClr val="0033B3"/>
                </a:solidFill>
                <a:latin typeface="Consolas" panose="020B0609020204030204" pitchFamily="49" charset="0"/>
              </a:rPr>
              <a:t>servers</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ipAddress</a:t>
            </a:r>
            <a:r>
              <a:rPr lang="zh-CN" altLang="zh-CN" sz="1400" dirty="0">
                <a:solidFill>
                  <a:srgbClr val="080808"/>
                </a:solidFill>
                <a:latin typeface="Consolas" panose="020B0609020204030204" pitchFamily="49" charset="0"/>
              </a:rPr>
              <a:t>: 192.168.1</a:t>
            </a:r>
            <a:r>
              <a:rPr lang="zh-CN" altLang="zh-CN" sz="1400" dirty="0" smtClean="0">
                <a:solidFill>
                  <a:srgbClr val="080808"/>
                </a:solidFill>
                <a:latin typeface="Consolas" panose="020B0609020204030204" pitchFamily="49" charset="0"/>
              </a:rPr>
              <a:t>.</a:t>
            </a:r>
            <a:r>
              <a:rPr lang="en-US" altLang="zh-CN" sz="1400" dirty="0" smtClean="0">
                <a:solidFill>
                  <a:srgbClr val="080808"/>
                </a:solidFill>
                <a:latin typeface="Consolas" panose="020B0609020204030204" pitchFamily="49" charset="0"/>
              </a:rPr>
              <a:t>1</a:t>
            </a:r>
            <a:r>
              <a:rPr lang="zh-CN" altLang="zh-CN" sz="1400" dirty="0">
                <a:solidFill>
                  <a:srgbClr val="080808"/>
                </a:solidFill>
                <a:latin typeface="Consolas" panose="020B0609020204030204" pitchFamily="49" charset="0"/>
              </a:rPr>
              <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port</a:t>
            </a:r>
            <a:r>
              <a:rPr lang="zh-CN" altLang="zh-CN" sz="1400" dirty="0">
                <a:solidFill>
                  <a:srgbClr val="080808"/>
                </a:solidFill>
                <a:latin typeface="Consolas" panose="020B0609020204030204" pitchFamily="49" charset="0"/>
              </a:rPr>
              <a:t>: 2345</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timeout</a:t>
            </a:r>
            <a:r>
              <a:rPr lang="zh-CN" altLang="zh-CN" sz="1400" dirty="0">
                <a:solidFill>
                  <a:srgbClr val="080808"/>
                </a:solidFill>
                <a:latin typeface="Consolas" panose="020B0609020204030204" pitchFamily="49" charset="0"/>
              </a:rPr>
              <a:t>: -1</a:t>
            </a:r>
            <a:endParaRPr lang="zh-CN" altLang="zh-CN" sz="1600" dirty="0">
              <a:latin typeface="Consolas" panose="020B0609020204030204" pitchFamily="49" charset="0"/>
            </a:endParaRPr>
          </a:p>
        </p:txBody>
      </p:sp>
      <p:sp>
        <p:nvSpPr>
          <p:cNvPr id="20" name="文本占位符 6">
            <a:extLst>
              <a:ext uri="{FF2B5EF4-FFF2-40B4-BE49-F238E27FC236}">
                <a16:creationId xmlns:a16="http://schemas.microsoft.com/office/drawing/2014/main" id="{2AB6A964-0F39-44F1-B403-8E73CEE1C90A}"/>
              </a:ext>
            </a:extLst>
          </p:cNvPr>
          <p:cNvSpPr txBox="1">
            <a:spLocks/>
          </p:cNvSpPr>
          <p:nvPr/>
        </p:nvSpPr>
        <p:spPr>
          <a:xfrm>
            <a:off x="1159841" y="3322797"/>
            <a:ext cx="2065959" cy="462651"/>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u"/>
            </a:pPr>
            <a:r>
              <a:rPr lang="zh-CN" altLang="en-US" sz="1400" dirty="0" smtClean="0">
                <a:solidFill>
                  <a:schemeClr val="tx1">
                    <a:lumMod val="85000"/>
                    <a:lumOff val="15000"/>
                  </a:schemeClr>
                </a:solidFill>
                <a:latin typeface="Consolas" panose="020B0609020204030204" pitchFamily="49" charset="0"/>
              </a:rPr>
              <a:t>驼峰模式</a:t>
            </a:r>
            <a:endParaRPr lang="en-US" altLang="zh-CN" sz="1400" dirty="0">
              <a:solidFill>
                <a:schemeClr val="tx1">
                  <a:lumMod val="85000"/>
                  <a:lumOff val="15000"/>
                </a:schemeClr>
              </a:solidFill>
              <a:latin typeface="Consolas" panose="020B0609020204030204" pitchFamily="49" charset="0"/>
            </a:endParaRPr>
          </a:p>
          <a:p>
            <a:pPr>
              <a:buFont typeface="Wingdings" panose="05000000000000000000" pitchFamily="2" charset="2"/>
              <a:buChar char="l"/>
            </a:pPr>
            <a:endParaRPr lang="en-US" altLang="zh-CN" sz="1400" dirty="0" smtClean="0">
              <a:latin typeface="Consolas" panose="020B0609020204030204" pitchFamily="49" charset="0"/>
            </a:endParaRPr>
          </a:p>
          <a:p>
            <a:pPr>
              <a:buFont typeface="Wingdings" panose="05000000000000000000" pitchFamily="2" charset="2"/>
              <a:buChar char="l"/>
            </a:pPr>
            <a:endParaRPr lang="en-US" altLang="zh-CN" sz="1400" dirty="0">
              <a:solidFill>
                <a:schemeClr val="tx1">
                  <a:lumMod val="85000"/>
                  <a:lumOff val="15000"/>
                </a:schemeClr>
              </a:solidFill>
              <a:latin typeface="Consolas" panose="020B0609020204030204" pitchFamily="49" charset="0"/>
            </a:endParaRPr>
          </a:p>
        </p:txBody>
      </p:sp>
      <p:sp>
        <p:nvSpPr>
          <p:cNvPr id="21" name="三角形 9">
            <a:extLst>
              <a:ext uri="{FF2B5EF4-FFF2-40B4-BE49-F238E27FC236}">
                <a16:creationId xmlns:a16="http://schemas.microsoft.com/office/drawing/2014/main" id="{6C3710E9-2588-F946-B755-060464DABD9F}"/>
              </a:ext>
            </a:extLst>
          </p:cNvPr>
          <p:cNvSpPr/>
          <p:nvPr/>
        </p:nvSpPr>
        <p:spPr>
          <a:xfrm rot="2651319">
            <a:off x="851566" y="5729757"/>
            <a:ext cx="145648" cy="78105"/>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Consolas" panose="020B0609020204030204" pitchFamily="49" charset="0"/>
              <a:sym typeface="Consolas" panose="020B0609020204030204" pitchFamily="49" charset="0"/>
            </a:endParaRPr>
          </a:p>
        </p:txBody>
      </p:sp>
      <p:sp>
        <p:nvSpPr>
          <p:cNvPr id="22" name="TextBox 6">
            <a:extLst>
              <a:ext uri="{FF2B5EF4-FFF2-40B4-BE49-F238E27FC236}">
                <a16:creationId xmlns:a16="http://schemas.microsoft.com/office/drawing/2014/main" id="{34FCCE8B-9629-7E4B-B3A9-E87708BF9B85}"/>
              </a:ext>
            </a:extLst>
          </p:cNvPr>
          <p:cNvSpPr txBox="1"/>
          <p:nvPr/>
        </p:nvSpPr>
        <p:spPr>
          <a:xfrm>
            <a:off x="1189355" y="5870818"/>
            <a:ext cx="10057765" cy="384272"/>
          </a:xfrm>
          <a:prstGeom prst="rect">
            <a:avLst/>
          </a:prstGeom>
          <a:noFill/>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50000"/>
              </a:lnSpc>
            </a:pPr>
            <a:r>
              <a:rPr lang="zh-CN" altLang="en-US" sz="1400" dirty="0" smtClean="0">
                <a:solidFill>
                  <a:srgbClr val="262626"/>
                </a:solidFill>
                <a:latin typeface="Consolas" panose="020B0609020204030204" pitchFamily="49" charset="0"/>
                <a:ea typeface="Alibaba PuHuiTi R" pitchFamily="18" charset="-122"/>
                <a:cs typeface="Alibaba PuHuiTi R" pitchFamily="18" charset="-122"/>
                <a:sym typeface="Consolas" panose="020B0609020204030204" pitchFamily="49" charset="0"/>
              </a:rPr>
              <a:t>宽松绑定不支持注解</a:t>
            </a:r>
            <a:r>
              <a:rPr lang="en-US" altLang="zh-CN" sz="1400" dirty="0" smtClean="0">
                <a:solidFill>
                  <a:srgbClr val="262626"/>
                </a:solidFill>
                <a:latin typeface="Consolas" panose="020B0609020204030204" pitchFamily="49" charset="0"/>
                <a:ea typeface="Alibaba PuHuiTi R" pitchFamily="18" charset="-122"/>
                <a:cs typeface="Alibaba PuHuiTi R" pitchFamily="18" charset="-122"/>
                <a:sym typeface="Consolas" panose="020B0609020204030204" pitchFamily="49" charset="0"/>
              </a:rPr>
              <a:t>@Value</a:t>
            </a:r>
            <a:r>
              <a:rPr lang="zh-CN" altLang="en-US" sz="1400" dirty="0" smtClean="0">
                <a:solidFill>
                  <a:srgbClr val="262626"/>
                </a:solidFill>
                <a:latin typeface="Consolas" panose="020B0609020204030204" pitchFamily="49" charset="0"/>
                <a:ea typeface="Alibaba PuHuiTi R" pitchFamily="18" charset="-122"/>
                <a:cs typeface="Alibaba PuHuiTi R" pitchFamily="18" charset="-122"/>
                <a:sym typeface="Consolas" panose="020B0609020204030204" pitchFamily="49" charset="0"/>
              </a:rPr>
              <a:t>引用单个属性的方式</a:t>
            </a:r>
            <a:endParaRPr lang="en-US" altLang="zh-CN" sz="1400" dirty="0">
              <a:solidFill>
                <a:srgbClr val="262626"/>
              </a:solidFill>
              <a:latin typeface="Consolas" panose="020B0609020204030204" pitchFamily="49" charset="0"/>
              <a:ea typeface="Alibaba PuHuiTi R" pitchFamily="18" charset="-122"/>
              <a:cs typeface="Alibaba PuHuiTi R" pitchFamily="18" charset="-122"/>
              <a:sym typeface="Consolas" panose="020B0609020204030204" pitchFamily="49" charset="0"/>
            </a:endParaRPr>
          </a:p>
        </p:txBody>
      </p:sp>
      <p:sp>
        <p:nvSpPr>
          <p:cNvPr id="23" name="矩形 22">
            <a:extLst>
              <a:ext uri="{FF2B5EF4-FFF2-40B4-BE49-F238E27FC236}">
                <a16:creationId xmlns:a16="http://schemas.microsoft.com/office/drawing/2014/main" id="{E0A4F270-7F30-AE46-96EF-656D6943C707}"/>
              </a:ext>
            </a:extLst>
          </p:cNvPr>
          <p:cNvSpPr/>
          <p:nvPr/>
        </p:nvSpPr>
        <p:spPr>
          <a:xfrm>
            <a:off x="944880" y="5373172"/>
            <a:ext cx="10302240" cy="1098879"/>
          </a:xfrm>
          <a:prstGeom prst="rect">
            <a:avLst/>
          </a:prstGeom>
          <a:noFill/>
          <a:ln w="9525">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Consolas" panose="020B0609020204030204" pitchFamily="49" charset="0"/>
              <a:sym typeface="Consolas" panose="020B0609020204030204" pitchFamily="49" charset="0"/>
            </a:endParaRPr>
          </a:p>
        </p:txBody>
      </p:sp>
      <p:sp>
        <p:nvSpPr>
          <p:cNvPr id="24" name="矩形 23">
            <a:extLst>
              <a:ext uri="{FF2B5EF4-FFF2-40B4-BE49-F238E27FC236}">
                <a16:creationId xmlns:a16="http://schemas.microsoft.com/office/drawing/2014/main" id="{ED3E04DF-C15D-7146-95A9-19AF703E9900}"/>
              </a:ext>
            </a:extLst>
          </p:cNvPr>
          <p:cNvSpPr/>
          <p:nvPr/>
        </p:nvSpPr>
        <p:spPr>
          <a:xfrm>
            <a:off x="844952" y="5445644"/>
            <a:ext cx="1053296" cy="300942"/>
          </a:xfrm>
          <a:prstGeom prst="rect">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latin typeface="Consolas" panose="020B0609020204030204" pitchFamily="49" charset="0"/>
                <a:ea typeface="Alibaba PuHuiTi R" pitchFamily="18" charset="-122"/>
                <a:cs typeface="Alibaba PuHuiTi R" pitchFamily="18" charset="-122"/>
                <a:sym typeface="Consolas" panose="020B0609020204030204" pitchFamily="49" charset="0"/>
              </a:rPr>
              <a:t>注意事项</a:t>
            </a:r>
          </a:p>
        </p:txBody>
      </p:sp>
    </p:spTree>
    <p:extLst>
      <p:ext uri="{BB962C8B-B14F-4D97-AF65-F5344CB8AC3E}">
        <p14:creationId xmlns:p14="http://schemas.microsoft.com/office/powerpoint/2010/main" val="2973538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500"/>
                                        <p:tgtEl>
                                          <p:spTgt spid="2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4"/>
                                        </p:tgtEl>
                                        <p:attrNameLst>
                                          <p:attrName>style.visibility</p:attrName>
                                        </p:attrNameLst>
                                      </p:cBhvr>
                                      <p:to>
                                        <p:strVal val="visible"/>
                                      </p:to>
                                    </p:set>
                                    <p:animEffect transition="in" filter="fade">
                                      <p:cBhvr>
                                        <p:cTn id="16"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p:bldP spid="23" grpId="0" animBg="1"/>
      <p:bldP spid="24" grpId="0" animBg="1"/>
    </p:bld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en-US" altLang="zh-CN" dirty="0" err="1" smtClean="0"/>
              <a:t>SpringBoot</a:t>
            </a:r>
            <a:r>
              <a:rPr lang="zh-CN" altLang="en-US" dirty="0" smtClean="0"/>
              <a:t>整合</a:t>
            </a:r>
            <a:r>
              <a:rPr lang="en-US" altLang="zh-CN" dirty="0" err="1" smtClean="0"/>
              <a:t>ActiveMQ</a:t>
            </a:r>
            <a:endParaRPr lang="zh-CN" altLang="en-US" dirty="0"/>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smtClean="0"/>
              <a:t>生产与消费消息（使用默认消息存储队列）</a:t>
            </a:r>
            <a:endParaRPr lang="en-US" altLang="zh-CN" dirty="0"/>
          </a:p>
        </p:txBody>
      </p:sp>
      <p:sp>
        <p:nvSpPr>
          <p:cNvPr id="4" name="TextBox 3">
            <a:extLst>
              <a:ext uri="{FF2B5EF4-FFF2-40B4-BE49-F238E27FC236}">
                <a16:creationId xmlns:a16="http://schemas.microsoft.com/office/drawing/2014/main" id="{0C998B78-AB18-3C47-A1C7-25AE9A3A40B0}"/>
              </a:ext>
            </a:extLst>
          </p:cNvPr>
          <p:cNvSpPr txBox="1"/>
          <p:nvPr/>
        </p:nvSpPr>
        <p:spPr>
          <a:xfrm>
            <a:off x="1159842" y="2149748"/>
            <a:ext cx="9860586" cy="4257769"/>
          </a:xfrm>
          <a:prstGeom prst="rect">
            <a:avLst/>
          </a:prstGeom>
          <a:solidFill>
            <a:srgbClr val="FFFFE4"/>
          </a:solidFill>
          <a:ln w="3175">
            <a:solidFill>
              <a:srgbClr val="919191"/>
            </a:solidFill>
          </a:ln>
        </p:spPr>
        <p:txBody>
          <a:bodyPr wrap="square">
            <a:spAutoFit/>
          </a:bodyPr>
          <a:lstStyle/>
          <a:p>
            <a:pPr lvl="0" eaLnBrk="0" fontAlgn="base" hangingPunct="0">
              <a:lnSpc>
                <a:spcPct val="150000"/>
              </a:lnSpc>
              <a:spcBef>
                <a:spcPct val="0"/>
              </a:spcBef>
              <a:spcAft>
                <a:spcPct val="0"/>
              </a:spcAft>
            </a:pPr>
            <a:r>
              <a:rPr lang="zh-CN" altLang="zh-CN" sz="1400" dirty="0">
                <a:solidFill>
                  <a:srgbClr val="9E880D"/>
                </a:solidFill>
                <a:latin typeface="Consolas" panose="020B0609020204030204" pitchFamily="49" charset="0"/>
              </a:rPr>
              <a:t>@Service</a:t>
            </a:r>
            <a:br>
              <a:rPr lang="zh-CN" altLang="zh-CN" sz="1400" dirty="0">
                <a:solidFill>
                  <a:srgbClr val="9E880D"/>
                </a:solidFill>
                <a:latin typeface="Consolas" panose="020B0609020204030204" pitchFamily="49" charset="0"/>
              </a:rPr>
            </a:br>
            <a:r>
              <a:rPr lang="zh-CN" altLang="zh-CN" sz="1400" dirty="0">
                <a:solidFill>
                  <a:srgbClr val="0033B3"/>
                </a:solidFill>
                <a:latin typeface="Consolas" panose="020B0609020204030204" pitchFamily="49" charset="0"/>
              </a:rPr>
              <a:t>public class </a:t>
            </a:r>
            <a:r>
              <a:rPr lang="zh-CN" altLang="zh-CN" sz="1400" dirty="0">
                <a:solidFill>
                  <a:srgbClr val="000000"/>
                </a:solidFill>
                <a:latin typeface="Consolas" panose="020B0609020204030204" pitchFamily="49" charset="0"/>
              </a:rPr>
              <a:t>MessageServiceActivemqImpl </a:t>
            </a:r>
            <a:r>
              <a:rPr lang="zh-CN" altLang="zh-CN" sz="1400" dirty="0">
                <a:solidFill>
                  <a:srgbClr val="0033B3"/>
                </a:solidFill>
                <a:latin typeface="Consolas" panose="020B0609020204030204" pitchFamily="49" charset="0"/>
              </a:rPr>
              <a:t>implements </a:t>
            </a:r>
            <a:r>
              <a:rPr lang="zh-CN" altLang="zh-CN" sz="1400" dirty="0">
                <a:solidFill>
                  <a:srgbClr val="000000"/>
                </a:solidFill>
                <a:latin typeface="Consolas" panose="020B0609020204030204" pitchFamily="49" charset="0"/>
              </a:rPr>
              <a:t>MessageService </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smtClean="0">
                <a:solidFill>
                  <a:srgbClr val="080808"/>
                </a:solidFill>
                <a:latin typeface="Consolas" panose="020B0609020204030204" pitchFamily="49" charset="0"/>
              </a:rPr>
              <a:t>    </a:t>
            </a:r>
            <a:r>
              <a:rPr lang="zh-CN" altLang="zh-CN" sz="1400" dirty="0">
                <a:solidFill>
                  <a:srgbClr val="9E880D"/>
                </a:solidFill>
                <a:latin typeface="Consolas" panose="020B0609020204030204" pitchFamily="49" charset="0"/>
              </a:rPr>
              <a:t>@Autowired</a:t>
            </a:r>
            <a:br>
              <a:rPr lang="zh-CN" altLang="zh-CN" sz="1400" dirty="0">
                <a:solidFill>
                  <a:srgbClr val="9E880D"/>
                </a:solidFill>
                <a:latin typeface="Consolas" panose="020B0609020204030204" pitchFamily="49" charset="0"/>
              </a:rPr>
            </a:br>
            <a:r>
              <a:rPr lang="zh-CN" altLang="zh-CN" sz="1400" dirty="0">
                <a:solidFill>
                  <a:srgbClr val="9E880D"/>
                </a:solidFill>
                <a:latin typeface="Consolas" panose="020B0609020204030204" pitchFamily="49" charset="0"/>
              </a:rPr>
              <a:t>    </a:t>
            </a:r>
            <a:r>
              <a:rPr lang="zh-CN" altLang="zh-CN" sz="1400" dirty="0">
                <a:solidFill>
                  <a:srgbClr val="0033B3"/>
                </a:solidFill>
                <a:latin typeface="Consolas" panose="020B0609020204030204" pitchFamily="49" charset="0"/>
              </a:rPr>
              <a:t>private </a:t>
            </a:r>
            <a:r>
              <a:rPr lang="zh-CN" altLang="zh-CN" sz="1400" dirty="0">
                <a:solidFill>
                  <a:srgbClr val="000000"/>
                </a:solidFill>
                <a:latin typeface="Consolas" panose="020B0609020204030204" pitchFamily="49" charset="0"/>
              </a:rPr>
              <a:t>JmsMessagingTemplate </a:t>
            </a:r>
            <a:r>
              <a:rPr lang="zh-CN" altLang="zh-CN" sz="1400" dirty="0">
                <a:solidFill>
                  <a:srgbClr val="871094"/>
                </a:solidFill>
                <a:latin typeface="Consolas" panose="020B0609020204030204" pitchFamily="49" charset="0"/>
              </a:rPr>
              <a:t>jmsMessagingTemplate</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9E880D"/>
                </a:solidFill>
                <a:latin typeface="Consolas" panose="020B0609020204030204" pitchFamily="49" charset="0"/>
              </a:rPr>
              <a:t/>
            </a:r>
            <a:br>
              <a:rPr lang="zh-CN" altLang="zh-CN" sz="1400" dirty="0">
                <a:solidFill>
                  <a:srgbClr val="9E880D"/>
                </a:solidFill>
                <a:latin typeface="Consolas" panose="020B0609020204030204" pitchFamily="49" charset="0"/>
              </a:rPr>
            </a:br>
            <a:r>
              <a:rPr lang="zh-CN" altLang="zh-CN" sz="1400" dirty="0">
                <a:solidFill>
                  <a:srgbClr val="9E880D"/>
                </a:solidFill>
                <a:latin typeface="Consolas" panose="020B0609020204030204" pitchFamily="49" charset="0"/>
              </a:rPr>
              <a:t>    </a:t>
            </a:r>
            <a:r>
              <a:rPr lang="zh-CN" altLang="zh-CN" sz="1400" dirty="0">
                <a:solidFill>
                  <a:srgbClr val="0033B3"/>
                </a:solidFill>
                <a:latin typeface="Consolas" panose="020B0609020204030204" pitchFamily="49" charset="0"/>
              </a:rPr>
              <a:t>public void </a:t>
            </a:r>
            <a:r>
              <a:rPr lang="zh-CN" altLang="zh-CN" sz="1400" dirty="0">
                <a:solidFill>
                  <a:srgbClr val="00627A"/>
                </a:solidFill>
                <a:latin typeface="Consolas" panose="020B0609020204030204" pitchFamily="49" charset="0"/>
              </a:rPr>
              <a:t>sendMessage</a:t>
            </a:r>
            <a:r>
              <a:rPr lang="zh-CN" altLang="zh-CN" sz="1400" dirty="0">
                <a:solidFill>
                  <a:srgbClr val="080808"/>
                </a:solidFill>
                <a:latin typeface="Consolas" panose="020B0609020204030204" pitchFamily="49" charset="0"/>
              </a:rPr>
              <a:t>(</a:t>
            </a:r>
            <a:r>
              <a:rPr lang="zh-CN" altLang="zh-CN" sz="1400" dirty="0">
                <a:solidFill>
                  <a:srgbClr val="000000"/>
                </a:solidFill>
                <a:latin typeface="Consolas" panose="020B0609020204030204" pitchFamily="49" charset="0"/>
              </a:rPr>
              <a:t>String </a:t>
            </a:r>
            <a:r>
              <a:rPr lang="zh-CN" altLang="zh-CN" sz="1400" dirty="0">
                <a:solidFill>
                  <a:srgbClr val="080808"/>
                </a:solidFill>
                <a:latin typeface="Consolas" panose="020B0609020204030204" pitchFamily="49" charset="0"/>
              </a:rPr>
              <a:t>id) {</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0000"/>
                </a:solidFill>
                <a:latin typeface="Consolas" panose="020B0609020204030204" pitchFamily="49" charset="0"/>
              </a:rPr>
              <a:t>System</a:t>
            </a:r>
            <a:r>
              <a:rPr lang="zh-CN" altLang="zh-CN" sz="1400" dirty="0">
                <a:solidFill>
                  <a:srgbClr val="080808"/>
                </a:solidFill>
                <a:latin typeface="Consolas" panose="020B0609020204030204" pitchFamily="49" charset="0"/>
              </a:rPr>
              <a:t>.</a:t>
            </a:r>
            <a:r>
              <a:rPr lang="zh-CN" altLang="zh-CN" sz="1400" i="1" dirty="0">
                <a:solidFill>
                  <a:srgbClr val="871094"/>
                </a:solidFill>
                <a:latin typeface="Consolas" panose="020B0609020204030204" pitchFamily="49" charset="0"/>
              </a:rPr>
              <a:t>out</a:t>
            </a:r>
            <a:r>
              <a:rPr lang="zh-CN" altLang="zh-CN" sz="1400" dirty="0">
                <a:solidFill>
                  <a:srgbClr val="080808"/>
                </a:solidFill>
                <a:latin typeface="Consolas" panose="020B0609020204030204" pitchFamily="49" charset="0"/>
              </a:rPr>
              <a:t>.println(</a:t>
            </a:r>
            <a:r>
              <a:rPr lang="zh-CN" altLang="zh-CN" sz="1400" dirty="0">
                <a:solidFill>
                  <a:srgbClr val="067D17"/>
                </a:solidFill>
                <a:latin typeface="Consolas" panose="020B0609020204030204" pitchFamily="49" charset="0"/>
              </a:rPr>
              <a:t>"</a:t>
            </a:r>
            <a:r>
              <a:rPr lang="zh-CN" altLang="zh-CN" sz="1400" dirty="0">
                <a:solidFill>
                  <a:srgbClr val="067D17"/>
                </a:solidFill>
                <a:latin typeface="宋体" panose="02010600030101010101" pitchFamily="2" charset="-122"/>
                <a:ea typeface="宋体" panose="02010600030101010101" pitchFamily="2" charset="-122"/>
              </a:rPr>
              <a:t>使用</a:t>
            </a:r>
            <a:r>
              <a:rPr lang="zh-CN" altLang="zh-CN" sz="1400" dirty="0">
                <a:solidFill>
                  <a:srgbClr val="067D17"/>
                </a:solidFill>
                <a:latin typeface="Consolas" panose="020B0609020204030204" pitchFamily="49" charset="0"/>
              </a:rPr>
              <a:t>Active</a:t>
            </a:r>
            <a:r>
              <a:rPr lang="zh-CN" altLang="zh-CN" sz="1400" dirty="0">
                <a:solidFill>
                  <a:srgbClr val="067D17"/>
                </a:solidFill>
                <a:latin typeface="宋体" panose="02010600030101010101" pitchFamily="2" charset="-122"/>
                <a:ea typeface="宋体" panose="02010600030101010101" pitchFamily="2" charset="-122"/>
              </a:rPr>
              <a:t>将待发送短信的订单纳入处理队列，</a:t>
            </a:r>
            <a:r>
              <a:rPr lang="zh-CN" altLang="zh-CN" sz="1400" dirty="0">
                <a:solidFill>
                  <a:srgbClr val="067D17"/>
                </a:solidFill>
                <a:latin typeface="Consolas" panose="020B0609020204030204" pitchFamily="49" charset="0"/>
              </a:rPr>
              <a:t>id</a:t>
            </a:r>
            <a:r>
              <a:rPr lang="zh-CN" altLang="zh-CN" sz="1400" dirty="0">
                <a:solidFill>
                  <a:srgbClr val="067D17"/>
                </a:solidFill>
                <a:latin typeface="宋体" panose="02010600030101010101" pitchFamily="2" charset="-122"/>
                <a:ea typeface="宋体" panose="02010600030101010101" pitchFamily="2" charset="-122"/>
              </a:rPr>
              <a:t>：</a:t>
            </a:r>
            <a:r>
              <a:rPr lang="zh-CN" altLang="zh-CN" sz="1400" dirty="0">
                <a:solidFill>
                  <a:srgbClr val="067D17"/>
                </a:solidFill>
                <a:latin typeface="Consolas" panose="020B0609020204030204" pitchFamily="49" charset="0"/>
              </a:rPr>
              <a:t>"</a:t>
            </a:r>
            <a:r>
              <a:rPr lang="zh-CN" altLang="zh-CN" sz="1400" dirty="0">
                <a:solidFill>
                  <a:srgbClr val="080808"/>
                </a:solidFill>
                <a:latin typeface="Consolas" panose="020B0609020204030204" pitchFamily="49" charset="0"/>
              </a:rPr>
              <a:t>+id);</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871094"/>
                </a:solidFill>
                <a:latin typeface="Consolas" panose="020B0609020204030204" pitchFamily="49" charset="0"/>
              </a:rPr>
              <a:t>jmsMessagingTemplate</a:t>
            </a:r>
            <a:r>
              <a:rPr lang="zh-CN" altLang="zh-CN" sz="1400" dirty="0">
                <a:solidFill>
                  <a:srgbClr val="080808"/>
                </a:solidFill>
                <a:latin typeface="Consolas" panose="020B0609020204030204" pitchFamily="49" charset="0"/>
              </a:rPr>
              <a:t>.</a:t>
            </a:r>
            <a:r>
              <a:rPr lang="zh-CN" altLang="zh-CN" sz="1400" b="1" dirty="0">
                <a:solidFill>
                  <a:srgbClr val="C00000"/>
                </a:solidFill>
                <a:latin typeface="Consolas" panose="020B0609020204030204" pitchFamily="49" charset="0"/>
              </a:rPr>
              <a:t>convertAndSend</a:t>
            </a:r>
            <a:r>
              <a:rPr lang="zh-CN" altLang="zh-CN" sz="1400" dirty="0">
                <a:solidFill>
                  <a:srgbClr val="080808"/>
                </a:solidFill>
                <a:latin typeface="Consolas" panose="020B0609020204030204" pitchFamily="49" charset="0"/>
              </a:rPr>
              <a:t>(id);</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br>
              <a:rPr lang="zh-CN" altLang="zh-CN" sz="1400" dirty="0">
                <a:solidFill>
                  <a:srgbClr val="080808"/>
                </a:solidFill>
                <a:latin typeface="Consolas" panose="020B0609020204030204" pitchFamily="49" charset="0"/>
              </a:rPr>
            </a:br>
            <a:r>
              <a:rPr lang="zh-CN" altLang="zh-CN" sz="1400" dirty="0" smtClean="0">
                <a:solidFill>
                  <a:srgbClr val="9E880D"/>
                </a:solidFill>
                <a:latin typeface="Consolas" panose="020B0609020204030204" pitchFamily="49" charset="0"/>
              </a:rPr>
              <a:t>    </a:t>
            </a:r>
            <a:r>
              <a:rPr lang="zh-CN" altLang="zh-CN" sz="1400" dirty="0">
                <a:solidFill>
                  <a:srgbClr val="0033B3"/>
                </a:solidFill>
                <a:latin typeface="Consolas" panose="020B0609020204030204" pitchFamily="49" charset="0"/>
              </a:rPr>
              <a:t>public </a:t>
            </a:r>
            <a:r>
              <a:rPr lang="zh-CN" altLang="zh-CN" sz="1400" dirty="0">
                <a:solidFill>
                  <a:srgbClr val="000000"/>
                </a:solidFill>
                <a:latin typeface="Consolas" panose="020B0609020204030204" pitchFamily="49" charset="0"/>
              </a:rPr>
              <a:t>String </a:t>
            </a:r>
            <a:r>
              <a:rPr lang="zh-CN" altLang="zh-CN" sz="1400" dirty="0">
                <a:solidFill>
                  <a:srgbClr val="00627A"/>
                </a:solidFill>
                <a:latin typeface="Consolas" panose="020B0609020204030204" pitchFamily="49" charset="0"/>
              </a:rPr>
              <a:t>doMessage</a:t>
            </a:r>
            <a:r>
              <a:rPr lang="zh-CN" altLang="zh-CN" sz="1400" dirty="0">
                <a:solidFill>
                  <a:srgbClr val="080808"/>
                </a:solidFill>
                <a:latin typeface="Consolas" panose="020B0609020204030204" pitchFamily="49" charset="0"/>
              </a:rPr>
              <a:t>() {</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return </a:t>
            </a:r>
            <a:r>
              <a:rPr lang="zh-CN" altLang="zh-CN" sz="1400" dirty="0">
                <a:solidFill>
                  <a:srgbClr val="871094"/>
                </a:solidFill>
                <a:latin typeface="Consolas" panose="020B0609020204030204" pitchFamily="49" charset="0"/>
              </a:rPr>
              <a:t>jmsMessagingTemplate</a:t>
            </a:r>
            <a:r>
              <a:rPr lang="zh-CN" altLang="zh-CN" sz="1400" dirty="0">
                <a:solidFill>
                  <a:srgbClr val="080808"/>
                </a:solidFill>
                <a:latin typeface="Consolas" panose="020B0609020204030204" pitchFamily="49" charset="0"/>
              </a:rPr>
              <a:t>.</a:t>
            </a:r>
            <a:r>
              <a:rPr lang="zh-CN" altLang="zh-CN" sz="1400" b="1" dirty="0">
                <a:solidFill>
                  <a:srgbClr val="C00000"/>
                </a:solidFill>
                <a:latin typeface="Consolas" panose="020B0609020204030204" pitchFamily="49" charset="0"/>
              </a:rPr>
              <a:t>receiveAndConvert</a:t>
            </a:r>
            <a:r>
              <a:rPr lang="zh-CN" altLang="zh-CN" sz="1400" dirty="0">
                <a:solidFill>
                  <a:srgbClr val="080808"/>
                </a:solidFill>
                <a:latin typeface="Consolas" panose="020B0609020204030204" pitchFamily="49" charset="0"/>
              </a:rPr>
              <a:t>(</a:t>
            </a:r>
            <a:r>
              <a:rPr lang="zh-CN" altLang="zh-CN" sz="1400" dirty="0">
                <a:solidFill>
                  <a:srgbClr val="000000"/>
                </a:solidFill>
                <a:latin typeface="Consolas" panose="020B0609020204030204" pitchFamily="49" charset="0"/>
              </a:rPr>
              <a:t>String</a:t>
            </a:r>
            <a:r>
              <a:rPr lang="zh-CN" altLang="zh-CN" sz="1400" dirty="0">
                <a:solidFill>
                  <a:srgbClr val="080808"/>
                </a:solidFill>
                <a:latin typeface="Consolas" panose="020B0609020204030204" pitchFamily="49" charset="0"/>
              </a:rPr>
              <a:t>.</a:t>
            </a:r>
            <a:r>
              <a:rPr lang="zh-CN" altLang="zh-CN" sz="1400" dirty="0">
                <a:solidFill>
                  <a:srgbClr val="0033B3"/>
                </a:solidFill>
                <a:latin typeface="Consolas" panose="020B0609020204030204" pitchFamily="49" charset="0"/>
              </a:rPr>
              <a:t>class</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br>
              <a:rPr lang="zh-CN" altLang="zh-CN" sz="1400" dirty="0">
                <a:solidFill>
                  <a:srgbClr val="080808"/>
                </a:solidFill>
                <a:latin typeface="Consolas" panose="020B0609020204030204" pitchFamily="49" charset="0"/>
              </a:rPr>
            </a:br>
            <a:r>
              <a:rPr lang="zh-CN" altLang="zh-CN" sz="1400" dirty="0" smtClean="0">
                <a:solidFill>
                  <a:srgbClr val="080808"/>
                </a:solidFill>
                <a:latin typeface="Consolas" panose="020B0609020204030204" pitchFamily="49" charset="0"/>
              </a:rPr>
              <a:t>}</a:t>
            </a:r>
            <a:endParaRPr lang="zh-CN" altLang="zh-CN" sz="1600" dirty="0">
              <a:latin typeface="Arial" panose="020B0604020202020204" pitchFamily="34" charset="0"/>
            </a:endParaRPr>
          </a:p>
        </p:txBody>
      </p:sp>
    </p:spTree>
    <p:extLst>
      <p:ext uri="{BB962C8B-B14F-4D97-AF65-F5344CB8AC3E}">
        <p14:creationId xmlns:p14="http://schemas.microsoft.com/office/powerpoint/2010/main" val="3128535441"/>
      </p:ext>
    </p:extLst>
  </p:cSld>
  <p:clrMapOvr>
    <a:masterClrMapping/>
  </p:clrMapOvr>
  <p:timing>
    <p:tnLst>
      <p:par>
        <p:cTn id="1" dur="indefinite" restart="never" nodeType="tmRoot"/>
      </p:par>
    </p:tn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en-US" altLang="zh-CN" dirty="0" err="1" smtClean="0"/>
              <a:t>SpringBoot</a:t>
            </a:r>
            <a:r>
              <a:rPr lang="zh-CN" altLang="en-US" dirty="0" smtClean="0"/>
              <a:t>整合</a:t>
            </a:r>
            <a:r>
              <a:rPr lang="en-US" altLang="zh-CN" dirty="0" err="1" smtClean="0"/>
              <a:t>ActiveMQ</a:t>
            </a:r>
            <a:endParaRPr lang="zh-CN" altLang="en-US" dirty="0"/>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smtClean="0"/>
              <a:t>生产与消费消息（指定消息存储</a:t>
            </a:r>
            <a:r>
              <a:rPr lang="zh-CN" altLang="en-US" dirty="0"/>
              <a:t>队列</a:t>
            </a:r>
            <a:r>
              <a:rPr lang="zh-CN" altLang="en-US" dirty="0" smtClean="0"/>
              <a:t>）</a:t>
            </a:r>
            <a:endParaRPr lang="en-US" altLang="zh-CN" dirty="0"/>
          </a:p>
        </p:txBody>
      </p:sp>
      <p:sp>
        <p:nvSpPr>
          <p:cNvPr id="4" name="TextBox 3">
            <a:extLst>
              <a:ext uri="{FF2B5EF4-FFF2-40B4-BE49-F238E27FC236}">
                <a16:creationId xmlns:a16="http://schemas.microsoft.com/office/drawing/2014/main" id="{0C998B78-AB18-3C47-A1C7-25AE9A3A40B0}"/>
              </a:ext>
            </a:extLst>
          </p:cNvPr>
          <p:cNvSpPr txBox="1"/>
          <p:nvPr/>
        </p:nvSpPr>
        <p:spPr>
          <a:xfrm>
            <a:off x="1159842" y="2149748"/>
            <a:ext cx="9860586" cy="4257769"/>
          </a:xfrm>
          <a:prstGeom prst="rect">
            <a:avLst/>
          </a:prstGeom>
          <a:solidFill>
            <a:srgbClr val="FFFFE4"/>
          </a:solidFill>
          <a:ln w="3175">
            <a:solidFill>
              <a:srgbClr val="919191"/>
            </a:solidFill>
          </a:ln>
        </p:spPr>
        <p:txBody>
          <a:bodyPr wrap="square">
            <a:spAutoFit/>
          </a:bodyPr>
          <a:lstStyle/>
          <a:p>
            <a:pPr lvl="0" eaLnBrk="0" fontAlgn="base" hangingPunct="0">
              <a:lnSpc>
                <a:spcPct val="150000"/>
              </a:lnSpc>
              <a:spcBef>
                <a:spcPct val="0"/>
              </a:spcBef>
              <a:spcAft>
                <a:spcPct val="0"/>
              </a:spcAft>
            </a:pPr>
            <a:r>
              <a:rPr lang="zh-CN" altLang="zh-CN" sz="1400" dirty="0">
                <a:solidFill>
                  <a:srgbClr val="9E880D"/>
                </a:solidFill>
                <a:latin typeface="Consolas" panose="020B0609020204030204" pitchFamily="49" charset="0"/>
              </a:rPr>
              <a:t>@Service</a:t>
            </a:r>
            <a:br>
              <a:rPr lang="zh-CN" altLang="zh-CN" sz="1400" dirty="0">
                <a:solidFill>
                  <a:srgbClr val="9E880D"/>
                </a:solidFill>
                <a:latin typeface="Consolas" panose="020B0609020204030204" pitchFamily="49" charset="0"/>
              </a:rPr>
            </a:br>
            <a:r>
              <a:rPr lang="zh-CN" altLang="zh-CN" sz="1400" dirty="0">
                <a:solidFill>
                  <a:srgbClr val="0033B3"/>
                </a:solidFill>
                <a:latin typeface="Consolas" panose="020B0609020204030204" pitchFamily="49" charset="0"/>
              </a:rPr>
              <a:t>public class </a:t>
            </a:r>
            <a:r>
              <a:rPr lang="zh-CN" altLang="zh-CN" sz="1400" dirty="0" smtClean="0">
                <a:solidFill>
                  <a:srgbClr val="000000"/>
                </a:solidFill>
                <a:latin typeface="Consolas" panose="020B0609020204030204" pitchFamily="49" charset="0"/>
              </a:rPr>
              <a:t>MessageServiceActivemqImpl </a:t>
            </a:r>
            <a:r>
              <a:rPr lang="zh-CN" altLang="zh-CN" sz="1400" dirty="0">
                <a:solidFill>
                  <a:srgbClr val="0033B3"/>
                </a:solidFill>
                <a:latin typeface="Consolas" panose="020B0609020204030204" pitchFamily="49" charset="0"/>
              </a:rPr>
              <a:t>implements </a:t>
            </a:r>
            <a:r>
              <a:rPr lang="zh-CN" altLang="zh-CN" sz="1400" dirty="0">
                <a:solidFill>
                  <a:srgbClr val="000000"/>
                </a:solidFill>
                <a:latin typeface="Consolas" panose="020B0609020204030204" pitchFamily="49" charset="0"/>
              </a:rPr>
              <a:t>MessageService </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smtClean="0">
                <a:solidFill>
                  <a:srgbClr val="080808"/>
                </a:solidFill>
                <a:latin typeface="Consolas" panose="020B0609020204030204" pitchFamily="49" charset="0"/>
              </a:rPr>
              <a:t>    </a:t>
            </a:r>
            <a:r>
              <a:rPr lang="zh-CN" altLang="zh-CN" sz="1400" dirty="0">
                <a:solidFill>
                  <a:srgbClr val="9E880D"/>
                </a:solidFill>
                <a:latin typeface="Consolas" panose="020B0609020204030204" pitchFamily="49" charset="0"/>
              </a:rPr>
              <a:t>@Autowired</a:t>
            </a:r>
            <a:br>
              <a:rPr lang="zh-CN" altLang="zh-CN" sz="1400" dirty="0">
                <a:solidFill>
                  <a:srgbClr val="9E880D"/>
                </a:solidFill>
                <a:latin typeface="Consolas" panose="020B0609020204030204" pitchFamily="49" charset="0"/>
              </a:rPr>
            </a:br>
            <a:r>
              <a:rPr lang="zh-CN" altLang="zh-CN" sz="1400" dirty="0">
                <a:solidFill>
                  <a:srgbClr val="9E880D"/>
                </a:solidFill>
                <a:latin typeface="Consolas" panose="020B0609020204030204" pitchFamily="49" charset="0"/>
              </a:rPr>
              <a:t>    </a:t>
            </a:r>
            <a:r>
              <a:rPr lang="zh-CN" altLang="zh-CN" sz="1400" dirty="0">
                <a:solidFill>
                  <a:srgbClr val="0033B3"/>
                </a:solidFill>
                <a:latin typeface="Consolas" panose="020B0609020204030204" pitchFamily="49" charset="0"/>
              </a:rPr>
              <a:t>private </a:t>
            </a:r>
            <a:r>
              <a:rPr lang="zh-CN" altLang="zh-CN" sz="1400" dirty="0">
                <a:solidFill>
                  <a:srgbClr val="000000"/>
                </a:solidFill>
                <a:latin typeface="Consolas" panose="020B0609020204030204" pitchFamily="49" charset="0"/>
              </a:rPr>
              <a:t>JmsMessagingTemplate </a:t>
            </a:r>
            <a:r>
              <a:rPr lang="zh-CN" altLang="zh-CN" sz="1400" dirty="0">
                <a:solidFill>
                  <a:srgbClr val="871094"/>
                </a:solidFill>
                <a:latin typeface="Consolas" panose="020B0609020204030204" pitchFamily="49" charset="0"/>
              </a:rPr>
              <a:t>jmsMessagingTemplate</a:t>
            </a:r>
            <a:r>
              <a:rPr lang="zh-CN" altLang="zh-CN" sz="1400" dirty="0" smtClean="0">
                <a:solidFill>
                  <a:srgbClr val="080808"/>
                </a:solidFill>
                <a:latin typeface="Consolas" panose="020B0609020204030204" pitchFamily="49" charset="0"/>
              </a:rPr>
              <a:t>;</a:t>
            </a:r>
            <a:endParaRPr lang="en-US" altLang="zh-CN" sz="1400" dirty="0" smtClean="0">
              <a:solidFill>
                <a:srgbClr val="080808"/>
              </a:solidFill>
              <a:latin typeface="Consolas" panose="020B0609020204030204" pitchFamily="49" charset="0"/>
            </a:endParaRPr>
          </a:p>
          <a:p>
            <a:pPr lvl="0" eaLnBrk="0" fontAlgn="base" hangingPunct="0">
              <a:lnSpc>
                <a:spcPct val="150000"/>
              </a:lnSpc>
              <a:spcBef>
                <a:spcPct val="0"/>
              </a:spcBef>
              <a:spcAft>
                <a:spcPct val="0"/>
              </a:spcAft>
            </a:pPr>
            <a:r>
              <a:rPr lang="zh-CN" altLang="zh-CN" sz="1400" dirty="0">
                <a:solidFill>
                  <a:srgbClr val="080808"/>
                </a:solidFill>
                <a:latin typeface="Consolas" panose="020B0609020204030204" pitchFamily="49" charset="0"/>
              </a:rPr>
              <a:t/>
            </a:r>
            <a:br>
              <a:rPr lang="zh-CN" altLang="zh-CN" sz="1400" dirty="0">
                <a:solidFill>
                  <a:srgbClr val="080808"/>
                </a:solidFill>
                <a:latin typeface="Consolas" panose="020B0609020204030204" pitchFamily="49" charset="0"/>
              </a:rPr>
            </a:br>
            <a:r>
              <a:rPr lang="zh-CN" altLang="zh-CN" sz="1400" dirty="0" smtClean="0">
                <a:solidFill>
                  <a:srgbClr val="9E880D"/>
                </a:solidFill>
                <a:latin typeface="Consolas" panose="020B0609020204030204" pitchFamily="49" charset="0"/>
              </a:rPr>
              <a:t>    </a:t>
            </a:r>
            <a:r>
              <a:rPr lang="zh-CN" altLang="zh-CN" sz="1400" dirty="0" smtClean="0">
                <a:solidFill>
                  <a:srgbClr val="0033B3"/>
                </a:solidFill>
                <a:latin typeface="Consolas" panose="020B0609020204030204" pitchFamily="49" charset="0"/>
              </a:rPr>
              <a:t>public </a:t>
            </a:r>
            <a:r>
              <a:rPr lang="zh-CN" altLang="zh-CN" sz="1400" dirty="0">
                <a:solidFill>
                  <a:srgbClr val="0033B3"/>
                </a:solidFill>
                <a:latin typeface="Consolas" panose="020B0609020204030204" pitchFamily="49" charset="0"/>
              </a:rPr>
              <a:t>void </a:t>
            </a:r>
            <a:r>
              <a:rPr lang="zh-CN" altLang="zh-CN" sz="1400" dirty="0">
                <a:solidFill>
                  <a:srgbClr val="00627A"/>
                </a:solidFill>
                <a:latin typeface="Consolas" panose="020B0609020204030204" pitchFamily="49" charset="0"/>
              </a:rPr>
              <a:t>sendMessage</a:t>
            </a:r>
            <a:r>
              <a:rPr lang="zh-CN" altLang="zh-CN" sz="1400" dirty="0">
                <a:solidFill>
                  <a:srgbClr val="080808"/>
                </a:solidFill>
                <a:latin typeface="Consolas" panose="020B0609020204030204" pitchFamily="49" charset="0"/>
              </a:rPr>
              <a:t>(</a:t>
            </a:r>
            <a:r>
              <a:rPr lang="zh-CN" altLang="zh-CN" sz="1400" dirty="0">
                <a:solidFill>
                  <a:srgbClr val="000000"/>
                </a:solidFill>
                <a:latin typeface="Consolas" panose="020B0609020204030204" pitchFamily="49" charset="0"/>
              </a:rPr>
              <a:t>String </a:t>
            </a:r>
            <a:r>
              <a:rPr lang="zh-CN" altLang="zh-CN" sz="1400" dirty="0">
                <a:solidFill>
                  <a:srgbClr val="080808"/>
                </a:solidFill>
                <a:latin typeface="Consolas" panose="020B0609020204030204" pitchFamily="49" charset="0"/>
              </a:rPr>
              <a:t>id) {</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0000"/>
                </a:solidFill>
                <a:latin typeface="Consolas" panose="020B0609020204030204" pitchFamily="49" charset="0"/>
              </a:rPr>
              <a:t>System</a:t>
            </a:r>
            <a:r>
              <a:rPr lang="zh-CN" altLang="zh-CN" sz="1400" dirty="0">
                <a:solidFill>
                  <a:srgbClr val="080808"/>
                </a:solidFill>
                <a:latin typeface="Consolas" panose="020B0609020204030204" pitchFamily="49" charset="0"/>
              </a:rPr>
              <a:t>.</a:t>
            </a:r>
            <a:r>
              <a:rPr lang="zh-CN" altLang="zh-CN" sz="1400" i="1" dirty="0">
                <a:solidFill>
                  <a:srgbClr val="871094"/>
                </a:solidFill>
                <a:latin typeface="Consolas" panose="020B0609020204030204" pitchFamily="49" charset="0"/>
              </a:rPr>
              <a:t>out</a:t>
            </a:r>
            <a:r>
              <a:rPr lang="zh-CN" altLang="zh-CN" sz="1400" dirty="0">
                <a:solidFill>
                  <a:srgbClr val="080808"/>
                </a:solidFill>
                <a:latin typeface="Consolas" panose="020B0609020204030204" pitchFamily="49" charset="0"/>
              </a:rPr>
              <a:t>.println(</a:t>
            </a:r>
            <a:r>
              <a:rPr lang="zh-CN" altLang="zh-CN" sz="1400" dirty="0">
                <a:solidFill>
                  <a:srgbClr val="067D17"/>
                </a:solidFill>
                <a:latin typeface="Consolas" panose="020B0609020204030204" pitchFamily="49" charset="0"/>
              </a:rPr>
              <a:t>"</a:t>
            </a:r>
            <a:r>
              <a:rPr lang="zh-CN" altLang="zh-CN" sz="1400" dirty="0">
                <a:solidFill>
                  <a:srgbClr val="067D17"/>
                </a:solidFill>
                <a:latin typeface="宋体" panose="02010600030101010101" pitchFamily="2" charset="-122"/>
                <a:ea typeface="宋体" panose="02010600030101010101" pitchFamily="2" charset="-122"/>
              </a:rPr>
              <a:t>使用</a:t>
            </a:r>
            <a:r>
              <a:rPr lang="zh-CN" altLang="zh-CN" sz="1400" dirty="0">
                <a:solidFill>
                  <a:srgbClr val="067D17"/>
                </a:solidFill>
                <a:latin typeface="Consolas" panose="020B0609020204030204" pitchFamily="49" charset="0"/>
              </a:rPr>
              <a:t>Active</a:t>
            </a:r>
            <a:r>
              <a:rPr lang="zh-CN" altLang="zh-CN" sz="1400" dirty="0">
                <a:solidFill>
                  <a:srgbClr val="067D17"/>
                </a:solidFill>
                <a:latin typeface="宋体" panose="02010600030101010101" pitchFamily="2" charset="-122"/>
                <a:ea typeface="宋体" panose="02010600030101010101" pitchFamily="2" charset="-122"/>
              </a:rPr>
              <a:t>将待发送短信的订单纳入处理队列，</a:t>
            </a:r>
            <a:r>
              <a:rPr lang="zh-CN" altLang="zh-CN" sz="1400" dirty="0">
                <a:solidFill>
                  <a:srgbClr val="067D17"/>
                </a:solidFill>
                <a:latin typeface="Consolas" panose="020B0609020204030204" pitchFamily="49" charset="0"/>
              </a:rPr>
              <a:t>id</a:t>
            </a:r>
            <a:r>
              <a:rPr lang="zh-CN" altLang="zh-CN" sz="1400" dirty="0">
                <a:solidFill>
                  <a:srgbClr val="067D17"/>
                </a:solidFill>
                <a:latin typeface="宋体" panose="02010600030101010101" pitchFamily="2" charset="-122"/>
                <a:ea typeface="宋体" panose="02010600030101010101" pitchFamily="2" charset="-122"/>
              </a:rPr>
              <a:t>：</a:t>
            </a:r>
            <a:r>
              <a:rPr lang="zh-CN" altLang="zh-CN" sz="1400" dirty="0">
                <a:solidFill>
                  <a:srgbClr val="067D17"/>
                </a:solidFill>
                <a:latin typeface="Consolas" panose="020B0609020204030204" pitchFamily="49" charset="0"/>
              </a:rPr>
              <a:t>"</a:t>
            </a:r>
            <a:r>
              <a:rPr lang="zh-CN" altLang="zh-CN" sz="1400" dirty="0">
                <a:solidFill>
                  <a:srgbClr val="080808"/>
                </a:solidFill>
                <a:latin typeface="Consolas" panose="020B0609020204030204" pitchFamily="49" charset="0"/>
              </a:rPr>
              <a:t>+id);</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871094"/>
                </a:solidFill>
                <a:latin typeface="Consolas" panose="020B0609020204030204" pitchFamily="49" charset="0"/>
              </a:rPr>
              <a:t>jmsMessagingTemplate</a:t>
            </a:r>
            <a:r>
              <a:rPr lang="zh-CN" altLang="zh-CN" sz="1400" dirty="0">
                <a:solidFill>
                  <a:srgbClr val="080808"/>
                </a:solidFill>
                <a:latin typeface="Consolas" panose="020B0609020204030204" pitchFamily="49" charset="0"/>
              </a:rPr>
              <a:t>.</a:t>
            </a:r>
            <a:r>
              <a:rPr lang="zh-CN" altLang="zh-CN" sz="1400" b="1" dirty="0">
                <a:solidFill>
                  <a:srgbClr val="C00000"/>
                </a:solidFill>
                <a:latin typeface="Consolas" panose="020B0609020204030204" pitchFamily="49" charset="0"/>
              </a:rPr>
              <a:t>convertAndSend</a:t>
            </a:r>
            <a:r>
              <a:rPr lang="zh-CN" altLang="zh-CN" sz="1400" dirty="0">
                <a:solidFill>
                  <a:srgbClr val="080808"/>
                </a:solidFill>
                <a:latin typeface="Consolas" panose="020B0609020204030204" pitchFamily="49" charset="0"/>
              </a:rPr>
              <a:t>(</a:t>
            </a:r>
            <a:r>
              <a:rPr lang="zh-CN" altLang="zh-CN" sz="1400" dirty="0">
                <a:solidFill>
                  <a:srgbClr val="067D17"/>
                </a:solidFill>
                <a:latin typeface="Consolas" panose="020B0609020204030204" pitchFamily="49" charset="0"/>
              </a:rPr>
              <a:t>"order.sm.queue.id"</a:t>
            </a:r>
            <a:r>
              <a:rPr lang="zh-CN" altLang="zh-CN" sz="1400" dirty="0">
                <a:solidFill>
                  <a:srgbClr val="080808"/>
                </a:solidFill>
                <a:latin typeface="Consolas" panose="020B0609020204030204" pitchFamily="49" charset="0"/>
              </a:rPr>
              <a:t>,id);</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br>
              <a:rPr lang="zh-CN" altLang="zh-CN" sz="1400" dirty="0">
                <a:solidFill>
                  <a:srgbClr val="080808"/>
                </a:solidFill>
                <a:latin typeface="Consolas" panose="020B0609020204030204" pitchFamily="49" charset="0"/>
              </a:rPr>
            </a:br>
            <a:r>
              <a:rPr lang="zh-CN" altLang="zh-CN" sz="1400" dirty="0" smtClean="0">
                <a:solidFill>
                  <a:srgbClr val="9E880D"/>
                </a:solidFill>
                <a:latin typeface="Consolas" panose="020B0609020204030204" pitchFamily="49" charset="0"/>
              </a:rPr>
              <a:t>    </a:t>
            </a:r>
            <a:r>
              <a:rPr lang="zh-CN" altLang="zh-CN" sz="1400" dirty="0">
                <a:solidFill>
                  <a:srgbClr val="0033B3"/>
                </a:solidFill>
                <a:latin typeface="Consolas" panose="020B0609020204030204" pitchFamily="49" charset="0"/>
              </a:rPr>
              <a:t>public </a:t>
            </a:r>
            <a:r>
              <a:rPr lang="zh-CN" altLang="zh-CN" sz="1400" dirty="0">
                <a:solidFill>
                  <a:srgbClr val="000000"/>
                </a:solidFill>
                <a:latin typeface="Consolas" panose="020B0609020204030204" pitchFamily="49" charset="0"/>
              </a:rPr>
              <a:t>String </a:t>
            </a:r>
            <a:r>
              <a:rPr lang="zh-CN" altLang="zh-CN" sz="1400" dirty="0">
                <a:solidFill>
                  <a:srgbClr val="00627A"/>
                </a:solidFill>
                <a:latin typeface="Consolas" panose="020B0609020204030204" pitchFamily="49" charset="0"/>
              </a:rPr>
              <a:t>doMessage</a:t>
            </a:r>
            <a:r>
              <a:rPr lang="zh-CN" altLang="zh-CN" sz="1400" dirty="0">
                <a:solidFill>
                  <a:srgbClr val="080808"/>
                </a:solidFill>
                <a:latin typeface="Consolas" panose="020B0609020204030204" pitchFamily="49" charset="0"/>
              </a:rPr>
              <a:t>() {</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return </a:t>
            </a:r>
            <a:r>
              <a:rPr lang="zh-CN" altLang="zh-CN" sz="1400" dirty="0">
                <a:solidFill>
                  <a:srgbClr val="871094"/>
                </a:solidFill>
                <a:latin typeface="Consolas" panose="020B0609020204030204" pitchFamily="49" charset="0"/>
              </a:rPr>
              <a:t>jmsMessagingTemplate</a:t>
            </a:r>
            <a:r>
              <a:rPr lang="zh-CN" altLang="zh-CN" sz="1400" dirty="0">
                <a:solidFill>
                  <a:srgbClr val="080808"/>
                </a:solidFill>
                <a:latin typeface="Consolas" panose="020B0609020204030204" pitchFamily="49" charset="0"/>
              </a:rPr>
              <a:t>.</a:t>
            </a:r>
            <a:r>
              <a:rPr lang="zh-CN" altLang="zh-CN" sz="1400" b="1" dirty="0">
                <a:solidFill>
                  <a:srgbClr val="C00000"/>
                </a:solidFill>
                <a:latin typeface="Consolas" panose="020B0609020204030204" pitchFamily="49" charset="0"/>
              </a:rPr>
              <a:t>receiveAndConvert</a:t>
            </a:r>
            <a:r>
              <a:rPr lang="zh-CN" altLang="zh-CN" sz="1400" dirty="0">
                <a:solidFill>
                  <a:srgbClr val="080808"/>
                </a:solidFill>
                <a:latin typeface="Consolas" panose="020B0609020204030204" pitchFamily="49" charset="0"/>
              </a:rPr>
              <a:t>(</a:t>
            </a:r>
            <a:r>
              <a:rPr lang="zh-CN" altLang="zh-CN" sz="1400" dirty="0">
                <a:solidFill>
                  <a:srgbClr val="067D17"/>
                </a:solidFill>
                <a:latin typeface="Consolas" panose="020B0609020204030204" pitchFamily="49" charset="0"/>
              </a:rPr>
              <a:t>"order.sm.queue.id"</a:t>
            </a:r>
            <a:r>
              <a:rPr lang="zh-CN" altLang="zh-CN" sz="1400" dirty="0">
                <a:solidFill>
                  <a:srgbClr val="080808"/>
                </a:solidFill>
                <a:latin typeface="Consolas" panose="020B0609020204030204" pitchFamily="49" charset="0"/>
              </a:rPr>
              <a:t>,</a:t>
            </a:r>
            <a:r>
              <a:rPr lang="zh-CN" altLang="zh-CN" sz="1400" dirty="0">
                <a:solidFill>
                  <a:srgbClr val="000000"/>
                </a:solidFill>
                <a:latin typeface="Consolas" panose="020B0609020204030204" pitchFamily="49" charset="0"/>
              </a:rPr>
              <a:t>String</a:t>
            </a:r>
            <a:r>
              <a:rPr lang="zh-CN" altLang="zh-CN" sz="1400" dirty="0">
                <a:solidFill>
                  <a:srgbClr val="080808"/>
                </a:solidFill>
                <a:latin typeface="Consolas" panose="020B0609020204030204" pitchFamily="49" charset="0"/>
              </a:rPr>
              <a:t>.</a:t>
            </a:r>
            <a:r>
              <a:rPr lang="zh-CN" altLang="zh-CN" sz="1400" dirty="0">
                <a:solidFill>
                  <a:srgbClr val="0033B3"/>
                </a:solidFill>
                <a:latin typeface="Consolas" panose="020B0609020204030204" pitchFamily="49" charset="0"/>
              </a:rPr>
              <a:t>class</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br>
              <a:rPr lang="zh-CN" altLang="zh-CN" sz="1400" dirty="0">
                <a:solidFill>
                  <a:srgbClr val="080808"/>
                </a:solidFill>
                <a:latin typeface="Consolas" panose="020B0609020204030204" pitchFamily="49" charset="0"/>
              </a:rPr>
            </a:br>
            <a:r>
              <a:rPr lang="zh-CN" altLang="zh-CN" sz="1400" dirty="0" smtClean="0">
                <a:solidFill>
                  <a:srgbClr val="080808"/>
                </a:solidFill>
                <a:latin typeface="Consolas" panose="020B0609020204030204" pitchFamily="49" charset="0"/>
              </a:rPr>
              <a:t>}</a:t>
            </a:r>
            <a:endParaRPr lang="zh-CN" altLang="zh-CN" sz="1600" dirty="0">
              <a:latin typeface="Arial" panose="020B0604020202020204" pitchFamily="34" charset="0"/>
            </a:endParaRPr>
          </a:p>
        </p:txBody>
      </p:sp>
    </p:spTree>
    <p:extLst>
      <p:ext uri="{BB962C8B-B14F-4D97-AF65-F5344CB8AC3E}">
        <p14:creationId xmlns:p14="http://schemas.microsoft.com/office/powerpoint/2010/main" val="1937046898"/>
      </p:ext>
    </p:extLst>
  </p:cSld>
  <p:clrMapOvr>
    <a:masterClrMapping/>
  </p:clrMapOvr>
  <p:timing>
    <p:tnLst>
      <p:par>
        <p:cTn id="1" dur="indefinite" restart="never" nodeType="tmRoot"/>
      </p:par>
    </p:tn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en-US" altLang="zh-CN" dirty="0" err="1" smtClean="0"/>
              <a:t>SpringBoot</a:t>
            </a:r>
            <a:r>
              <a:rPr lang="zh-CN" altLang="en-US" dirty="0" smtClean="0"/>
              <a:t>整合</a:t>
            </a:r>
            <a:r>
              <a:rPr lang="en-US" altLang="zh-CN" dirty="0" err="1" smtClean="0"/>
              <a:t>ActiveMQ</a:t>
            </a:r>
            <a:endParaRPr lang="zh-CN" altLang="en-US" dirty="0"/>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smtClean="0"/>
              <a:t>使用消息监听器对消息队列监听</a:t>
            </a:r>
            <a:endParaRPr lang="en-US" altLang="zh-CN" dirty="0"/>
          </a:p>
        </p:txBody>
      </p:sp>
      <p:sp>
        <p:nvSpPr>
          <p:cNvPr id="4" name="TextBox 3">
            <a:extLst>
              <a:ext uri="{FF2B5EF4-FFF2-40B4-BE49-F238E27FC236}">
                <a16:creationId xmlns:a16="http://schemas.microsoft.com/office/drawing/2014/main" id="{0C998B78-AB18-3C47-A1C7-25AE9A3A40B0}"/>
              </a:ext>
            </a:extLst>
          </p:cNvPr>
          <p:cNvSpPr txBox="1"/>
          <p:nvPr/>
        </p:nvSpPr>
        <p:spPr>
          <a:xfrm>
            <a:off x="1159842" y="2149748"/>
            <a:ext cx="9860586" cy="2354491"/>
          </a:xfrm>
          <a:prstGeom prst="rect">
            <a:avLst/>
          </a:prstGeom>
          <a:solidFill>
            <a:srgbClr val="FFFFE4"/>
          </a:solidFill>
          <a:ln w="3175">
            <a:solidFill>
              <a:srgbClr val="919191"/>
            </a:solidFill>
          </a:ln>
        </p:spPr>
        <p:txBody>
          <a:bodyPr wrap="square">
            <a:spAutoFit/>
          </a:bodyPr>
          <a:lstStyle/>
          <a:p>
            <a:pPr lvl="0" eaLnBrk="0" fontAlgn="base" hangingPunct="0">
              <a:lnSpc>
                <a:spcPct val="150000"/>
              </a:lnSpc>
              <a:spcBef>
                <a:spcPct val="0"/>
              </a:spcBef>
              <a:spcAft>
                <a:spcPct val="0"/>
              </a:spcAft>
            </a:pPr>
            <a:r>
              <a:rPr lang="zh-CN" altLang="zh-CN" sz="1400" dirty="0">
                <a:solidFill>
                  <a:srgbClr val="9E880D"/>
                </a:solidFill>
                <a:latin typeface="Consolas" panose="020B0609020204030204" pitchFamily="49" charset="0"/>
              </a:rPr>
              <a:t>@Component</a:t>
            </a:r>
            <a:br>
              <a:rPr lang="zh-CN" altLang="zh-CN" sz="1400" dirty="0">
                <a:solidFill>
                  <a:srgbClr val="9E880D"/>
                </a:solidFill>
                <a:latin typeface="Consolas" panose="020B0609020204030204" pitchFamily="49" charset="0"/>
              </a:rPr>
            </a:br>
            <a:r>
              <a:rPr lang="zh-CN" altLang="zh-CN" sz="1400" dirty="0">
                <a:solidFill>
                  <a:srgbClr val="0033B3"/>
                </a:solidFill>
                <a:latin typeface="Consolas" panose="020B0609020204030204" pitchFamily="49" charset="0"/>
              </a:rPr>
              <a:t>public class </a:t>
            </a:r>
            <a:r>
              <a:rPr lang="zh-CN" altLang="zh-CN" sz="1400" dirty="0">
                <a:solidFill>
                  <a:srgbClr val="000000"/>
                </a:solidFill>
                <a:latin typeface="Consolas" panose="020B0609020204030204" pitchFamily="49" charset="0"/>
              </a:rPr>
              <a:t>MessageListener </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smtClean="0">
                <a:solidFill>
                  <a:srgbClr val="080808"/>
                </a:solidFill>
                <a:latin typeface="Consolas" panose="020B0609020204030204" pitchFamily="49" charset="0"/>
              </a:rPr>
              <a:t>    </a:t>
            </a:r>
            <a:r>
              <a:rPr lang="zh-CN" altLang="zh-CN" sz="1400" b="1" dirty="0">
                <a:solidFill>
                  <a:srgbClr val="C00000"/>
                </a:solidFill>
                <a:latin typeface="Consolas" panose="020B0609020204030204" pitchFamily="49" charset="0"/>
              </a:rPr>
              <a:t>@JmsListener</a:t>
            </a:r>
            <a:r>
              <a:rPr lang="zh-CN" altLang="zh-CN" sz="1400" dirty="0">
                <a:solidFill>
                  <a:srgbClr val="080808"/>
                </a:solidFill>
                <a:latin typeface="Consolas" panose="020B0609020204030204" pitchFamily="49" charset="0"/>
              </a:rPr>
              <a:t>(destination = </a:t>
            </a:r>
            <a:r>
              <a:rPr lang="zh-CN" altLang="zh-CN" sz="1400" dirty="0">
                <a:solidFill>
                  <a:srgbClr val="067D17"/>
                </a:solidFill>
                <a:latin typeface="Consolas" panose="020B0609020204030204" pitchFamily="49" charset="0"/>
              </a:rPr>
              <a:t>"order.sm.queue.id"</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public void </a:t>
            </a:r>
            <a:r>
              <a:rPr lang="zh-CN" altLang="zh-CN" sz="1400" dirty="0">
                <a:solidFill>
                  <a:srgbClr val="00627A"/>
                </a:solidFill>
                <a:latin typeface="Consolas" panose="020B0609020204030204" pitchFamily="49" charset="0"/>
              </a:rPr>
              <a:t>receive</a:t>
            </a:r>
            <a:r>
              <a:rPr lang="zh-CN" altLang="zh-CN" sz="1400" dirty="0">
                <a:solidFill>
                  <a:srgbClr val="080808"/>
                </a:solidFill>
                <a:latin typeface="Consolas" panose="020B0609020204030204" pitchFamily="49" charset="0"/>
              </a:rPr>
              <a:t>(</a:t>
            </a:r>
            <a:r>
              <a:rPr lang="zh-CN" altLang="zh-CN" sz="1400" dirty="0">
                <a:solidFill>
                  <a:srgbClr val="000000"/>
                </a:solidFill>
                <a:latin typeface="Consolas" panose="020B0609020204030204" pitchFamily="49" charset="0"/>
              </a:rPr>
              <a:t>String </a:t>
            </a:r>
            <a:r>
              <a:rPr lang="zh-CN" altLang="zh-CN" sz="1400" dirty="0">
                <a:solidFill>
                  <a:srgbClr val="080808"/>
                </a:solidFill>
                <a:latin typeface="Consolas" panose="020B0609020204030204" pitchFamily="49" charset="0"/>
              </a:rPr>
              <a:t>id){</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0000"/>
                </a:solidFill>
                <a:latin typeface="Consolas" panose="020B0609020204030204" pitchFamily="49" charset="0"/>
              </a:rPr>
              <a:t>System</a:t>
            </a:r>
            <a:r>
              <a:rPr lang="zh-CN" altLang="zh-CN" sz="1400" dirty="0">
                <a:solidFill>
                  <a:srgbClr val="080808"/>
                </a:solidFill>
                <a:latin typeface="Consolas" panose="020B0609020204030204" pitchFamily="49" charset="0"/>
              </a:rPr>
              <a:t>.</a:t>
            </a:r>
            <a:r>
              <a:rPr lang="zh-CN" altLang="zh-CN" sz="1400" i="1" dirty="0">
                <a:solidFill>
                  <a:srgbClr val="871094"/>
                </a:solidFill>
                <a:latin typeface="Consolas" panose="020B0609020204030204" pitchFamily="49" charset="0"/>
              </a:rPr>
              <a:t>out</a:t>
            </a:r>
            <a:r>
              <a:rPr lang="zh-CN" altLang="zh-CN" sz="1400" dirty="0">
                <a:solidFill>
                  <a:srgbClr val="080808"/>
                </a:solidFill>
                <a:latin typeface="Consolas" panose="020B0609020204030204" pitchFamily="49" charset="0"/>
              </a:rPr>
              <a:t>.println(</a:t>
            </a:r>
            <a:r>
              <a:rPr lang="zh-CN" altLang="zh-CN" sz="1400" dirty="0">
                <a:solidFill>
                  <a:srgbClr val="067D17"/>
                </a:solidFill>
                <a:latin typeface="Consolas" panose="020B0609020204030204" pitchFamily="49" charset="0"/>
              </a:rPr>
              <a:t>"</a:t>
            </a:r>
            <a:r>
              <a:rPr lang="zh-CN" altLang="zh-CN" sz="1400" dirty="0">
                <a:solidFill>
                  <a:srgbClr val="067D17"/>
                </a:solidFill>
                <a:latin typeface="宋体" panose="02010600030101010101" pitchFamily="2" charset="-122"/>
                <a:ea typeface="宋体" panose="02010600030101010101" pitchFamily="2" charset="-122"/>
              </a:rPr>
              <a:t>已完成短信发送业务，</a:t>
            </a:r>
            <a:r>
              <a:rPr lang="zh-CN" altLang="zh-CN" sz="1400" dirty="0">
                <a:solidFill>
                  <a:srgbClr val="067D17"/>
                </a:solidFill>
                <a:latin typeface="Consolas" panose="020B0609020204030204" pitchFamily="49" charset="0"/>
              </a:rPr>
              <a:t>id</a:t>
            </a:r>
            <a:r>
              <a:rPr lang="zh-CN" altLang="zh-CN" sz="1400" dirty="0">
                <a:solidFill>
                  <a:srgbClr val="067D17"/>
                </a:solidFill>
                <a:latin typeface="宋体" panose="02010600030101010101" pitchFamily="2" charset="-122"/>
                <a:ea typeface="宋体" panose="02010600030101010101" pitchFamily="2" charset="-122"/>
              </a:rPr>
              <a:t>：</a:t>
            </a:r>
            <a:r>
              <a:rPr lang="zh-CN" altLang="zh-CN" sz="1400" dirty="0">
                <a:solidFill>
                  <a:srgbClr val="067D17"/>
                </a:solidFill>
                <a:latin typeface="Consolas" panose="020B0609020204030204" pitchFamily="49" charset="0"/>
              </a:rPr>
              <a:t>"</a:t>
            </a:r>
            <a:r>
              <a:rPr lang="zh-CN" altLang="zh-CN" sz="1400" dirty="0">
                <a:solidFill>
                  <a:srgbClr val="080808"/>
                </a:solidFill>
                <a:latin typeface="Consolas" panose="020B0609020204030204" pitchFamily="49" charset="0"/>
              </a:rPr>
              <a:t>+id);</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br>
              <a:rPr lang="zh-CN" altLang="zh-CN" sz="1400" dirty="0">
                <a:solidFill>
                  <a:srgbClr val="080808"/>
                </a:solidFill>
                <a:latin typeface="Consolas" panose="020B0609020204030204" pitchFamily="49" charset="0"/>
              </a:rPr>
            </a:br>
            <a:r>
              <a:rPr lang="zh-CN" altLang="zh-CN" sz="1400" dirty="0" smtClean="0">
                <a:solidFill>
                  <a:srgbClr val="080808"/>
                </a:solidFill>
                <a:latin typeface="Consolas" panose="020B0609020204030204" pitchFamily="49" charset="0"/>
              </a:rPr>
              <a:t>}</a:t>
            </a:r>
            <a:endParaRPr lang="zh-CN" altLang="zh-CN" sz="1600" dirty="0">
              <a:latin typeface="Arial" panose="020B0604020202020204" pitchFamily="34" charset="0"/>
            </a:endParaRPr>
          </a:p>
        </p:txBody>
      </p:sp>
    </p:spTree>
    <p:extLst>
      <p:ext uri="{BB962C8B-B14F-4D97-AF65-F5344CB8AC3E}">
        <p14:creationId xmlns:p14="http://schemas.microsoft.com/office/powerpoint/2010/main" val="482986987"/>
      </p:ext>
    </p:extLst>
  </p:cSld>
  <p:clrMapOvr>
    <a:masterClrMapping/>
  </p:clrMapOvr>
  <p:timing>
    <p:tnLst>
      <p:par>
        <p:cTn id="1" dur="indefinite" restart="never" nodeType="tmRoot"/>
      </p:par>
    </p:tnLst>
  </p:timing>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en-US" altLang="zh-CN" dirty="0" err="1" smtClean="0"/>
              <a:t>SpringBoot</a:t>
            </a:r>
            <a:r>
              <a:rPr lang="zh-CN" altLang="en-US" dirty="0" smtClean="0"/>
              <a:t>整合</a:t>
            </a:r>
            <a:r>
              <a:rPr lang="en-US" altLang="zh-CN" dirty="0" err="1" smtClean="0"/>
              <a:t>ActiveMQ</a:t>
            </a:r>
            <a:endParaRPr lang="zh-CN" altLang="en-US" dirty="0"/>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smtClean="0"/>
              <a:t>流程性业务消息消费完转入下一个消息队列</a:t>
            </a:r>
            <a:endParaRPr lang="en-US" altLang="zh-CN" dirty="0"/>
          </a:p>
        </p:txBody>
      </p:sp>
      <p:sp>
        <p:nvSpPr>
          <p:cNvPr id="4" name="TextBox 3">
            <a:extLst>
              <a:ext uri="{FF2B5EF4-FFF2-40B4-BE49-F238E27FC236}">
                <a16:creationId xmlns:a16="http://schemas.microsoft.com/office/drawing/2014/main" id="{0C998B78-AB18-3C47-A1C7-25AE9A3A40B0}"/>
              </a:ext>
            </a:extLst>
          </p:cNvPr>
          <p:cNvSpPr txBox="1"/>
          <p:nvPr/>
        </p:nvSpPr>
        <p:spPr>
          <a:xfrm>
            <a:off x="1159842" y="2149748"/>
            <a:ext cx="9860586" cy="3000821"/>
          </a:xfrm>
          <a:prstGeom prst="rect">
            <a:avLst/>
          </a:prstGeom>
          <a:solidFill>
            <a:srgbClr val="FFFFE4"/>
          </a:solidFill>
          <a:ln w="3175">
            <a:solidFill>
              <a:srgbClr val="919191"/>
            </a:solidFill>
          </a:ln>
        </p:spPr>
        <p:txBody>
          <a:bodyPr wrap="square">
            <a:spAutoFit/>
          </a:bodyPr>
          <a:lstStyle/>
          <a:p>
            <a:pPr lvl="0" eaLnBrk="0" fontAlgn="base" hangingPunct="0">
              <a:lnSpc>
                <a:spcPct val="150000"/>
              </a:lnSpc>
              <a:spcBef>
                <a:spcPct val="0"/>
              </a:spcBef>
              <a:spcAft>
                <a:spcPct val="0"/>
              </a:spcAft>
            </a:pPr>
            <a:r>
              <a:rPr lang="zh-CN" altLang="zh-CN" sz="1400" dirty="0">
                <a:solidFill>
                  <a:srgbClr val="9E880D"/>
                </a:solidFill>
                <a:latin typeface="Consolas" panose="020B0609020204030204" pitchFamily="49" charset="0"/>
              </a:rPr>
              <a:t>@Component</a:t>
            </a:r>
            <a:br>
              <a:rPr lang="zh-CN" altLang="zh-CN" sz="1400" dirty="0">
                <a:solidFill>
                  <a:srgbClr val="9E880D"/>
                </a:solidFill>
                <a:latin typeface="Consolas" panose="020B0609020204030204" pitchFamily="49" charset="0"/>
              </a:rPr>
            </a:br>
            <a:r>
              <a:rPr lang="zh-CN" altLang="zh-CN" sz="1400" dirty="0">
                <a:solidFill>
                  <a:srgbClr val="0033B3"/>
                </a:solidFill>
                <a:latin typeface="Consolas" panose="020B0609020204030204" pitchFamily="49" charset="0"/>
              </a:rPr>
              <a:t>public class </a:t>
            </a:r>
            <a:r>
              <a:rPr lang="zh-CN" altLang="zh-CN" sz="1400" dirty="0">
                <a:solidFill>
                  <a:srgbClr val="000000"/>
                </a:solidFill>
                <a:latin typeface="Consolas" panose="020B0609020204030204" pitchFamily="49" charset="0"/>
              </a:rPr>
              <a:t>MessageListener </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smtClean="0">
                <a:solidFill>
                  <a:srgbClr val="080808"/>
                </a:solidFill>
                <a:latin typeface="Consolas" panose="020B0609020204030204" pitchFamily="49" charset="0"/>
              </a:rPr>
              <a:t>    </a:t>
            </a:r>
            <a:r>
              <a:rPr lang="zh-CN" altLang="zh-CN" sz="1400" dirty="0">
                <a:solidFill>
                  <a:srgbClr val="9E880D"/>
                </a:solidFill>
                <a:latin typeface="Consolas" panose="020B0609020204030204" pitchFamily="49" charset="0"/>
              </a:rPr>
              <a:t>@JmsListener</a:t>
            </a:r>
            <a:r>
              <a:rPr lang="zh-CN" altLang="zh-CN" sz="1400" dirty="0">
                <a:solidFill>
                  <a:srgbClr val="080808"/>
                </a:solidFill>
                <a:latin typeface="Consolas" panose="020B0609020204030204" pitchFamily="49" charset="0"/>
              </a:rPr>
              <a:t>(destination = </a:t>
            </a:r>
            <a:r>
              <a:rPr lang="zh-CN" altLang="zh-CN" sz="1400" dirty="0">
                <a:solidFill>
                  <a:srgbClr val="067D17"/>
                </a:solidFill>
                <a:latin typeface="Consolas" panose="020B0609020204030204" pitchFamily="49" charset="0"/>
              </a:rPr>
              <a:t>"order.sm.queue.id"</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b="1" dirty="0">
                <a:solidFill>
                  <a:srgbClr val="C00000"/>
                </a:solidFill>
                <a:latin typeface="Consolas" panose="020B0609020204030204" pitchFamily="49" charset="0"/>
              </a:rPr>
              <a:t>@SendTo</a:t>
            </a:r>
            <a:r>
              <a:rPr lang="zh-CN" altLang="zh-CN" sz="1400" dirty="0">
                <a:solidFill>
                  <a:srgbClr val="080808"/>
                </a:solidFill>
                <a:latin typeface="Consolas" panose="020B0609020204030204" pitchFamily="49" charset="0"/>
              </a:rPr>
              <a:t>(</a:t>
            </a:r>
            <a:r>
              <a:rPr lang="zh-CN" altLang="zh-CN" sz="1400" dirty="0">
                <a:solidFill>
                  <a:srgbClr val="067D17"/>
                </a:solidFill>
                <a:latin typeface="Consolas" panose="020B0609020204030204" pitchFamily="49" charset="0"/>
              </a:rPr>
              <a:t>"order.other.queue.id"</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public </a:t>
            </a:r>
            <a:r>
              <a:rPr lang="zh-CN" altLang="zh-CN" sz="1400" dirty="0">
                <a:solidFill>
                  <a:srgbClr val="000000"/>
                </a:solidFill>
                <a:latin typeface="Consolas" panose="020B0609020204030204" pitchFamily="49" charset="0"/>
              </a:rPr>
              <a:t>String </a:t>
            </a:r>
            <a:r>
              <a:rPr lang="zh-CN" altLang="zh-CN" sz="1400" dirty="0">
                <a:solidFill>
                  <a:srgbClr val="00627A"/>
                </a:solidFill>
                <a:latin typeface="Consolas" panose="020B0609020204030204" pitchFamily="49" charset="0"/>
              </a:rPr>
              <a:t>receive</a:t>
            </a:r>
            <a:r>
              <a:rPr lang="zh-CN" altLang="zh-CN" sz="1400" dirty="0">
                <a:solidFill>
                  <a:srgbClr val="080808"/>
                </a:solidFill>
                <a:latin typeface="Consolas" panose="020B0609020204030204" pitchFamily="49" charset="0"/>
              </a:rPr>
              <a:t>(</a:t>
            </a:r>
            <a:r>
              <a:rPr lang="zh-CN" altLang="zh-CN" sz="1400" dirty="0">
                <a:solidFill>
                  <a:srgbClr val="000000"/>
                </a:solidFill>
                <a:latin typeface="Consolas" panose="020B0609020204030204" pitchFamily="49" charset="0"/>
              </a:rPr>
              <a:t>String </a:t>
            </a:r>
            <a:r>
              <a:rPr lang="zh-CN" altLang="zh-CN" sz="1400" dirty="0">
                <a:solidFill>
                  <a:srgbClr val="080808"/>
                </a:solidFill>
                <a:latin typeface="Consolas" panose="020B0609020204030204" pitchFamily="49" charset="0"/>
              </a:rPr>
              <a:t>id){</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0000"/>
                </a:solidFill>
                <a:latin typeface="Consolas" panose="020B0609020204030204" pitchFamily="49" charset="0"/>
              </a:rPr>
              <a:t>System</a:t>
            </a:r>
            <a:r>
              <a:rPr lang="zh-CN" altLang="zh-CN" sz="1400" dirty="0">
                <a:solidFill>
                  <a:srgbClr val="080808"/>
                </a:solidFill>
                <a:latin typeface="Consolas" panose="020B0609020204030204" pitchFamily="49" charset="0"/>
              </a:rPr>
              <a:t>.</a:t>
            </a:r>
            <a:r>
              <a:rPr lang="zh-CN" altLang="zh-CN" sz="1400" i="1" dirty="0">
                <a:solidFill>
                  <a:srgbClr val="871094"/>
                </a:solidFill>
                <a:latin typeface="Consolas" panose="020B0609020204030204" pitchFamily="49" charset="0"/>
              </a:rPr>
              <a:t>out</a:t>
            </a:r>
            <a:r>
              <a:rPr lang="zh-CN" altLang="zh-CN" sz="1400" dirty="0">
                <a:solidFill>
                  <a:srgbClr val="080808"/>
                </a:solidFill>
                <a:latin typeface="Consolas" panose="020B0609020204030204" pitchFamily="49" charset="0"/>
              </a:rPr>
              <a:t>.println(</a:t>
            </a:r>
            <a:r>
              <a:rPr lang="zh-CN" altLang="zh-CN" sz="1400" dirty="0">
                <a:solidFill>
                  <a:srgbClr val="067D17"/>
                </a:solidFill>
                <a:latin typeface="Consolas" panose="020B0609020204030204" pitchFamily="49" charset="0"/>
              </a:rPr>
              <a:t>"</a:t>
            </a:r>
            <a:r>
              <a:rPr lang="zh-CN" altLang="zh-CN" sz="1400" dirty="0">
                <a:solidFill>
                  <a:srgbClr val="067D17"/>
                </a:solidFill>
                <a:latin typeface="宋体" panose="02010600030101010101" pitchFamily="2" charset="-122"/>
                <a:ea typeface="宋体" panose="02010600030101010101" pitchFamily="2" charset="-122"/>
              </a:rPr>
              <a:t>已完成短信发送业务，</a:t>
            </a:r>
            <a:r>
              <a:rPr lang="zh-CN" altLang="zh-CN" sz="1400" dirty="0">
                <a:solidFill>
                  <a:srgbClr val="067D17"/>
                </a:solidFill>
                <a:latin typeface="Consolas" panose="020B0609020204030204" pitchFamily="49" charset="0"/>
              </a:rPr>
              <a:t>id</a:t>
            </a:r>
            <a:r>
              <a:rPr lang="zh-CN" altLang="zh-CN" sz="1400" dirty="0">
                <a:solidFill>
                  <a:srgbClr val="067D17"/>
                </a:solidFill>
                <a:latin typeface="宋体" panose="02010600030101010101" pitchFamily="2" charset="-122"/>
                <a:ea typeface="宋体" panose="02010600030101010101" pitchFamily="2" charset="-122"/>
              </a:rPr>
              <a:t>：</a:t>
            </a:r>
            <a:r>
              <a:rPr lang="zh-CN" altLang="zh-CN" sz="1400" dirty="0">
                <a:solidFill>
                  <a:srgbClr val="067D17"/>
                </a:solidFill>
                <a:latin typeface="Consolas" panose="020B0609020204030204" pitchFamily="49" charset="0"/>
              </a:rPr>
              <a:t>"</a:t>
            </a:r>
            <a:r>
              <a:rPr lang="zh-CN" altLang="zh-CN" sz="1400" dirty="0">
                <a:solidFill>
                  <a:srgbClr val="080808"/>
                </a:solidFill>
                <a:latin typeface="Consolas" panose="020B0609020204030204" pitchFamily="49" charset="0"/>
              </a:rPr>
              <a:t>+id);</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return </a:t>
            </a:r>
            <a:r>
              <a:rPr lang="zh-CN" altLang="zh-CN" sz="1400" dirty="0">
                <a:solidFill>
                  <a:srgbClr val="067D17"/>
                </a:solidFill>
                <a:latin typeface="Consolas" panose="020B0609020204030204" pitchFamily="49" charset="0"/>
              </a:rPr>
              <a:t>"new:"</a:t>
            </a:r>
            <a:r>
              <a:rPr lang="zh-CN" altLang="zh-CN" sz="1400" dirty="0">
                <a:solidFill>
                  <a:srgbClr val="080808"/>
                </a:solidFill>
                <a:latin typeface="Consolas" panose="020B0609020204030204" pitchFamily="49" charset="0"/>
              </a:rPr>
              <a:t>+id;</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a:t>
            </a:r>
            <a:endParaRPr lang="zh-CN" altLang="zh-CN" sz="1600" dirty="0">
              <a:latin typeface="Arial" panose="020B0604020202020204" pitchFamily="34" charset="0"/>
            </a:endParaRPr>
          </a:p>
        </p:txBody>
      </p:sp>
    </p:spTree>
    <p:extLst>
      <p:ext uri="{BB962C8B-B14F-4D97-AF65-F5344CB8AC3E}">
        <p14:creationId xmlns:p14="http://schemas.microsoft.com/office/powerpoint/2010/main" val="3892497153"/>
      </p:ext>
    </p:extLst>
  </p:cSld>
  <p:clrMapOvr>
    <a:masterClrMapping/>
  </p:clrMapOvr>
  <p:timing>
    <p:tnLst>
      <p:par>
        <p:cTn id="1" dur="indefinite" restart="never" nodeType="tmRoot"/>
      </p:par>
    </p:tnLst>
  </p:timing>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4A7A685B-F94D-194F-BA07-9413F6ABF747}"/>
              </a:ext>
            </a:extLst>
          </p:cNvPr>
          <p:cNvSpPr>
            <a:spLocks noGrp="1"/>
          </p:cNvSpPr>
          <p:nvPr>
            <p:ph type="body" sz="quarter" idx="10"/>
          </p:nvPr>
        </p:nvSpPr>
        <p:spPr>
          <a:xfrm>
            <a:off x="5126583" y="1463040"/>
            <a:ext cx="6573803" cy="4511040"/>
          </a:xfrm>
        </p:spPr>
        <p:txBody>
          <a:bodyPr/>
          <a:lstStyle/>
          <a:p>
            <a:r>
              <a:rPr lang="en-US" altLang="zh-CN" sz="1600" dirty="0" err="1" smtClean="0">
                <a:solidFill>
                  <a:srgbClr val="080808"/>
                </a:solidFill>
                <a:latin typeface="Consolas" panose="020B0609020204030204" pitchFamily="49" charset="0"/>
              </a:rPr>
              <a:t>SpringBoot</a:t>
            </a:r>
            <a:r>
              <a:rPr lang="zh-CN" altLang="en-US" sz="1600" dirty="0" smtClean="0">
                <a:solidFill>
                  <a:srgbClr val="080808"/>
                </a:solidFill>
                <a:latin typeface="Consolas" panose="020B0609020204030204" pitchFamily="49" charset="0"/>
              </a:rPr>
              <a:t>整合</a:t>
            </a:r>
            <a:r>
              <a:rPr lang="en-US" altLang="zh-CN" sz="1600" dirty="0" err="1" smtClean="0">
                <a:solidFill>
                  <a:srgbClr val="080808"/>
                </a:solidFill>
                <a:latin typeface="Consolas" panose="020B0609020204030204" pitchFamily="49" charset="0"/>
              </a:rPr>
              <a:t>ActiveMQ</a:t>
            </a:r>
            <a:endParaRPr lang="zh-CN" altLang="en-US" sz="1600" b="0" dirty="0">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endParaRPr>
          </a:p>
        </p:txBody>
      </p:sp>
    </p:spTree>
    <p:extLst>
      <p:ext uri="{BB962C8B-B14F-4D97-AF65-F5344CB8AC3E}">
        <p14:creationId xmlns:p14="http://schemas.microsoft.com/office/powerpoint/2010/main" val="2033327793"/>
      </p:ext>
    </p:extLst>
  </p:cSld>
  <p:clrMapOvr>
    <a:masterClrMapping/>
  </p:clrMapOvr>
  <p:timing>
    <p:tnLst>
      <p:par>
        <p:cTn id="1" dur="indefinite" restart="never" nodeType="tmRoot"/>
      </p:par>
    </p:tn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en-US" altLang="zh-CN" dirty="0" err="1" smtClean="0"/>
              <a:t>RabbitMQ</a:t>
            </a:r>
            <a:endParaRPr lang="zh-CN" altLang="en-US" dirty="0"/>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en-US" altLang="zh-CN" dirty="0" err="1" smtClean="0"/>
              <a:t>RabbitMQ</a:t>
            </a:r>
            <a:r>
              <a:rPr lang="zh-CN" altLang="en-US" dirty="0" smtClean="0"/>
              <a:t>基于</a:t>
            </a:r>
            <a:r>
              <a:rPr lang="en-US" altLang="zh-CN" dirty="0" err="1" smtClean="0"/>
              <a:t>Erlang</a:t>
            </a:r>
            <a:r>
              <a:rPr lang="zh-CN" altLang="en-US" dirty="0" smtClean="0"/>
              <a:t>语言编写，需要安装</a:t>
            </a:r>
            <a:r>
              <a:rPr lang="en-US" altLang="zh-CN" dirty="0" err="1" smtClean="0"/>
              <a:t>Erlang</a:t>
            </a:r>
            <a:endParaRPr lang="en-US" altLang="zh-CN" dirty="0" smtClean="0"/>
          </a:p>
          <a:p>
            <a:pPr>
              <a:buFont typeface="Wingdings" panose="05000000000000000000" pitchFamily="2" charset="2"/>
              <a:buChar char="l"/>
            </a:pPr>
            <a:r>
              <a:rPr lang="en-US" altLang="zh-CN" dirty="0" err="1" smtClean="0"/>
              <a:t>Erlang</a:t>
            </a:r>
            <a:endParaRPr lang="en-US" altLang="zh-CN" dirty="0" smtClean="0"/>
          </a:p>
          <a:p>
            <a:pPr lvl="1">
              <a:buFont typeface="Wingdings" panose="05000000000000000000" pitchFamily="2" charset="2"/>
              <a:buChar char="u"/>
            </a:pPr>
            <a:r>
              <a:rPr lang="zh-CN" altLang="en-US" dirty="0" smtClean="0"/>
              <a:t>下载地址：</a:t>
            </a:r>
            <a:r>
              <a:rPr lang="en-US" altLang="zh-CN" dirty="0" smtClean="0">
                <a:hlinkClick r:id="rId3"/>
              </a:rPr>
              <a:t>https</a:t>
            </a:r>
            <a:r>
              <a:rPr lang="en-US" altLang="zh-CN" dirty="0">
                <a:hlinkClick r:id="rId3"/>
              </a:rPr>
              <a:t>://www.erlang.org/downloads</a:t>
            </a:r>
            <a:endParaRPr lang="en-US" altLang="zh-CN" dirty="0"/>
          </a:p>
          <a:p>
            <a:pPr lvl="1">
              <a:buFont typeface="Wingdings" panose="05000000000000000000" pitchFamily="2" charset="2"/>
              <a:buChar char="u"/>
            </a:pPr>
            <a:r>
              <a:rPr lang="zh-CN" altLang="en-US" dirty="0" smtClean="0"/>
              <a:t>安装：一键傻瓜式安装，安装</a:t>
            </a:r>
            <a:r>
              <a:rPr lang="zh-CN" altLang="en-US" dirty="0"/>
              <a:t>完毕需要重</a:t>
            </a:r>
            <a:r>
              <a:rPr lang="zh-CN" altLang="en-US" dirty="0" smtClean="0"/>
              <a:t>启，</a:t>
            </a:r>
            <a:r>
              <a:rPr lang="zh-CN" altLang="en-US" dirty="0"/>
              <a:t>需要依赖</a:t>
            </a:r>
            <a:r>
              <a:rPr lang="en-US" altLang="zh-CN" dirty="0"/>
              <a:t>Windows</a:t>
            </a:r>
            <a:r>
              <a:rPr lang="zh-CN" altLang="en-US" dirty="0" smtClean="0"/>
              <a:t>组件</a:t>
            </a:r>
            <a:endParaRPr lang="zh-CN" altLang="en-US" dirty="0"/>
          </a:p>
          <a:p>
            <a:pPr lvl="1">
              <a:buFont typeface="Wingdings" panose="05000000000000000000" pitchFamily="2" charset="2"/>
              <a:buChar char="u"/>
            </a:pPr>
            <a:r>
              <a:rPr lang="zh-CN" altLang="en-US" dirty="0"/>
              <a:t>环境变量</a:t>
            </a:r>
            <a:r>
              <a:rPr lang="zh-CN" altLang="en-US" dirty="0" smtClean="0"/>
              <a:t>配置</a:t>
            </a:r>
            <a:endParaRPr lang="en-US" altLang="zh-CN" dirty="0" smtClean="0"/>
          </a:p>
          <a:p>
            <a:pPr lvl="2">
              <a:buFont typeface="Wingdings" panose="05000000000000000000" pitchFamily="2" charset="2"/>
              <a:buChar char="n"/>
            </a:pPr>
            <a:r>
              <a:rPr lang="en-US" altLang="zh-CN" dirty="0" smtClean="0"/>
              <a:t>ERLANG_HOME</a:t>
            </a:r>
          </a:p>
          <a:p>
            <a:pPr lvl="2">
              <a:buFont typeface="Wingdings" panose="05000000000000000000" pitchFamily="2" charset="2"/>
              <a:buChar char="n"/>
            </a:pPr>
            <a:r>
              <a:rPr lang="en-US" altLang="zh-CN" dirty="0" smtClean="0"/>
              <a:t>PATH</a:t>
            </a:r>
            <a:endParaRPr lang="en-US" altLang="zh-CN" dirty="0"/>
          </a:p>
        </p:txBody>
      </p:sp>
      <p:pic>
        <p:nvPicPr>
          <p:cNvPr id="6" name="图片 5"/>
          <p:cNvPicPr>
            <a:picLocks noChangeAspect="1"/>
          </p:cNvPicPr>
          <p:nvPr/>
        </p:nvPicPr>
        <p:blipFill>
          <a:blip r:embed="rId4"/>
          <a:stretch>
            <a:fillRect/>
          </a:stretch>
        </p:blipFill>
        <p:spPr>
          <a:xfrm>
            <a:off x="1459039" y="4482545"/>
            <a:ext cx="3265361" cy="2023030"/>
          </a:xfrm>
          <a:prstGeom prst="rect">
            <a:avLst/>
          </a:prstGeom>
        </p:spPr>
      </p:pic>
    </p:spTree>
    <p:extLst>
      <p:ext uri="{BB962C8B-B14F-4D97-AF65-F5344CB8AC3E}">
        <p14:creationId xmlns:p14="http://schemas.microsoft.com/office/powerpoint/2010/main" val="485003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en-US" altLang="zh-CN" dirty="0" err="1"/>
              <a:t>RabbitMQ</a:t>
            </a:r>
            <a:endParaRPr lang="zh-CN" altLang="en-US" dirty="0"/>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smtClean="0"/>
              <a:t>下载地址：</a:t>
            </a:r>
            <a:r>
              <a:rPr lang="en-US" altLang="zh-CN" dirty="0">
                <a:hlinkClick r:id="rId3"/>
              </a:rPr>
              <a:t>https://</a:t>
            </a:r>
            <a:r>
              <a:rPr lang="en-US" altLang="zh-CN" dirty="0" smtClean="0">
                <a:hlinkClick r:id="rId3"/>
              </a:rPr>
              <a:t>rabbitmq.com/install-windows.html</a:t>
            </a:r>
            <a:endParaRPr lang="en-US" altLang="zh-CN" dirty="0" smtClean="0"/>
          </a:p>
          <a:p>
            <a:pPr>
              <a:buFont typeface="Wingdings" panose="05000000000000000000" pitchFamily="2" charset="2"/>
              <a:buChar char="l"/>
            </a:pPr>
            <a:r>
              <a:rPr lang="zh-CN" altLang="en-US" dirty="0"/>
              <a:t>安装：一键傻瓜式安装</a:t>
            </a:r>
            <a:endParaRPr lang="en-US" altLang="zh-CN" dirty="0"/>
          </a:p>
        </p:txBody>
      </p:sp>
    </p:spTree>
    <p:extLst>
      <p:ext uri="{BB962C8B-B14F-4D97-AF65-F5344CB8AC3E}">
        <p14:creationId xmlns:p14="http://schemas.microsoft.com/office/powerpoint/2010/main" val="1252638637"/>
      </p:ext>
    </p:extLst>
  </p:cSld>
  <p:clrMapOvr>
    <a:masterClrMapping/>
  </p:clrMapOvr>
  <p:timing>
    <p:tnLst>
      <p:par>
        <p:cTn id="1" dur="indefinite" restart="never" nodeType="tmRoot"/>
      </p:par>
    </p:tnLst>
  </p:timing>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en-US" altLang="zh-CN" dirty="0" err="1"/>
              <a:t>RabbitMQ</a:t>
            </a:r>
            <a:endParaRPr lang="zh-CN" altLang="en-US" dirty="0"/>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smtClean="0"/>
              <a:t>启动服务</a:t>
            </a:r>
            <a:endParaRPr lang="en-US" altLang="zh-CN" dirty="0" smtClean="0"/>
          </a:p>
          <a:p>
            <a:pPr>
              <a:buFont typeface="Wingdings" panose="05000000000000000000" pitchFamily="2" charset="2"/>
              <a:buChar char="l"/>
            </a:pPr>
            <a:endParaRPr lang="en-US" altLang="zh-CN" sz="2000" dirty="0"/>
          </a:p>
          <a:p>
            <a:pPr>
              <a:buFont typeface="Wingdings" panose="05000000000000000000" pitchFamily="2" charset="2"/>
              <a:buChar char="l"/>
            </a:pPr>
            <a:r>
              <a:rPr lang="zh-CN" altLang="en-US" dirty="0"/>
              <a:t>关闭</a:t>
            </a:r>
            <a:r>
              <a:rPr lang="zh-CN" altLang="en-US" dirty="0" smtClean="0"/>
              <a:t>服务</a:t>
            </a:r>
            <a:endParaRPr lang="en-US" altLang="zh-CN" dirty="0" smtClean="0"/>
          </a:p>
          <a:p>
            <a:pPr>
              <a:buFont typeface="Wingdings" panose="05000000000000000000" pitchFamily="2" charset="2"/>
              <a:buChar char="l"/>
            </a:pPr>
            <a:endParaRPr lang="en-US" altLang="zh-CN" sz="2000" dirty="0" smtClean="0"/>
          </a:p>
          <a:p>
            <a:pPr>
              <a:buFont typeface="Wingdings" panose="05000000000000000000" pitchFamily="2" charset="2"/>
              <a:buChar char="l"/>
            </a:pPr>
            <a:r>
              <a:rPr lang="zh-CN" altLang="en-US" dirty="0" smtClean="0"/>
              <a:t>查看服务状态</a:t>
            </a:r>
            <a:endParaRPr lang="en-US" altLang="zh-CN" dirty="0" smtClean="0"/>
          </a:p>
          <a:p>
            <a:pPr>
              <a:buFont typeface="Wingdings" panose="05000000000000000000" pitchFamily="2" charset="2"/>
              <a:buChar char="l"/>
            </a:pPr>
            <a:endParaRPr lang="en-US" altLang="zh-CN" sz="2000" dirty="0"/>
          </a:p>
        </p:txBody>
      </p:sp>
      <p:sp>
        <p:nvSpPr>
          <p:cNvPr id="7" name="TextBox 3">
            <a:extLst>
              <a:ext uri="{FF2B5EF4-FFF2-40B4-BE49-F238E27FC236}">
                <a16:creationId xmlns:a16="http://schemas.microsoft.com/office/drawing/2014/main" id="{0C998B78-AB18-3C47-A1C7-25AE9A3A40B0}"/>
              </a:ext>
            </a:extLst>
          </p:cNvPr>
          <p:cNvSpPr txBox="1"/>
          <p:nvPr/>
        </p:nvSpPr>
        <p:spPr>
          <a:xfrm>
            <a:off x="1159842" y="2149748"/>
            <a:ext cx="9860586" cy="422103"/>
          </a:xfrm>
          <a:prstGeom prst="rect">
            <a:avLst/>
          </a:prstGeom>
          <a:solidFill>
            <a:srgbClr val="FFFFE4"/>
          </a:solidFill>
          <a:ln w="3175">
            <a:solidFill>
              <a:srgbClr val="919191"/>
            </a:solidFill>
          </a:ln>
        </p:spPr>
        <p:txBody>
          <a:bodyPr wrap="square">
            <a:spAutoFit/>
          </a:bodyPr>
          <a:lstStyle/>
          <a:p>
            <a:pPr lvl="0" eaLnBrk="0" fontAlgn="base" hangingPunct="0">
              <a:lnSpc>
                <a:spcPct val="150000"/>
              </a:lnSpc>
              <a:spcBef>
                <a:spcPct val="0"/>
              </a:spcBef>
              <a:spcAft>
                <a:spcPct val="0"/>
              </a:spcAft>
            </a:pPr>
            <a:r>
              <a:rPr lang="en-US" altLang="zh-CN" sz="1600" dirty="0">
                <a:latin typeface="Consolas" panose="020B0609020204030204" pitchFamily="49" charset="0"/>
              </a:rPr>
              <a:t>rabbitmq-service.bat start</a:t>
            </a:r>
            <a:endParaRPr lang="zh-CN" altLang="zh-CN" sz="1600" dirty="0">
              <a:latin typeface="Consolas" panose="020B0609020204030204" pitchFamily="49" charset="0"/>
            </a:endParaRPr>
          </a:p>
        </p:txBody>
      </p:sp>
      <p:sp>
        <p:nvSpPr>
          <p:cNvPr id="8" name="TextBox 3">
            <a:extLst>
              <a:ext uri="{FF2B5EF4-FFF2-40B4-BE49-F238E27FC236}">
                <a16:creationId xmlns:a16="http://schemas.microsoft.com/office/drawing/2014/main" id="{0C998B78-AB18-3C47-A1C7-25AE9A3A40B0}"/>
              </a:ext>
            </a:extLst>
          </p:cNvPr>
          <p:cNvSpPr txBox="1"/>
          <p:nvPr/>
        </p:nvSpPr>
        <p:spPr>
          <a:xfrm>
            <a:off x="1159842" y="3058765"/>
            <a:ext cx="9860586" cy="422103"/>
          </a:xfrm>
          <a:prstGeom prst="rect">
            <a:avLst/>
          </a:prstGeom>
          <a:solidFill>
            <a:srgbClr val="FFFFE4"/>
          </a:solidFill>
          <a:ln w="3175">
            <a:solidFill>
              <a:srgbClr val="919191"/>
            </a:solidFill>
          </a:ln>
        </p:spPr>
        <p:txBody>
          <a:bodyPr wrap="square">
            <a:spAutoFit/>
          </a:bodyPr>
          <a:lstStyle/>
          <a:p>
            <a:pPr lvl="0" eaLnBrk="0" fontAlgn="base" hangingPunct="0">
              <a:lnSpc>
                <a:spcPct val="150000"/>
              </a:lnSpc>
              <a:spcBef>
                <a:spcPct val="0"/>
              </a:spcBef>
              <a:spcAft>
                <a:spcPct val="0"/>
              </a:spcAft>
            </a:pPr>
            <a:r>
              <a:rPr lang="en-US" altLang="zh-CN" sz="1600" dirty="0">
                <a:latin typeface="Consolas" panose="020B0609020204030204" pitchFamily="49" charset="0"/>
              </a:rPr>
              <a:t>rabbitmq-service.bat stop</a:t>
            </a:r>
            <a:endParaRPr lang="zh-CN" altLang="zh-CN" sz="1600" dirty="0">
              <a:latin typeface="Consolas" panose="020B0609020204030204" pitchFamily="49" charset="0"/>
            </a:endParaRPr>
          </a:p>
        </p:txBody>
      </p:sp>
      <p:sp>
        <p:nvSpPr>
          <p:cNvPr id="6" name="TextBox 3">
            <a:extLst>
              <a:ext uri="{FF2B5EF4-FFF2-40B4-BE49-F238E27FC236}">
                <a16:creationId xmlns:a16="http://schemas.microsoft.com/office/drawing/2014/main" id="{0C998B78-AB18-3C47-A1C7-25AE9A3A40B0}"/>
              </a:ext>
            </a:extLst>
          </p:cNvPr>
          <p:cNvSpPr txBox="1"/>
          <p:nvPr/>
        </p:nvSpPr>
        <p:spPr>
          <a:xfrm>
            <a:off x="1159842" y="3967782"/>
            <a:ext cx="9860586" cy="422103"/>
          </a:xfrm>
          <a:prstGeom prst="rect">
            <a:avLst/>
          </a:prstGeom>
          <a:solidFill>
            <a:srgbClr val="FFFFE4"/>
          </a:solidFill>
          <a:ln w="3175">
            <a:solidFill>
              <a:srgbClr val="919191"/>
            </a:solidFill>
          </a:ln>
        </p:spPr>
        <p:txBody>
          <a:bodyPr wrap="square">
            <a:spAutoFit/>
          </a:bodyPr>
          <a:lstStyle/>
          <a:p>
            <a:pPr lvl="0" eaLnBrk="0" fontAlgn="base" hangingPunct="0">
              <a:lnSpc>
                <a:spcPct val="150000"/>
              </a:lnSpc>
              <a:spcBef>
                <a:spcPct val="0"/>
              </a:spcBef>
              <a:spcAft>
                <a:spcPct val="0"/>
              </a:spcAft>
            </a:pPr>
            <a:r>
              <a:rPr lang="en-US" altLang="zh-CN" sz="1600" dirty="0" err="1">
                <a:latin typeface="Consolas" panose="020B0609020204030204" pitchFamily="49" charset="0"/>
              </a:rPr>
              <a:t>rabbitmqctl</a:t>
            </a:r>
            <a:r>
              <a:rPr lang="en-US" altLang="zh-CN" sz="1600" dirty="0">
                <a:latin typeface="Consolas" panose="020B0609020204030204" pitchFamily="49" charset="0"/>
              </a:rPr>
              <a:t> status</a:t>
            </a:r>
            <a:endParaRPr lang="zh-CN" altLang="zh-CN" sz="1600" dirty="0">
              <a:latin typeface="Consolas" panose="020B0609020204030204" pitchFamily="49" charset="0"/>
            </a:endParaRPr>
          </a:p>
        </p:txBody>
      </p:sp>
    </p:spTree>
    <p:extLst>
      <p:ext uri="{BB962C8B-B14F-4D97-AF65-F5344CB8AC3E}">
        <p14:creationId xmlns:p14="http://schemas.microsoft.com/office/powerpoint/2010/main" val="3753084339"/>
      </p:ext>
    </p:extLst>
  </p:cSld>
  <p:clrMapOvr>
    <a:masterClrMapping/>
  </p:clrMapOvr>
  <p:timing>
    <p:tnLst>
      <p:par>
        <p:cTn id="1" dur="indefinite" restart="never" nodeType="tmRoot"/>
      </p:par>
    </p:tnLst>
  </p:timing>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en-US" altLang="zh-CN" dirty="0" err="1"/>
              <a:t>RabbitMQ</a:t>
            </a:r>
            <a:endParaRPr lang="zh-CN" altLang="en-US" dirty="0"/>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smtClean="0"/>
              <a:t>服务管理可视化（插件形式）</a:t>
            </a:r>
            <a:endParaRPr lang="en-US" altLang="zh-CN" sz="2000" dirty="0"/>
          </a:p>
          <a:p>
            <a:pPr>
              <a:buFont typeface="Wingdings" panose="05000000000000000000" pitchFamily="2" charset="2"/>
              <a:buChar char="l"/>
            </a:pPr>
            <a:r>
              <a:rPr lang="zh-CN" altLang="en-US" dirty="0"/>
              <a:t>查看已安装的插件</a:t>
            </a:r>
            <a:r>
              <a:rPr lang="zh-CN" altLang="en-US" dirty="0" smtClean="0"/>
              <a:t>列表</a:t>
            </a:r>
            <a:endParaRPr lang="en-US" altLang="zh-CN" dirty="0" smtClean="0"/>
          </a:p>
          <a:p>
            <a:pPr>
              <a:buFont typeface="Wingdings" panose="05000000000000000000" pitchFamily="2" charset="2"/>
              <a:buChar char="l"/>
            </a:pPr>
            <a:endParaRPr lang="en-US" altLang="zh-CN" sz="2000" dirty="0" smtClean="0"/>
          </a:p>
          <a:p>
            <a:pPr>
              <a:buFont typeface="Wingdings" panose="05000000000000000000" pitchFamily="2" charset="2"/>
              <a:buChar char="l"/>
            </a:pPr>
            <a:r>
              <a:rPr lang="zh-CN" altLang="en-US" dirty="0" smtClean="0"/>
              <a:t>开启服务管理插件</a:t>
            </a:r>
            <a:endParaRPr lang="en-US" altLang="zh-CN" dirty="0" smtClean="0"/>
          </a:p>
          <a:p>
            <a:pPr>
              <a:buFont typeface="Wingdings" panose="05000000000000000000" pitchFamily="2" charset="2"/>
              <a:buChar char="l"/>
            </a:pPr>
            <a:endParaRPr lang="en-US" altLang="zh-CN" sz="2000" dirty="0"/>
          </a:p>
          <a:p>
            <a:pPr>
              <a:buFont typeface="Wingdings" panose="05000000000000000000" pitchFamily="2" charset="2"/>
              <a:buChar char="l"/>
            </a:pPr>
            <a:r>
              <a:rPr lang="zh-CN" altLang="en-US" dirty="0" smtClean="0"/>
              <a:t>访问服务器</a:t>
            </a:r>
            <a:endParaRPr lang="en-US" altLang="zh-CN" dirty="0" smtClean="0"/>
          </a:p>
          <a:p>
            <a:pPr>
              <a:buFont typeface="Wingdings" panose="05000000000000000000" pitchFamily="2" charset="2"/>
              <a:buChar char="l"/>
            </a:pPr>
            <a:endParaRPr lang="en-US" altLang="zh-CN" dirty="0"/>
          </a:p>
          <a:p>
            <a:pPr marL="645750" lvl="1" indent="-285750">
              <a:buFont typeface="Wingdings" panose="05000000000000000000" pitchFamily="2" charset="2"/>
              <a:buChar char="u"/>
            </a:pPr>
            <a:r>
              <a:rPr lang="zh-CN" altLang="en-US" dirty="0" smtClean="0"/>
              <a:t>服务端口：</a:t>
            </a:r>
            <a:r>
              <a:rPr lang="en-US" altLang="zh-CN" dirty="0" smtClean="0"/>
              <a:t>5672</a:t>
            </a:r>
            <a:r>
              <a:rPr lang="zh-CN" altLang="en-US" dirty="0"/>
              <a:t>，管理</a:t>
            </a:r>
            <a:r>
              <a:rPr lang="zh-CN" altLang="en-US" dirty="0" smtClean="0"/>
              <a:t>后台端口：</a:t>
            </a:r>
            <a:r>
              <a:rPr lang="en-US" altLang="zh-CN" dirty="0" smtClean="0"/>
              <a:t>15672</a:t>
            </a:r>
            <a:endParaRPr lang="en-US" altLang="zh-CN" dirty="0"/>
          </a:p>
          <a:p>
            <a:pPr marL="645750" lvl="1" indent="-285750">
              <a:buFont typeface="Wingdings" panose="05000000000000000000" pitchFamily="2" charset="2"/>
              <a:buChar char="u"/>
            </a:pPr>
            <a:r>
              <a:rPr lang="zh-CN" altLang="en-US" dirty="0" smtClean="0"/>
              <a:t>用户名</a:t>
            </a:r>
            <a:r>
              <a:rPr lang="en-US" altLang="zh-CN" dirty="0"/>
              <a:t>&amp;</a:t>
            </a:r>
            <a:r>
              <a:rPr lang="zh-CN" altLang="en-US" dirty="0"/>
              <a:t>密码</a:t>
            </a:r>
            <a:r>
              <a:rPr lang="zh-CN" altLang="en-US" dirty="0" smtClean="0"/>
              <a:t>：</a:t>
            </a:r>
            <a:r>
              <a:rPr lang="en-US" altLang="zh-CN" b="1" dirty="0" smtClean="0">
                <a:solidFill>
                  <a:srgbClr val="C00000"/>
                </a:solidFill>
              </a:rPr>
              <a:t>guest</a:t>
            </a:r>
            <a:endParaRPr lang="en-US" altLang="zh-CN" b="1" dirty="0">
              <a:solidFill>
                <a:srgbClr val="C00000"/>
              </a:solidFill>
            </a:endParaRPr>
          </a:p>
          <a:p>
            <a:pPr>
              <a:buFont typeface="Wingdings" panose="05000000000000000000" pitchFamily="2" charset="2"/>
              <a:buChar char="l"/>
            </a:pPr>
            <a:endParaRPr lang="en-US" altLang="zh-CN" dirty="0"/>
          </a:p>
          <a:p>
            <a:pPr>
              <a:buFont typeface="Wingdings" panose="05000000000000000000" pitchFamily="2" charset="2"/>
              <a:buChar char="l"/>
            </a:pPr>
            <a:endParaRPr lang="en-US" altLang="zh-CN" dirty="0"/>
          </a:p>
        </p:txBody>
      </p:sp>
      <p:sp>
        <p:nvSpPr>
          <p:cNvPr id="7" name="TextBox 3">
            <a:extLst>
              <a:ext uri="{FF2B5EF4-FFF2-40B4-BE49-F238E27FC236}">
                <a16:creationId xmlns:a16="http://schemas.microsoft.com/office/drawing/2014/main" id="{0C998B78-AB18-3C47-A1C7-25AE9A3A40B0}"/>
              </a:ext>
            </a:extLst>
          </p:cNvPr>
          <p:cNvSpPr txBox="1"/>
          <p:nvPr/>
        </p:nvSpPr>
        <p:spPr>
          <a:xfrm>
            <a:off x="1159842" y="2515508"/>
            <a:ext cx="9860586" cy="422103"/>
          </a:xfrm>
          <a:prstGeom prst="rect">
            <a:avLst/>
          </a:prstGeom>
          <a:solidFill>
            <a:srgbClr val="FFFFE4"/>
          </a:solidFill>
          <a:ln w="3175">
            <a:solidFill>
              <a:srgbClr val="919191"/>
            </a:solidFill>
          </a:ln>
        </p:spPr>
        <p:txBody>
          <a:bodyPr wrap="square">
            <a:spAutoFit/>
          </a:bodyPr>
          <a:lstStyle/>
          <a:p>
            <a:pPr lvl="0" eaLnBrk="0" fontAlgn="base" hangingPunct="0">
              <a:lnSpc>
                <a:spcPct val="150000"/>
              </a:lnSpc>
              <a:spcBef>
                <a:spcPct val="0"/>
              </a:spcBef>
              <a:spcAft>
                <a:spcPct val="0"/>
              </a:spcAft>
            </a:pPr>
            <a:r>
              <a:rPr lang="en-US" altLang="zh-CN" sz="1600" dirty="0">
                <a:latin typeface="Consolas" panose="020B0609020204030204" pitchFamily="49" charset="0"/>
              </a:rPr>
              <a:t>rabbitmq-plugins.bat list</a:t>
            </a:r>
            <a:endParaRPr lang="zh-CN" altLang="zh-CN" sz="1600" dirty="0">
              <a:latin typeface="Consolas" panose="020B0609020204030204" pitchFamily="49" charset="0"/>
            </a:endParaRPr>
          </a:p>
        </p:txBody>
      </p:sp>
      <p:sp>
        <p:nvSpPr>
          <p:cNvPr id="8" name="TextBox 3">
            <a:extLst>
              <a:ext uri="{FF2B5EF4-FFF2-40B4-BE49-F238E27FC236}">
                <a16:creationId xmlns:a16="http://schemas.microsoft.com/office/drawing/2014/main" id="{0C998B78-AB18-3C47-A1C7-25AE9A3A40B0}"/>
              </a:ext>
            </a:extLst>
          </p:cNvPr>
          <p:cNvSpPr txBox="1"/>
          <p:nvPr/>
        </p:nvSpPr>
        <p:spPr>
          <a:xfrm>
            <a:off x="1159842" y="3424525"/>
            <a:ext cx="9860586" cy="422103"/>
          </a:xfrm>
          <a:prstGeom prst="rect">
            <a:avLst/>
          </a:prstGeom>
          <a:solidFill>
            <a:srgbClr val="FFFFE4"/>
          </a:solidFill>
          <a:ln w="3175">
            <a:solidFill>
              <a:srgbClr val="919191"/>
            </a:solidFill>
          </a:ln>
        </p:spPr>
        <p:txBody>
          <a:bodyPr wrap="square">
            <a:spAutoFit/>
          </a:bodyPr>
          <a:lstStyle/>
          <a:p>
            <a:pPr lvl="0" eaLnBrk="0" fontAlgn="base" hangingPunct="0">
              <a:lnSpc>
                <a:spcPct val="150000"/>
              </a:lnSpc>
              <a:spcBef>
                <a:spcPct val="0"/>
              </a:spcBef>
              <a:spcAft>
                <a:spcPct val="0"/>
              </a:spcAft>
            </a:pPr>
            <a:r>
              <a:rPr lang="en-US" altLang="zh-CN" sz="1600" dirty="0">
                <a:latin typeface="Consolas" panose="020B0609020204030204" pitchFamily="49" charset="0"/>
              </a:rPr>
              <a:t>rabbitmq-plugins.bat enable </a:t>
            </a:r>
            <a:r>
              <a:rPr lang="en-US" altLang="zh-CN" sz="1600" dirty="0" err="1">
                <a:latin typeface="Consolas" panose="020B0609020204030204" pitchFamily="49" charset="0"/>
              </a:rPr>
              <a:t>rabbitmq_management</a:t>
            </a:r>
            <a:endParaRPr lang="zh-CN" altLang="zh-CN" sz="1600" dirty="0">
              <a:latin typeface="Consolas" panose="020B0609020204030204" pitchFamily="49" charset="0"/>
            </a:endParaRPr>
          </a:p>
        </p:txBody>
      </p:sp>
      <p:sp>
        <p:nvSpPr>
          <p:cNvPr id="6" name="TextBox 3">
            <a:extLst>
              <a:ext uri="{FF2B5EF4-FFF2-40B4-BE49-F238E27FC236}">
                <a16:creationId xmlns:a16="http://schemas.microsoft.com/office/drawing/2014/main" id="{0C998B78-AB18-3C47-A1C7-25AE9A3A40B0}"/>
              </a:ext>
            </a:extLst>
          </p:cNvPr>
          <p:cNvSpPr txBox="1"/>
          <p:nvPr/>
        </p:nvSpPr>
        <p:spPr>
          <a:xfrm>
            <a:off x="1159842" y="4333542"/>
            <a:ext cx="9860586" cy="422103"/>
          </a:xfrm>
          <a:prstGeom prst="rect">
            <a:avLst/>
          </a:prstGeom>
          <a:solidFill>
            <a:srgbClr val="FFFFE4"/>
          </a:solidFill>
          <a:ln w="3175">
            <a:solidFill>
              <a:srgbClr val="919191"/>
            </a:solidFill>
          </a:ln>
        </p:spPr>
        <p:txBody>
          <a:bodyPr wrap="square">
            <a:spAutoFit/>
          </a:bodyPr>
          <a:lstStyle/>
          <a:p>
            <a:pPr lvl="0" eaLnBrk="0" fontAlgn="base" hangingPunct="0">
              <a:lnSpc>
                <a:spcPct val="150000"/>
              </a:lnSpc>
              <a:spcBef>
                <a:spcPct val="0"/>
              </a:spcBef>
              <a:spcAft>
                <a:spcPct val="0"/>
              </a:spcAft>
            </a:pPr>
            <a:r>
              <a:rPr lang="en-US" altLang="zh-CN" sz="1600" dirty="0">
                <a:latin typeface="Consolas" panose="020B0609020204030204" pitchFamily="49" charset="0"/>
              </a:rPr>
              <a:t>http://localhost:15672</a:t>
            </a:r>
            <a:endParaRPr lang="zh-CN" altLang="zh-CN" sz="1600" dirty="0">
              <a:latin typeface="Consolas" panose="020B0609020204030204" pitchFamily="49" charset="0"/>
            </a:endParaRPr>
          </a:p>
        </p:txBody>
      </p:sp>
    </p:spTree>
    <p:extLst>
      <p:ext uri="{BB962C8B-B14F-4D97-AF65-F5344CB8AC3E}">
        <p14:creationId xmlns:p14="http://schemas.microsoft.com/office/powerpoint/2010/main" val="4219375153"/>
      </p:ext>
    </p:extLst>
  </p:cSld>
  <p:clrMapOvr>
    <a:masterClrMapping/>
  </p:clrMapOvr>
  <p:timing>
    <p:tnLst>
      <p:par>
        <p:cTn id="1" dur="indefinite" restart="never" nodeType="tmRoot"/>
      </p:par>
    </p:tnLst>
  </p:timing>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4A7A685B-F94D-194F-BA07-9413F6ABF747}"/>
              </a:ext>
            </a:extLst>
          </p:cNvPr>
          <p:cNvSpPr>
            <a:spLocks noGrp="1"/>
          </p:cNvSpPr>
          <p:nvPr>
            <p:ph type="body" sz="quarter" idx="10"/>
          </p:nvPr>
        </p:nvSpPr>
        <p:spPr>
          <a:xfrm>
            <a:off x="5126583" y="1463040"/>
            <a:ext cx="6573803" cy="4511040"/>
          </a:xfrm>
        </p:spPr>
        <p:txBody>
          <a:bodyPr/>
          <a:lstStyle/>
          <a:p>
            <a:r>
              <a:rPr lang="en-US" altLang="zh-CN" sz="1600" dirty="0" err="1" smtClean="0">
                <a:solidFill>
                  <a:srgbClr val="080808"/>
                </a:solidFill>
                <a:latin typeface="Consolas" panose="020B0609020204030204" pitchFamily="49" charset="0"/>
              </a:rPr>
              <a:t>Erlang</a:t>
            </a:r>
            <a:r>
              <a:rPr lang="zh-CN" altLang="en-US" sz="1600" dirty="0" smtClean="0">
                <a:solidFill>
                  <a:srgbClr val="080808"/>
                </a:solidFill>
                <a:latin typeface="Consolas" panose="020B0609020204030204" pitchFamily="49" charset="0"/>
              </a:rPr>
              <a:t>下载与安装（环境变量配置）</a:t>
            </a:r>
            <a:endParaRPr lang="en-US" altLang="zh-CN" sz="1600" dirty="0" smtClean="0">
              <a:solidFill>
                <a:srgbClr val="080808"/>
              </a:solidFill>
              <a:latin typeface="Consolas" panose="020B0609020204030204" pitchFamily="49" charset="0"/>
            </a:endParaRPr>
          </a:p>
          <a:p>
            <a:r>
              <a:rPr lang="en-US" altLang="zh-CN" sz="1600" dirty="0" err="1" smtClean="0">
                <a:solidFill>
                  <a:srgbClr val="080808"/>
                </a:solidFill>
                <a:latin typeface="Consolas" panose="020B0609020204030204" pitchFamily="49" charset="0"/>
              </a:rPr>
              <a:t>RabbitMQ</a:t>
            </a:r>
            <a:r>
              <a:rPr lang="zh-CN" altLang="en-US" sz="1600" dirty="0">
                <a:solidFill>
                  <a:srgbClr val="080808"/>
                </a:solidFill>
                <a:latin typeface="Consolas" panose="020B0609020204030204" pitchFamily="49" charset="0"/>
              </a:rPr>
              <a:t>下载与安装</a:t>
            </a:r>
            <a:endParaRPr lang="en-US" altLang="zh-CN" sz="1600" dirty="0">
              <a:solidFill>
                <a:srgbClr val="080808"/>
              </a:solidFill>
              <a:latin typeface="Consolas" panose="020B0609020204030204" pitchFamily="49" charset="0"/>
            </a:endParaRPr>
          </a:p>
          <a:p>
            <a:r>
              <a:rPr lang="en-US" altLang="zh-CN" sz="1600" dirty="0" err="1">
                <a:solidFill>
                  <a:srgbClr val="080808"/>
                </a:solidFill>
                <a:latin typeface="Consolas" panose="020B0609020204030204" pitchFamily="49" charset="0"/>
              </a:rPr>
              <a:t>RabbitMQ</a:t>
            </a:r>
            <a:r>
              <a:rPr lang="zh-CN" altLang="en-US" sz="1600" dirty="0" smtClean="0">
                <a:solidFill>
                  <a:srgbClr val="080808"/>
                </a:solidFill>
                <a:latin typeface="Consolas" panose="020B0609020204030204" pitchFamily="49" charset="0"/>
              </a:rPr>
              <a:t>服务启动（服务）</a:t>
            </a:r>
            <a:endParaRPr lang="en-US" altLang="zh-CN" sz="1600" dirty="0" smtClean="0">
              <a:solidFill>
                <a:srgbClr val="080808"/>
              </a:solidFill>
              <a:latin typeface="Consolas" panose="020B0609020204030204" pitchFamily="49" charset="0"/>
            </a:endParaRPr>
          </a:p>
          <a:p>
            <a:r>
              <a:rPr lang="en-US" altLang="zh-CN" sz="1600" dirty="0" err="1">
                <a:solidFill>
                  <a:srgbClr val="080808"/>
                </a:solidFill>
                <a:latin typeface="Consolas" panose="020B0609020204030204" pitchFamily="49" charset="0"/>
              </a:rPr>
              <a:t>RabbitMQ</a:t>
            </a:r>
            <a:r>
              <a:rPr lang="zh-CN" altLang="en-US" sz="1600" dirty="0" smtClean="0">
                <a:solidFill>
                  <a:srgbClr val="080808"/>
                </a:solidFill>
                <a:latin typeface="Consolas" panose="020B0609020204030204" pitchFamily="49" charset="0"/>
              </a:rPr>
              <a:t>服务</a:t>
            </a:r>
            <a:r>
              <a:rPr lang="zh-CN" altLang="en-US" sz="1600" dirty="0">
                <a:solidFill>
                  <a:srgbClr val="080808"/>
                </a:solidFill>
                <a:latin typeface="Consolas" panose="020B0609020204030204" pitchFamily="49" charset="0"/>
              </a:rPr>
              <a:t>管理</a:t>
            </a:r>
            <a:endParaRPr lang="en-US" altLang="zh-CN" sz="1600" dirty="0">
              <a:solidFill>
                <a:srgbClr val="080808"/>
              </a:solidFill>
              <a:latin typeface="Consolas" panose="020B0609020204030204" pitchFamily="49" charset="0"/>
            </a:endParaRPr>
          </a:p>
        </p:txBody>
      </p:sp>
    </p:spTree>
    <p:extLst>
      <p:ext uri="{BB962C8B-B14F-4D97-AF65-F5344CB8AC3E}">
        <p14:creationId xmlns:p14="http://schemas.microsoft.com/office/powerpoint/2010/main" val="139896795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zh-CN" altLang="en-US" dirty="0">
                <a:latin typeface="Consolas" panose="020B0609020204030204" pitchFamily="49" charset="0"/>
              </a:rPr>
              <a:t>宽松绑定</a:t>
            </a:r>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en-US" altLang="zh-CN" dirty="0" smtClean="0">
                <a:latin typeface="Consolas" panose="020B0609020204030204" pitchFamily="49" charset="0"/>
              </a:rPr>
              <a:t>@</a:t>
            </a:r>
            <a:r>
              <a:rPr lang="en-US" altLang="zh-CN" dirty="0" err="1" smtClean="0">
                <a:latin typeface="Consolas" panose="020B0609020204030204" pitchFamily="49" charset="0"/>
              </a:rPr>
              <a:t>ConfigurationProperties</a:t>
            </a:r>
            <a:r>
              <a:rPr lang="zh-CN" altLang="en-US" dirty="0" smtClean="0">
                <a:latin typeface="Consolas" panose="020B0609020204030204" pitchFamily="49" charset="0"/>
              </a:rPr>
              <a:t>绑定属性支持属性名宽松绑定</a:t>
            </a:r>
            <a:endParaRPr lang="en-US" altLang="zh-CN" dirty="0">
              <a:latin typeface="Consolas" panose="020B0609020204030204" pitchFamily="49" charset="0"/>
            </a:endParaRPr>
          </a:p>
        </p:txBody>
      </p:sp>
      <p:sp>
        <p:nvSpPr>
          <p:cNvPr id="14" name="TextBox 3">
            <a:extLst>
              <a:ext uri="{FF2B5EF4-FFF2-40B4-BE49-F238E27FC236}">
                <a16:creationId xmlns:a16="http://schemas.microsoft.com/office/drawing/2014/main" id="{0C998B78-AB18-3C47-A1C7-25AE9A3A40B0}"/>
              </a:ext>
            </a:extLst>
          </p:cNvPr>
          <p:cNvSpPr txBox="1"/>
          <p:nvPr/>
        </p:nvSpPr>
        <p:spPr>
          <a:xfrm>
            <a:off x="1159842" y="2149748"/>
            <a:ext cx="9860586" cy="2031325"/>
          </a:xfrm>
          <a:prstGeom prst="rect">
            <a:avLst/>
          </a:prstGeom>
          <a:solidFill>
            <a:srgbClr val="FFFFE4"/>
          </a:solidFill>
          <a:ln w="3175">
            <a:solidFill>
              <a:srgbClr val="919191"/>
            </a:solidFill>
          </a:ln>
        </p:spPr>
        <p:txBody>
          <a:bodyPr wrap="square">
            <a:spAutoFit/>
          </a:bodyPr>
          <a:lstStyle/>
          <a:p>
            <a:pPr lvl="0" eaLnBrk="0" fontAlgn="base" hangingPunct="0">
              <a:lnSpc>
                <a:spcPct val="150000"/>
              </a:lnSpc>
              <a:spcBef>
                <a:spcPct val="0"/>
              </a:spcBef>
              <a:spcAft>
                <a:spcPct val="0"/>
              </a:spcAft>
            </a:pPr>
            <a:r>
              <a:rPr lang="zh-CN" altLang="zh-CN" sz="1400" dirty="0">
                <a:solidFill>
                  <a:srgbClr val="9E880D"/>
                </a:solidFill>
                <a:latin typeface="Consolas" panose="020B0609020204030204" pitchFamily="49" charset="0"/>
              </a:rPr>
              <a:t>@Bean</a:t>
            </a:r>
            <a:br>
              <a:rPr lang="zh-CN" altLang="zh-CN" sz="1400" dirty="0">
                <a:solidFill>
                  <a:srgbClr val="9E880D"/>
                </a:solidFill>
                <a:latin typeface="Consolas" panose="020B0609020204030204" pitchFamily="49" charset="0"/>
              </a:rPr>
            </a:br>
            <a:r>
              <a:rPr lang="zh-CN" altLang="zh-CN" sz="1400" dirty="0">
                <a:solidFill>
                  <a:srgbClr val="9E880D"/>
                </a:solidFill>
                <a:latin typeface="Consolas" panose="020B0609020204030204" pitchFamily="49" charset="0"/>
              </a:rPr>
              <a:t>@ConfigurationProperties</a:t>
            </a:r>
            <a:r>
              <a:rPr lang="zh-CN" altLang="zh-CN" sz="1400" dirty="0">
                <a:solidFill>
                  <a:srgbClr val="080808"/>
                </a:solidFill>
                <a:latin typeface="Consolas" panose="020B0609020204030204" pitchFamily="49" charset="0"/>
              </a:rPr>
              <a:t>(prefix = </a:t>
            </a:r>
            <a:r>
              <a:rPr lang="zh-CN" altLang="zh-CN" sz="1400" dirty="0">
                <a:solidFill>
                  <a:srgbClr val="067D17"/>
                </a:solidFill>
                <a:latin typeface="Consolas" panose="020B0609020204030204" pitchFamily="49" charset="0"/>
              </a:rPr>
              <a:t>"</a:t>
            </a:r>
            <a:r>
              <a:rPr lang="zh-CN" altLang="zh-CN" sz="1400" b="1" dirty="0">
                <a:solidFill>
                  <a:srgbClr val="AD2A26"/>
                </a:solidFill>
                <a:latin typeface="Consolas" panose="020B0609020204030204" pitchFamily="49" charset="0"/>
              </a:rPr>
              <a:t>datasource</a:t>
            </a:r>
            <a:r>
              <a:rPr lang="zh-CN" altLang="zh-CN" sz="1400" dirty="0">
                <a:solidFill>
                  <a:srgbClr val="067D17"/>
                </a:solidFill>
                <a:latin typeface="Consolas" panose="020B0609020204030204" pitchFamily="49" charset="0"/>
              </a:rPr>
              <a:t>"</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033B3"/>
                </a:solidFill>
                <a:latin typeface="Consolas" panose="020B0609020204030204" pitchFamily="49" charset="0"/>
              </a:rPr>
              <a:t>public </a:t>
            </a:r>
            <a:r>
              <a:rPr lang="zh-CN" altLang="zh-CN" sz="1400" dirty="0">
                <a:solidFill>
                  <a:srgbClr val="000000"/>
                </a:solidFill>
                <a:latin typeface="Consolas" panose="020B0609020204030204" pitchFamily="49" charset="0"/>
              </a:rPr>
              <a:t>DruidDataSource </a:t>
            </a:r>
            <a:r>
              <a:rPr lang="zh-CN" altLang="zh-CN" sz="1400" dirty="0">
                <a:solidFill>
                  <a:srgbClr val="00627A"/>
                </a:solidFill>
                <a:latin typeface="Consolas" panose="020B0609020204030204" pitchFamily="49" charset="0"/>
              </a:rPr>
              <a:t>dataSource</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0000"/>
                </a:solidFill>
                <a:latin typeface="Consolas" panose="020B0609020204030204" pitchFamily="49" charset="0"/>
              </a:rPr>
              <a:t>DruidDataSource ds </a:t>
            </a: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new </a:t>
            </a:r>
            <a:r>
              <a:rPr lang="zh-CN" altLang="zh-CN" sz="1400" dirty="0">
                <a:solidFill>
                  <a:srgbClr val="080808"/>
                </a:solidFill>
                <a:latin typeface="Consolas" panose="020B0609020204030204" pitchFamily="49" charset="0"/>
              </a:rPr>
              <a:t>DruidDataSource();</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return </a:t>
            </a:r>
            <a:r>
              <a:rPr lang="zh-CN" altLang="zh-CN" sz="1400" dirty="0">
                <a:solidFill>
                  <a:srgbClr val="000000"/>
                </a:solidFill>
                <a:latin typeface="Consolas" panose="020B0609020204030204" pitchFamily="49" charset="0"/>
              </a:rPr>
              <a:t>ds</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a:t>
            </a:r>
            <a:endParaRPr lang="zh-CN" altLang="zh-CN" sz="1600" dirty="0">
              <a:latin typeface="Consolas" panose="020B0609020204030204" pitchFamily="49" charset="0"/>
            </a:endParaRPr>
          </a:p>
        </p:txBody>
      </p:sp>
      <p:sp>
        <p:nvSpPr>
          <p:cNvPr id="21" name="三角形 9">
            <a:extLst>
              <a:ext uri="{FF2B5EF4-FFF2-40B4-BE49-F238E27FC236}">
                <a16:creationId xmlns:a16="http://schemas.microsoft.com/office/drawing/2014/main" id="{6C3710E9-2588-F946-B755-060464DABD9F}"/>
              </a:ext>
            </a:extLst>
          </p:cNvPr>
          <p:cNvSpPr/>
          <p:nvPr/>
        </p:nvSpPr>
        <p:spPr>
          <a:xfrm rot="2651319">
            <a:off x="851566" y="5729757"/>
            <a:ext cx="145648" cy="78105"/>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Consolas" panose="020B0609020204030204" pitchFamily="49" charset="0"/>
              <a:sym typeface="Consolas" panose="020B0609020204030204" pitchFamily="49" charset="0"/>
            </a:endParaRPr>
          </a:p>
        </p:txBody>
      </p:sp>
      <p:sp>
        <p:nvSpPr>
          <p:cNvPr id="22" name="TextBox 6">
            <a:extLst>
              <a:ext uri="{FF2B5EF4-FFF2-40B4-BE49-F238E27FC236}">
                <a16:creationId xmlns:a16="http://schemas.microsoft.com/office/drawing/2014/main" id="{34FCCE8B-9629-7E4B-B3A9-E87708BF9B85}"/>
              </a:ext>
            </a:extLst>
          </p:cNvPr>
          <p:cNvSpPr txBox="1"/>
          <p:nvPr/>
        </p:nvSpPr>
        <p:spPr>
          <a:xfrm>
            <a:off x="1189355" y="5870818"/>
            <a:ext cx="10057765" cy="384272"/>
          </a:xfrm>
          <a:prstGeom prst="rect">
            <a:avLst/>
          </a:prstGeom>
          <a:noFill/>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50000"/>
              </a:lnSpc>
            </a:pPr>
            <a:r>
              <a:rPr lang="zh-CN" altLang="en-US" sz="1400" dirty="0" smtClean="0">
                <a:solidFill>
                  <a:srgbClr val="262626"/>
                </a:solidFill>
                <a:latin typeface="Consolas" panose="020B0609020204030204" pitchFamily="49" charset="0"/>
                <a:ea typeface="Alibaba PuHuiTi R" pitchFamily="18" charset="-122"/>
                <a:cs typeface="Alibaba PuHuiTi R" pitchFamily="18" charset="-122"/>
                <a:sym typeface="Consolas" panose="020B0609020204030204" pitchFamily="49" charset="0"/>
              </a:rPr>
              <a:t>绑定前缀名命名规范：仅能使用纯小写字母、数字、下划线作为合法的字符</a:t>
            </a:r>
            <a:endParaRPr lang="en-US" altLang="zh-CN" sz="1400" dirty="0">
              <a:solidFill>
                <a:srgbClr val="262626"/>
              </a:solidFill>
              <a:latin typeface="Consolas" panose="020B0609020204030204" pitchFamily="49" charset="0"/>
              <a:ea typeface="Alibaba PuHuiTi R" pitchFamily="18" charset="-122"/>
              <a:cs typeface="Alibaba PuHuiTi R" pitchFamily="18" charset="-122"/>
              <a:sym typeface="Consolas" panose="020B0609020204030204" pitchFamily="49" charset="0"/>
            </a:endParaRPr>
          </a:p>
        </p:txBody>
      </p:sp>
      <p:sp>
        <p:nvSpPr>
          <p:cNvPr id="23" name="矩形 22">
            <a:extLst>
              <a:ext uri="{FF2B5EF4-FFF2-40B4-BE49-F238E27FC236}">
                <a16:creationId xmlns:a16="http://schemas.microsoft.com/office/drawing/2014/main" id="{E0A4F270-7F30-AE46-96EF-656D6943C707}"/>
              </a:ext>
            </a:extLst>
          </p:cNvPr>
          <p:cNvSpPr/>
          <p:nvPr/>
        </p:nvSpPr>
        <p:spPr>
          <a:xfrm>
            <a:off x="944880" y="5373172"/>
            <a:ext cx="10302240" cy="1098879"/>
          </a:xfrm>
          <a:prstGeom prst="rect">
            <a:avLst/>
          </a:prstGeom>
          <a:noFill/>
          <a:ln w="9525">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Consolas" panose="020B0609020204030204" pitchFamily="49" charset="0"/>
              <a:sym typeface="Consolas" panose="020B0609020204030204" pitchFamily="49" charset="0"/>
            </a:endParaRPr>
          </a:p>
        </p:txBody>
      </p:sp>
      <p:sp>
        <p:nvSpPr>
          <p:cNvPr id="24" name="矩形 23">
            <a:extLst>
              <a:ext uri="{FF2B5EF4-FFF2-40B4-BE49-F238E27FC236}">
                <a16:creationId xmlns:a16="http://schemas.microsoft.com/office/drawing/2014/main" id="{ED3E04DF-C15D-7146-95A9-19AF703E9900}"/>
              </a:ext>
            </a:extLst>
          </p:cNvPr>
          <p:cNvSpPr/>
          <p:nvPr/>
        </p:nvSpPr>
        <p:spPr>
          <a:xfrm>
            <a:off x="844952" y="5445644"/>
            <a:ext cx="1053296" cy="300942"/>
          </a:xfrm>
          <a:prstGeom prst="rect">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latin typeface="Consolas" panose="020B0609020204030204" pitchFamily="49" charset="0"/>
                <a:ea typeface="Alibaba PuHuiTi R" pitchFamily="18" charset="-122"/>
                <a:cs typeface="Alibaba PuHuiTi R" pitchFamily="18" charset="-122"/>
                <a:sym typeface="Consolas" panose="020B0609020204030204" pitchFamily="49" charset="0"/>
              </a:rPr>
              <a:t>注意事项</a:t>
            </a:r>
          </a:p>
        </p:txBody>
      </p:sp>
    </p:spTree>
    <p:extLst>
      <p:ext uri="{BB962C8B-B14F-4D97-AF65-F5344CB8AC3E}">
        <p14:creationId xmlns:p14="http://schemas.microsoft.com/office/powerpoint/2010/main" val="2275973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500"/>
                                        <p:tgtEl>
                                          <p:spTgt spid="2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4"/>
                                        </p:tgtEl>
                                        <p:attrNameLst>
                                          <p:attrName>style.visibility</p:attrName>
                                        </p:attrNameLst>
                                      </p:cBhvr>
                                      <p:to>
                                        <p:strVal val="visible"/>
                                      </p:to>
                                    </p:set>
                                    <p:animEffect transition="in" filter="fade">
                                      <p:cBhvr>
                                        <p:cTn id="16"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p:bldP spid="23" grpId="0" animBg="1"/>
      <p:bldP spid="24" grpId="0" animBg="1"/>
    </p:bld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en-US" altLang="zh-CN" dirty="0" smtClean="0"/>
              <a:t>JMS</a:t>
            </a:r>
            <a:endParaRPr lang="zh-CN" altLang="en-US" dirty="0"/>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699203"/>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en-US" altLang="zh-CN" dirty="0"/>
              <a:t>JMS</a:t>
            </a:r>
            <a:r>
              <a:rPr lang="zh-CN" altLang="en-US" dirty="0"/>
              <a:t>（</a:t>
            </a:r>
            <a:r>
              <a:rPr lang="en-US" altLang="zh-CN" dirty="0"/>
              <a:t>Java </a:t>
            </a:r>
            <a:r>
              <a:rPr lang="en-US" altLang="zh-CN" dirty="0" smtClean="0"/>
              <a:t>Message Service</a:t>
            </a:r>
            <a:r>
              <a:rPr lang="zh-CN" altLang="en-US" dirty="0" smtClean="0"/>
              <a:t>）：一个规范，等同于</a:t>
            </a:r>
            <a:r>
              <a:rPr lang="en-US" altLang="zh-CN" dirty="0" smtClean="0"/>
              <a:t>JDBC</a:t>
            </a:r>
            <a:r>
              <a:rPr lang="zh-CN" altLang="en-US" dirty="0" smtClean="0"/>
              <a:t>规范，提供了与消息服务相关的</a:t>
            </a:r>
            <a:r>
              <a:rPr lang="en-US" altLang="zh-CN" dirty="0" smtClean="0"/>
              <a:t>API</a:t>
            </a:r>
            <a:r>
              <a:rPr lang="zh-CN" altLang="en-US" dirty="0" smtClean="0"/>
              <a:t>接口</a:t>
            </a:r>
            <a:endParaRPr lang="en-US" altLang="zh-CN" dirty="0" smtClean="0"/>
          </a:p>
          <a:p>
            <a:pPr>
              <a:buFont typeface="Wingdings" panose="05000000000000000000" pitchFamily="2" charset="2"/>
              <a:buChar char="l"/>
            </a:pPr>
            <a:r>
              <a:rPr lang="en-US" altLang="zh-CN" dirty="0" smtClean="0"/>
              <a:t>JMS</a:t>
            </a:r>
            <a:r>
              <a:rPr lang="zh-CN" altLang="en-US" dirty="0" smtClean="0"/>
              <a:t>消息模型</a:t>
            </a:r>
            <a:endParaRPr lang="en-US" altLang="zh-CN" dirty="0" smtClean="0"/>
          </a:p>
          <a:p>
            <a:pPr lvl="1">
              <a:buFont typeface="Wingdings" panose="05000000000000000000" pitchFamily="2" charset="2"/>
              <a:buChar char="u"/>
            </a:pPr>
            <a:r>
              <a:rPr lang="en-US" altLang="zh-CN" dirty="0" smtClean="0"/>
              <a:t>peer-2-peer</a:t>
            </a:r>
            <a:r>
              <a:rPr lang="zh-CN" altLang="en-US" dirty="0" smtClean="0"/>
              <a:t>：点对点模型</a:t>
            </a:r>
            <a:r>
              <a:rPr lang="zh-CN" altLang="en-US" dirty="0"/>
              <a:t>，</a:t>
            </a:r>
            <a:r>
              <a:rPr lang="zh-CN" altLang="en-US" dirty="0" smtClean="0"/>
              <a:t>消息发送</a:t>
            </a:r>
            <a:r>
              <a:rPr lang="zh-CN" altLang="en-US" dirty="0"/>
              <a:t>到一个</a:t>
            </a:r>
            <a:r>
              <a:rPr lang="zh-CN" altLang="en-US" dirty="0" smtClean="0"/>
              <a:t>队列中，</a:t>
            </a:r>
            <a:r>
              <a:rPr lang="zh-CN" altLang="en-US" dirty="0"/>
              <a:t>队列</a:t>
            </a:r>
            <a:r>
              <a:rPr lang="zh-CN" altLang="en-US" dirty="0" smtClean="0"/>
              <a:t>保存消息。队列</a:t>
            </a:r>
            <a:r>
              <a:rPr lang="zh-CN" altLang="en-US" dirty="0"/>
              <a:t>的消息只能被一个消费者</a:t>
            </a:r>
            <a:r>
              <a:rPr lang="zh-CN" altLang="en-US" dirty="0" smtClean="0"/>
              <a:t>消费，或超时</a:t>
            </a:r>
            <a:endParaRPr lang="zh-CN" altLang="en-US" dirty="0"/>
          </a:p>
          <a:p>
            <a:pPr lvl="1">
              <a:buFont typeface="Wingdings" panose="05000000000000000000" pitchFamily="2" charset="2"/>
              <a:buChar char="u"/>
            </a:pPr>
            <a:r>
              <a:rPr lang="en-US" altLang="zh-CN" b="1" dirty="0" smtClean="0">
                <a:solidFill>
                  <a:srgbClr val="C00000"/>
                </a:solidFill>
              </a:rPr>
              <a:t>pub</a:t>
            </a:r>
            <a:r>
              <a:rPr lang="en-US" altLang="zh-CN" dirty="0" smtClean="0"/>
              <a:t>lish-</a:t>
            </a:r>
            <a:r>
              <a:rPr lang="en-US" altLang="zh-CN" b="1" dirty="0" smtClean="0">
                <a:solidFill>
                  <a:srgbClr val="C00000"/>
                </a:solidFill>
              </a:rPr>
              <a:t>sub</a:t>
            </a:r>
            <a:r>
              <a:rPr lang="en-US" altLang="zh-CN" dirty="0" smtClean="0"/>
              <a:t>scribe</a:t>
            </a:r>
            <a:r>
              <a:rPr lang="zh-CN" altLang="en-US" dirty="0" smtClean="0"/>
              <a:t>：发布</a:t>
            </a:r>
            <a:r>
              <a:rPr lang="zh-CN" altLang="en-US" dirty="0"/>
              <a:t>订阅模型，消息可以被多个消费者消费，生产者和消费者完全独立，不需要感知对方的</a:t>
            </a:r>
            <a:r>
              <a:rPr lang="zh-CN" altLang="en-US" dirty="0" smtClean="0"/>
              <a:t>存在</a:t>
            </a:r>
            <a:endParaRPr lang="en-US" altLang="zh-CN" dirty="0" smtClean="0"/>
          </a:p>
          <a:p>
            <a:pPr>
              <a:buFont typeface="Wingdings" panose="05000000000000000000" pitchFamily="2" charset="2"/>
              <a:buChar char="l"/>
            </a:pPr>
            <a:r>
              <a:rPr lang="en-US" altLang="zh-CN" dirty="0" smtClean="0"/>
              <a:t>JMS</a:t>
            </a:r>
            <a:r>
              <a:rPr lang="zh-CN" altLang="en-US" dirty="0" smtClean="0"/>
              <a:t>消息种类</a:t>
            </a:r>
            <a:endParaRPr lang="en-US" altLang="zh-CN" dirty="0" smtClean="0"/>
          </a:p>
          <a:p>
            <a:pPr lvl="1">
              <a:buFont typeface="Wingdings" panose="05000000000000000000" pitchFamily="2" charset="2"/>
              <a:buChar char="u"/>
            </a:pPr>
            <a:r>
              <a:rPr lang="en-US" altLang="zh-CN" dirty="0" err="1" smtClean="0"/>
              <a:t>TextMessage</a:t>
            </a:r>
            <a:endParaRPr lang="en-US" altLang="zh-CN" dirty="0"/>
          </a:p>
          <a:p>
            <a:pPr lvl="1">
              <a:buFont typeface="Wingdings" panose="05000000000000000000" pitchFamily="2" charset="2"/>
              <a:buChar char="u"/>
            </a:pPr>
            <a:r>
              <a:rPr lang="en-US" altLang="zh-CN" dirty="0" err="1" smtClean="0"/>
              <a:t>MapMessage</a:t>
            </a:r>
            <a:endParaRPr lang="en-US" altLang="zh-CN" dirty="0"/>
          </a:p>
          <a:p>
            <a:pPr lvl="1">
              <a:buFont typeface="Wingdings" panose="05000000000000000000" pitchFamily="2" charset="2"/>
              <a:buChar char="u"/>
            </a:pPr>
            <a:r>
              <a:rPr lang="en-US" altLang="zh-CN" b="1" dirty="0" err="1" smtClean="0">
                <a:solidFill>
                  <a:srgbClr val="C00000"/>
                </a:solidFill>
              </a:rPr>
              <a:t>BytesMessage</a:t>
            </a:r>
            <a:endParaRPr lang="en-US" altLang="zh-CN" b="1" dirty="0">
              <a:solidFill>
                <a:srgbClr val="C00000"/>
              </a:solidFill>
            </a:endParaRPr>
          </a:p>
          <a:p>
            <a:pPr lvl="1">
              <a:buFont typeface="Wingdings" panose="05000000000000000000" pitchFamily="2" charset="2"/>
              <a:buChar char="u"/>
            </a:pPr>
            <a:r>
              <a:rPr lang="en-US" altLang="zh-CN" dirty="0" err="1" smtClean="0"/>
              <a:t>StreamMessage</a:t>
            </a:r>
            <a:endParaRPr lang="en-US" altLang="zh-CN" dirty="0"/>
          </a:p>
          <a:p>
            <a:pPr lvl="1">
              <a:buFont typeface="Wingdings" panose="05000000000000000000" pitchFamily="2" charset="2"/>
              <a:buChar char="u"/>
            </a:pPr>
            <a:r>
              <a:rPr lang="en-US" altLang="zh-CN" dirty="0" err="1" smtClean="0"/>
              <a:t>ObjectMessage</a:t>
            </a:r>
            <a:endParaRPr lang="en-US" altLang="zh-CN" dirty="0"/>
          </a:p>
          <a:p>
            <a:pPr lvl="1">
              <a:buFont typeface="Wingdings" panose="05000000000000000000" pitchFamily="2" charset="2"/>
              <a:buChar char="u"/>
            </a:pPr>
            <a:r>
              <a:rPr lang="en-US" altLang="zh-CN" dirty="0" smtClean="0"/>
              <a:t>Message </a:t>
            </a:r>
            <a:r>
              <a:rPr lang="zh-CN" altLang="en-US" dirty="0"/>
              <a:t>（只有消息头和属性</a:t>
            </a:r>
            <a:r>
              <a:rPr lang="zh-CN" altLang="en-US" dirty="0" smtClean="0"/>
              <a:t>）</a:t>
            </a:r>
            <a:endParaRPr lang="en-US" altLang="zh-CN" dirty="0" smtClean="0"/>
          </a:p>
          <a:p>
            <a:pPr>
              <a:buFont typeface="Wingdings" panose="05000000000000000000" pitchFamily="2" charset="2"/>
              <a:buChar char="l"/>
            </a:pPr>
            <a:r>
              <a:rPr lang="en-US" altLang="zh-CN" dirty="0" smtClean="0"/>
              <a:t>JMS</a:t>
            </a:r>
            <a:r>
              <a:rPr lang="zh-CN" altLang="en-US" dirty="0"/>
              <a:t>实现</a:t>
            </a:r>
            <a:r>
              <a:rPr lang="zh-CN" altLang="en-US" dirty="0" smtClean="0"/>
              <a:t>：</a:t>
            </a:r>
            <a:r>
              <a:rPr lang="en-US" altLang="zh-CN" dirty="0" err="1" smtClean="0"/>
              <a:t>ActiveMQ</a:t>
            </a:r>
            <a:r>
              <a:rPr lang="zh-CN" altLang="en-US" dirty="0"/>
              <a:t>、</a:t>
            </a:r>
            <a:r>
              <a:rPr lang="en-US" altLang="zh-CN" dirty="0" err="1"/>
              <a:t>Redis</a:t>
            </a:r>
            <a:r>
              <a:rPr lang="zh-CN" altLang="en-US" dirty="0"/>
              <a:t>、</a:t>
            </a:r>
            <a:r>
              <a:rPr lang="en-US" altLang="zh-CN" dirty="0" err="1"/>
              <a:t>HornetMQ</a:t>
            </a:r>
            <a:r>
              <a:rPr lang="zh-CN" altLang="en-US" dirty="0"/>
              <a:t>、</a:t>
            </a:r>
            <a:r>
              <a:rPr lang="en-US" altLang="zh-CN" dirty="0" err="1"/>
              <a:t>RabbitMQ</a:t>
            </a:r>
            <a:r>
              <a:rPr lang="zh-CN" altLang="en-US" dirty="0"/>
              <a:t>、</a:t>
            </a:r>
            <a:r>
              <a:rPr lang="en-US" altLang="zh-CN" dirty="0" err="1"/>
              <a:t>RocketMQ</a:t>
            </a:r>
            <a:r>
              <a:rPr lang="zh-CN" altLang="en-US" dirty="0"/>
              <a:t>（没有完全遵守</a:t>
            </a:r>
            <a:r>
              <a:rPr lang="en-US" altLang="zh-CN" dirty="0"/>
              <a:t>JMS</a:t>
            </a:r>
            <a:r>
              <a:rPr lang="zh-CN" altLang="en-US" dirty="0"/>
              <a:t>规范）</a:t>
            </a:r>
            <a:endParaRPr lang="en-US" altLang="zh-CN" dirty="0"/>
          </a:p>
        </p:txBody>
      </p:sp>
    </p:spTree>
    <p:extLst>
      <p:ext uri="{BB962C8B-B14F-4D97-AF65-F5344CB8AC3E}">
        <p14:creationId xmlns:p14="http://schemas.microsoft.com/office/powerpoint/2010/main" val="1578109045"/>
      </p:ext>
    </p:extLst>
  </p:cSld>
  <p:clrMapOvr>
    <a:masterClrMapping/>
  </p:clrMapOvr>
  <p:timing>
    <p:tnLst>
      <p:par>
        <p:cTn id="1" dur="indefinite" restart="never" nodeType="tmRoot"/>
      </p:par>
    </p:tn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en-US" altLang="zh-CN" dirty="0"/>
              <a:t>AMQP</a:t>
            </a:r>
            <a:endParaRPr lang="zh-CN" altLang="en-US" dirty="0"/>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699203"/>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en-US" altLang="zh-CN" dirty="0"/>
              <a:t>AMQP</a:t>
            </a:r>
            <a:r>
              <a:rPr lang="zh-CN" altLang="en-US" dirty="0"/>
              <a:t>（</a:t>
            </a:r>
            <a:r>
              <a:rPr lang="en-US" altLang="zh-CN" dirty="0"/>
              <a:t>advanced message queuing protocol</a:t>
            </a:r>
            <a:r>
              <a:rPr lang="zh-CN" altLang="en-US" dirty="0" smtClean="0"/>
              <a:t>）：一</a:t>
            </a:r>
            <a:r>
              <a:rPr lang="zh-CN" altLang="en-US" dirty="0"/>
              <a:t>种协议（高级消息队列协议，也</a:t>
            </a:r>
            <a:r>
              <a:rPr lang="zh-CN" altLang="en-US" dirty="0" smtClean="0"/>
              <a:t>是消息</a:t>
            </a:r>
            <a:r>
              <a:rPr lang="zh-CN" altLang="en-US" dirty="0"/>
              <a:t>代理规范），规范了网络交换的</a:t>
            </a:r>
            <a:r>
              <a:rPr lang="zh-CN" altLang="en-US" dirty="0" smtClean="0"/>
              <a:t>数据格式，兼容</a:t>
            </a:r>
            <a:r>
              <a:rPr lang="en-US" altLang="zh-CN" dirty="0" smtClean="0"/>
              <a:t>JMS</a:t>
            </a:r>
          </a:p>
          <a:p>
            <a:pPr>
              <a:buFont typeface="Wingdings" panose="05000000000000000000" pitchFamily="2" charset="2"/>
              <a:buChar char="l"/>
            </a:pPr>
            <a:r>
              <a:rPr lang="zh-CN" altLang="en-US" dirty="0" smtClean="0"/>
              <a:t>优点：具有跨平台性，服务器供应商，生产者，消费者可以使用不同的语言来实现</a:t>
            </a:r>
            <a:endParaRPr lang="en-US" altLang="zh-CN" dirty="0" smtClean="0"/>
          </a:p>
          <a:p>
            <a:pPr>
              <a:buFont typeface="Wingdings" panose="05000000000000000000" pitchFamily="2" charset="2"/>
              <a:buChar char="l"/>
            </a:pPr>
            <a:r>
              <a:rPr lang="en-US" altLang="zh-CN" dirty="0" smtClean="0"/>
              <a:t>AMQP</a:t>
            </a:r>
            <a:r>
              <a:rPr lang="zh-CN" altLang="en-US" dirty="0" smtClean="0"/>
              <a:t>消息</a:t>
            </a:r>
            <a:r>
              <a:rPr lang="zh-CN" altLang="en-US" dirty="0"/>
              <a:t>模型</a:t>
            </a:r>
            <a:endParaRPr lang="en-US" altLang="zh-CN" dirty="0"/>
          </a:p>
          <a:p>
            <a:pPr lvl="1">
              <a:buFont typeface="Wingdings" panose="05000000000000000000" pitchFamily="2" charset="2"/>
              <a:buChar char="u"/>
            </a:pPr>
            <a:r>
              <a:rPr lang="en-US" altLang="zh-CN" dirty="0"/>
              <a:t>direct exchange</a:t>
            </a:r>
          </a:p>
          <a:p>
            <a:pPr lvl="1">
              <a:buFont typeface="Wingdings" panose="05000000000000000000" pitchFamily="2" charset="2"/>
              <a:buChar char="u"/>
            </a:pPr>
            <a:r>
              <a:rPr lang="en-US" altLang="zh-CN" dirty="0" err="1"/>
              <a:t>fanout</a:t>
            </a:r>
            <a:r>
              <a:rPr lang="en-US" altLang="zh-CN" dirty="0"/>
              <a:t> exchange</a:t>
            </a:r>
          </a:p>
          <a:p>
            <a:pPr lvl="1">
              <a:buFont typeface="Wingdings" panose="05000000000000000000" pitchFamily="2" charset="2"/>
              <a:buChar char="u"/>
            </a:pPr>
            <a:r>
              <a:rPr lang="en-US" altLang="zh-CN" dirty="0" smtClean="0"/>
              <a:t>topic exchange</a:t>
            </a:r>
            <a:endParaRPr lang="en-US" altLang="zh-CN" dirty="0"/>
          </a:p>
          <a:p>
            <a:pPr lvl="1">
              <a:buFont typeface="Wingdings" panose="05000000000000000000" pitchFamily="2" charset="2"/>
              <a:buChar char="u"/>
            </a:pPr>
            <a:r>
              <a:rPr lang="en-US" altLang="zh-CN" dirty="0"/>
              <a:t>headers exchange</a:t>
            </a:r>
          </a:p>
          <a:p>
            <a:pPr lvl="1">
              <a:buFont typeface="Wingdings" panose="05000000000000000000" pitchFamily="2" charset="2"/>
              <a:buChar char="u"/>
            </a:pPr>
            <a:r>
              <a:rPr lang="en-US" altLang="zh-CN" dirty="0"/>
              <a:t>system exchange</a:t>
            </a:r>
          </a:p>
          <a:p>
            <a:pPr>
              <a:buFont typeface="Wingdings" panose="05000000000000000000" pitchFamily="2" charset="2"/>
              <a:buChar char="l"/>
            </a:pPr>
            <a:r>
              <a:rPr lang="en-US" altLang="zh-CN" dirty="0" smtClean="0"/>
              <a:t>AMQP</a:t>
            </a:r>
            <a:r>
              <a:rPr lang="zh-CN" altLang="en-US" dirty="0" smtClean="0"/>
              <a:t>消息种类：</a:t>
            </a:r>
            <a:r>
              <a:rPr lang="en-US" altLang="zh-CN" dirty="0" smtClean="0"/>
              <a:t>byte[]</a:t>
            </a:r>
            <a:endParaRPr lang="en-US" altLang="zh-CN" dirty="0"/>
          </a:p>
          <a:p>
            <a:pPr>
              <a:buFont typeface="Wingdings" panose="05000000000000000000" pitchFamily="2" charset="2"/>
              <a:buChar char="l"/>
            </a:pPr>
            <a:r>
              <a:rPr lang="en-US" altLang="zh-CN" dirty="0" smtClean="0"/>
              <a:t>AMQP</a:t>
            </a:r>
            <a:r>
              <a:rPr lang="zh-CN" altLang="en-US" dirty="0"/>
              <a:t>实现</a:t>
            </a:r>
            <a:r>
              <a:rPr lang="zh-CN" altLang="en-US" dirty="0" smtClean="0"/>
              <a:t>：</a:t>
            </a:r>
            <a:r>
              <a:rPr lang="en-US" altLang="zh-CN" dirty="0" err="1" smtClean="0"/>
              <a:t>RabbitMQ</a:t>
            </a:r>
            <a:r>
              <a:rPr lang="zh-CN" altLang="en-US" dirty="0"/>
              <a:t>、</a:t>
            </a:r>
            <a:r>
              <a:rPr lang="en-US" altLang="zh-CN" dirty="0" err="1"/>
              <a:t>StormMQ</a:t>
            </a:r>
            <a:r>
              <a:rPr lang="zh-CN" altLang="en-US" dirty="0"/>
              <a:t>、</a:t>
            </a:r>
            <a:r>
              <a:rPr lang="en-US" altLang="zh-CN" dirty="0" err="1" smtClean="0"/>
              <a:t>RocketMQ</a:t>
            </a:r>
            <a:endParaRPr lang="en-US" altLang="zh-CN" dirty="0" smtClean="0"/>
          </a:p>
        </p:txBody>
      </p:sp>
    </p:spTree>
    <p:extLst>
      <p:ext uri="{BB962C8B-B14F-4D97-AF65-F5344CB8AC3E}">
        <p14:creationId xmlns:p14="http://schemas.microsoft.com/office/powerpoint/2010/main" val="1043398270"/>
      </p:ext>
    </p:extLst>
  </p:cSld>
  <p:clrMapOvr>
    <a:masterClrMapping/>
  </p:clrMapOvr>
  <p:timing>
    <p:tnLst>
      <p:par>
        <p:cTn id="1" dur="indefinite" restart="never" nodeType="tmRoot"/>
      </p:par>
    </p:tn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en-US" altLang="zh-CN" dirty="0" err="1" smtClean="0"/>
              <a:t>SpringBoot</a:t>
            </a:r>
            <a:r>
              <a:rPr lang="zh-CN" altLang="en-US" dirty="0" smtClean="0"/>
              <a:t>整合</a:t>
            </a:r>
            <a:r>
              <a:rPr lang="en-US" altLang="zh-CN" dirty="0" err="1" smtClean="0"/>
              <a:t>RabbitMQ</a:t>
            </a:r>
            <a:endParaRPr lang="zh-CN" altLang="en-US" dirty="0"/>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a:t>导入</a:t>
            </a:r>
            <a:r>
              <a:rPr lang="en-US" altLang="zh-CN" dirty="0" err="1"/>
              <a:t>SpringBoot</a:t>
            </a:r>
            <a:r>
              <a:rPr lang="zh-CN" altLang="en-US" dirty="0" smtClean="0"/>
              <a:t>整合</a:t>
            </a:r>
            <a:r>
              <a:rPr lang="en-US" altLang="zh-CN" dirty="0" err="1" smtClean="0"/>
              <a:t>RabbitMQ</a:t>
            </a:r>
            <a:r>
              <a:rPr lang="zh-CN" altLang="en-US" dirty="0" smtClean="0"/>
              <a:t>坐标</a:t>
            </a:r>
            <a:endParaRPr lang="en-US" altLang="zh-CN" dirty="0"/>
          </a:p>
          <a:p>
            <a:pPr>
              <a:buFont typeface="Wingdings" panose="05000000000000000000" pitchFamily="2" charset="2"/>
              <a:buChar char="l"/>
            </a:pPr>
            <a:endParaRPr lang="en-US" altLang="zh-CN" dirty="0"/>
          </a:p>
        </p:txBody>
      </p:sp>
      <p:sp>
        <p:nvSpPr>
          <p:cNvPr id="4" name="TextBox 3">
            <a:extLst>
              <a:ext uri="{FF2B5EF4-FFF2-40B4-BE49-F238E27FC236}">
                <a16:creationId xmlns:a16="http://schemas.microsoft.com/office/drawing/2014/main" id="{0C998B78-AB18-3C47-A1C7-25AE9A3A40B0}"/>
              </a:ext>
            </a:extLst>
          </p:cNvPr>
          <p:cNvSpPr txBox="1"/>
          <p:nvPr/>
        </p:nvSpPr>
        <p:spPr>
          <a:xfrm>
            <a:off x="1159842" y="2149748"/>
            <a:ext cx="9860586" cy="1569660"/>
          </a:xfrm>
          <a:prstGeom prst="rect">
            <a:avLst/>
          </a:prstGeom>
          <a:solidFill>
            <a:srgbClr val="FFFFE4"/>
          </a:solidFill>
          <a:ln w="3175">
            <a:solidFill>
              <a:srgbClr val="919191"/>
            </a:solidFill>
          </a:ln>
        </p:spPr>
        <p:txBody>
          <a:bodyPr wrap="square">
            <a:spAutoFit/>
          </a:bodyPr>
          <a:lstStyle/>
          <a:p>
            <a:pPr lvl="0" eaLnBrk="0" fontAlgn="base" hangingPunct="0">
              <a:lnSpc>
                <a:spcPct val="150000"/>
              </a:lnSpc>
              <a:spcBef>
                <a:spcPct val="0"/>
              </a:spcBef>
              <a:spcAft>
                <a:spcPct val="0"/>
              </a:spcAft>
            </a:pPr>
            <a:r>
              <a:rPr lang="zh-CN" altLang="zh-CN" sz="1600" dirty="0">
                <a:solidFill>
                  <a:srgbClr val="080808"/>
                </a:solidFill>
                <a:latin typeface="Consolas" panose="020B0609020204030204" pitchFamily="49" charset="0"/>
              </a:rPr>
              <a:t>&lt;</a:t>
            </a:r>
            <a:r>
              <a:rPr lang="zh-CN" altLang="zh-CN" sz="1600" dirty="0">
                <a:solidFill>
                  <a:srgbClr val="0033B3"/>
                </a:solidFill>
                <a:latin typeface="Consolas" panose="020B0609020204030204" pitchFamily="49" charset="0"/>
              </a:rPr>
              <a:t>dependency</a:t>
            </a:r>
            <a:r>
              <a:rPr lang="zh-CN" altLang="zh-CN" sz="1600" dirty="0">
                <a:solidFill>
                  <a:srgbClr val="080808"/>
                </a:solidFill>
                <a:latin typeface="Consolas" panose="020B0609020204030204" pitchFamily="49" charset="0"/>
              </a:rPr>
              <a:t>&gt;</a:t>
            </a:r>
            <a:br>
              <a:rPr lang="zh-CN" altLang="zh-CN" sz="1600" dirty="0">
                <a:solidFill>
                  <a:srgbClr val="080808"/>
                </a:solidFill>
                <a:latin typeface="Consolas" panose="020B0609020204030204" pitchFamily="49" charset="0"/>
              </a:rPr>
            </a:br>
            <a:r>
              <a:rPr lang="zh-CN" altLang="zh-CN" sz="1600" dirty="0">
                <a:solidFill>
                  <a:srgbClr val="080808"/>
                </a:solidFill>
                <a:latin typeface="Consolas" panose="020B0609020204030204" pitchFamily="49" charset="0"/>
              </a:rPr>
              <a:t>    &lt;</a:t>
            </a:r>
            <a:r>
              <a:rPr lang="zh-CN" altLang="zh-CN" sz="1600" dirty="0">
                <a:solidFill>
                  <a:srgbClr val="0033B3"/>
                </a:solidFill>
                <a:latin typeface="Consolas" panose="020B0609020204030204" pitchFamily="49" charset="0"/>
              </a:rPr>
              <a:t>groupId</a:t>
            </a:r>
            <a:r>
              <a:rPr lang="zh-CN" altLang="zh-CN" sz="1600" dirty="0">
                <a:solidFill>
                  <a:srgbClr val="080808"/>
                </a:solidFill>
                <a:latin typeface="Consolas" panose="020B0609020204030204" pitchFamily="49" charset="0"/>
              </a:rPr>
              <a:t>&gt;org.springframework.boot&lt;/</a:t>
            </a:r>
            <a:r>
              <a:rPr lang="zh-CN" altLang="zh-CN" sz="1600" dirty="0">
                <a:solidFill>
                  <a:srgbClr val="0033B3"/>
                </a:solidFill>
                <a:latin typeface="Consolas" panose="020B0609020204030204" pitchFamily="49" charset="0"/>
              </a:rPr>
              <a:t>groupId</a:t>
            </a:r>
            <a:r>
              <a:rPr lang="zh-CN" altLang="zh-CN" sz="1600" dirty="0">
                <a:solidFill>
                  <a:srgbClr val="080808"/>
                </a:solidFill>
                <a:latin typeface="Consolas" panose="020B0609020204030204" pitchFamily="49" charset="0"/>
              </a:rPr>
              <a:t>&gt;</a:t>
            </a:r>
            <a:br>
              <a:rPr lang="zh-CN" altLang="zh-CN" sz="1600" dirty="0">
                <a:solidFill>
                  <a:srgbClr val="080808"/>
                </a:solidFill>
                <a:latin typeface="Consolas" panose="020B0609020204030204" pitchFamily="49" charset="0"/>
              </a:rPr>
            </a:br>
            <a:r>
              <a:rPr lang="zh-CN" altLang="zh-CN" sz="1600" dirty="0">
                <a:solidFill>
                  <a:srgbClr val="080808"/>
                </a:solidFill>
                <a:latin typeface="Consolas" panose="020B0609020204030204" pitchFamily="49" charset="0"/>
              </a:rPr>
              <a:t>    &lt;</a:t>
            </a:r>
            <a:r>
              <a:rPr lang="zh-CN" altLang="zh-CN" sz="1600" dirty="0">
                <a:solidFill>
                  <a:srgbClr val="0033B3"/>
                </a:solidFill>
                <a:latin typeface="Consolas" panose="020B0609020204030204" pitchFamily="49" charset="0"/>
              </a:rPr>
              <a:t>artifactId</a:t>
            </a:r>
            <a:r>
              <a:rPr lang="zh-CN" altLang="zh-CN" sz="1600" dirty="0">
                <a:solidFill>
                  <a:srgbClr val="080808"/>
                </a:solidFill>
                <a:latin typeface="Consolas" panose="020B0609020204030204" pitchFamily="49" charset="0"/>
              </a:rPr>
              <a:t>&gt;spring-boot-starter-</a:t>
            </a:r>
            <a:r>
              <a:rPr lang="zh-CN" altLang="zh-CN" sz="1600" dirty="0" smtClean="0">
                <a:solidFill>
                  <a:srgbClr val="080808"/>
                </a:solidFill>
                <a:latin typeface="Consolas" panose="020B0609020204030204" pitchFamily="49" charset="0"/>
              </a:rPr>
              <a:t>a</a:t>
            </a:r>
            <a:r>
              <a:rPr lang="en-US" altLang="zh-CN" sz="1600" dirty="0" err="1" smtClean="0">
                <a:solidFill>
                  <a:srgbClr val="080808"/>
                </a:solidFill>
                <a:latin typeface="Consolas" panose="020B0609020204030204" pitchFamily="49" charset="0"/>
              </a:rPr>
              <a:t>mqp</a:t>
            </a:r>
            <a:r>
              <a:rPr lang="zh-CN" altLang="zh-CN" sz="1600" dirty="0" smtClean="0">
                <a:solidFill>
                  <a:srgbClr val="080808"/>
                </a:solidFill>
                <a:latin typeface="Consolas" panose="020B0609020204030204" pitchFamily="49" charset="0"/>
              </a:rPr>
              <a:t>&lt;/</a:t>
            </a:r>
            <a:r>
              <a:rPr lang="zh-CN" altLang="zh-CN" sz="1600" dirty="0">
                <a:solidFill>
                  <a:srgbClr val="0033B3"/>
                </a:solidFill>
                <a:latin typeface="Consolas" panose="020B0609020204030204" pitchFamily="49" charset="0"/>
              </a:rPr>
              <a:t>artifactId</a:t>
            </a:r>
            <a:r>
              <a:rPr lang="zh-CN" altLang="zh-CN" sz="1600" dirty="0">
                <a:solidFill>
                  <a:srgbClr val="080808"/>
                </a:solidFill>
                <a:latin typeface="Consolas" panose="020B0609020204030204" pitchFamily="49" charset="0"/>
              </a:rPr>
              <a:t>&gt;</a:t>
            </a:r>
            <a:br>
              <a:rPr lang="zh-CN" altLang="zh-CN" sz="1600" dirty="0">
                <a:solidFill>
                  <a:srgbClr val="080808"/>
                </a:solidFill>
                <a:latin typeface="Consolas" panose="020B0609020204030204" pitchFamily="49" charset="0"/>
              </a:rPr>
            </a:br>
            <a:r>
              <a:rPr lang="zh-CN" altLang="zh-CN" sz="1600" dirty="0">
                <a:solidFill>
                  <a:srgbClr val="080808"/>
                </a:solidFill>
                <a:latin typeface="Consolas" panose="020B0609020204030204" pitchFamily="49" charset="0"/>
              </a:rPr>
              <a:t>&lt;/</a:t>
            </a:r>
            <a:r>
              <a:rPr lang="zh-CN" altLang="zh-CN" sz="1600" dirty="0">
                <a:solidFill>
                  <a:srgbClr val="0033B3"/>
                </a:solidFill>
                <a:latin typeface="Consolas" panose="020B0609020204030204" pitchFamily="49" charset="0"/>
              </a:rPr>
              <a:t>dependency</a:t>
            </a:r>
            <a:r>
              <a:rPr lang="zh-CN" altLang="zh-CN" sz="1600" dirty="0" smtClean="0">
                <a:solidFill>
                  <a:srgbClr val="080808"/>
                </a:solidFill>
                <a:latin typeface="Consolas" panose="020B0609020204030204" pitchFamily="49" charset="0"/>
              </a:rPr>
              <a:t>&gt;</a:t>
            </a:r>
            <a:endParaRPr lang="en-US" altLang="zh-CN" sz="1600" dirty="0" smtClean="0">
              <a:solidFill>
                <a:srgbClr val="080808"/>
              </a:solidFill>
              <a:latin typeface="Consolas" panose="020B0609020204030204" pitchFamily="49" charset="0"/>
            </a:endParaRPr>
          </a:p>
        </p:txBody>
      </p:sp>
    </p:spTree>
    <p:extLst>
      <p:ext uri="{BB962C8B-B14F-4D97-AF65-F5344CB8AC3E}">
        <p14:creationId xmlns:p14="http://schemas.microsoft.com/office/powerpoint/2010/main" val="1359892110"/>
      </p:ext>
    </p:extLst>
  </p:cSld>
  <p:clrMapOvr>
    <a:masterClrMapping/>
  </p:clrMapOvr>
  <p:timing>
    <p:tnLst>
      <p:par>
        <p:cTn id="1" dur="indefinite" restart="never" nodeType="tmRoot"/>
      </p:par>
    </p:tn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en-US" altLang="zh-CN" dirty="0" err="1"/>
              <a:t>SpringBoot</a:t>
            </a:r>
            <a:r>
              <a:rPr lang="zh-CN" altLang="en-US" dirty="0"/>
              <a:t>整合</a:t>
            </a:r>
            <a:r>
              <a:rPr lang="en-US" altLang="zh-CN" dirty="0" err="1"/>
              <a:t>RabbitMQ</a:t>
            </a:r>
            <a:endParaRPr lang="zh-CN" altLang="en-US" dirty="0"/>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smtClean="0"/>
              <a:t>配置</a:t>
            </a:r>
            <a:r>
              <a:rPr lang="en-US" altLang="zh-CN" dirty="0" err="1"/>
              <a:t>RabbitMQ</a:t>
            </a:r>
            <a:r>
              <a:rPr lang="en-US" altLang="zh-CN" dirty="0"/>
              <a:t> </a:t>
            </a:r>
            <a:r>
              <a:rPr lang="zh-CN" altLang="en-US" dirty="0" smtClean="0"/>
              <a:t>（</a:t>
            </a:r>
            <a:r>
              <a:rPr lang="zh-CN" altLang="en-US" dirty="0"/>
              <a:t>采用默认配置）</a:t>
            </a:r>
            <a:endParaRPr lang="en-US" altLang="zh-CN" dirty="0"/>
          </a:p>
        </p:txBody>
      </p:sp>
      <p:sp>
        <p:nvSpPr>
          <p:cNvPr id="4" name="TextBox 3">
            <a:extLst>
              <a:ext uri="{FF2B5EF4-FFF2-40B4-BE49-F238E27FC236}">
                <a16:creationId xmlns:a16="http://schemas.microsoft.com/office/drawing/2014/main" id="{0C998B78-AB18-3C47-A1C7-25AE9A3A40B0}"/>
              </a:ext>
            </a:extLst>
          </p:cNvPr>
          <p:cNvSpPr txBox="1"/>
          <p:nvPr/>
        </p:nvSpPr>
        <p:spPr>
          <a:xfrm>
            <a:off x="1159842" y="2149748"/>
            <a:ext cx="9860586" cy="1528816"/>
          </a:xfrm>
          <a:prstGeom prst="rect">
            <a:avLst/>
          </a:prstGeom>
          <a:solidFill>
            <a:srgbClr val="FFFFE4"/>
          </a:solidFill>
          <a:ln w="3175">
            <a:solidFill>
              <a:srgbClr val="919191"/>
            </a:solidFill>
          </a:ln>
        </p:spPr>
        <p:txBody>
          <a:bodyPr wrap="square">
            <a:spAutoFit/>
          </a:bodyPr>
          <a:lstStyle/>
          <a:p>
            <a:pPr lvl="0" eaLnBrk="0" fontAlgn="base" hangingPunct="0">
              <a:lnSpc>
                <a:spcPct val="150000"/>
              </a:lnSpc>
              <a:spcBef>
                <a:spcPct val="0"/>
              </a:spcBef>
              <a:spcAft>
                <a:spcPct val="0"/>
              </a:spcAft>
            </a:pPr>
            <a:r>
              <a:rPr lang="zh-CN" altLang="zh-CN" sz="1600" dirty="0">
                <a:solidFill>
                  <a:srgbClr val="0033B3"/>
                </a:solidFill>
                <a:latin typeface="Consolas" panose="020B0609020204030204" pitchFamily="49" charset="0"/>
              </a:rPr>
              <a:t>spring</a:t>
            </a:r>
            <a:r>
              <a:rPr lang="zh-CN" altLang="zh-CN" sz="1600" dirty="0">
                <a:solidFill>
                  <a:srgbClr val="080808"/>
                </a:solidFill>
                <a:latin typeface="Consolas" panose="020B0609020204030204" pitchFamily="49" charset="0"/>
              </a:rPr>
              <a:t>:</a:t>
            </a:r>
            <a:br>
              <a:rPr lang="zh-CN" altLang="zh-CN" sz="1600" dirty="0">
                <a:solidFill>
                  <a:srgbClr val="080808"/>
                </a:solidFill>
                <a:latin typeface="Consolas" panose="020B0609020204030204" pitchFamily="49" charset="0"/>
              </a:rPr>
            </a:br>
            <a:r>
              <a:rPr lang="zh-CN" altLang="zh-CN" sz="1600" dirty="0">
                <a:solidFill>
                  <a:srgbClr val="080808"/>
                </a:solidFill>
                <a:latin typeface="Consolas" panose="020B0609020204030204" pitchFamily="49" charset="0"/>
              </a:rPr>
              <a:t>  </a:t>
            </a:r>
            <a:r>
              <a:rPr lang="zh-CN" altLang="zh-CN" sz="1600" dirty="0">
                <a:solidFill>
                  <a:srgbClr val="0033B3"/>
                </a:solidFill>
                <a:latin typeface="Consolas" panose="020B0609020204030204" pitchFamily="49" charset="0"/>
              </a:rPr>
              <a:t>rabbitmq</a:t>
            </a:r>
            <a:r>
              <a:rPr lang="zh-CN" altLang="zh-CN" sz="1600" dirty="0">
                <a:solidFill>
                  <a:srgbClr val="080808"/>
                </a:solidFill>
                <a:latin typeface="Consolas" panose="020B0609020204030204" pitchFamily="49" charset="0"/>
              </a:rPr>
              <a:t>:</a:t>
            </a:r>
            <a:br>
              <a:rPr lang="zh-CN" altLang="zh-CN" sz="1600" dirty="0">
                <a:solidFill>
                  <a:srgbClr val="080808"/>
                </a:solidFill>
                <a:latin typeface="Consolas" panose="020B0609020204030204" pitchFamily="49" charset="0"/>
              </a:rPr>
            </a:br>
            <a:r>
              <a:rPr lang="zh-CN" altLang="zh-CN" sz="1600" dirty="0">
                <a:solidFill>
                  <a:srgbClr val="080808"/>
                </a:solidFill>
                <a:latin typeface="Consolas" panose="020B0609020204030204" pitchFamily="49" charset="0"/>
              </a:rPr>
              <a:t>    </a:t>
            </a:r>
            <a:r>
              <a:rPr lang="zh-CN" altLang="zh-CN" sz="1600" dirty="0">
                <a:solidFill>
                  <a:srgbClr val="0033B3"/>
                </a:solidFill>
                <a:latin typeface="Consolas" panose="020B0609020204030204" pitchFamily="49" charset="0"/>
              </a:rPr>
              <a:t>host</a:t>
            </a:r>
            <a:r>
              <a:rPr lang="zh-CN" altLang="zh-CN" sz="1600" dirty="0">
                <a:solidFill>
                  <a:srgbClr val="080808"/>
                </a:solidFill>
                <a:latin typeface="Consolas" panose="020B0609020204030204" pitchFamily="49" charset="0"/>
              </a:rPr>
              <a:t>: localhost</a:t>
            </a:r>
            <a:br>
              <a:rPr lang="zh-CN" altLang="zh-CN" sz="1600" dirty="0">
                <a:solidFill>
                  <a:srgbClr val="080808"/>
                </a:solidFill>
                <a:latin typeface="Consolas" panose="020B0609020204030204" pitchFamily="49" charset="0"/>
              </a:rPr>
            </a:br>
            <a:r>
              <a:rPr lang="zh-CN" altLang="zh-CN" sz="1600" dirty="0">
                <a:solidFill>
                  <a:srgbClr val="080808"/>
                </a:solidFill>
                <a:latin typeface="Consolas" panose="020B0609020204030204" pitchFamily="49" charset="0"/>
              </a:rPr>
              <a:t>    </a:t>
            </a:r>
            <a:r>
              <a:rPr lang="zh-CN" altLang="zh-CN" sz="1600" dirty="0">
                <a:solidFill>
                  <a:srgbClr val="0033B3"/>
                </a:solidFill>
                <a:latin typeface="Consolas" panose="020B0609020204030204" pitchFamily="49" charset="0"/>
              </a:rPr>
              <a:t>port</a:t>
            </a:r>
            <a:r>
              <a:rPr lang="zh-CN" altLang="zh-CN" sz="1600" dirty="0">
                <a:solidFill>
                  <a:srgbClr val="080808"/>
                </a:solidFill>
                <a:latin typeface="Consolas" panose="020B0609020204030204" pitchFamily="49" charset="0"/>
              </a:rPr>
              <a:t>: </a:t>
            </a:r>
            <a:r>
              <a:rPr lang="zh-CN" altLang="zh-CN" sz="1600" dirty="0">
                <a:solidFill>
                  <a:srgbClr val="1750EB"/>
                </a:solidFill>
                <a:latin typeface="Consolas" panose="020B0609020204030204" pitchFamily="49" charset="0"/>
              </a:rPr>
              <a:t>5672</a:t>
            </a:r>
            <a:endParaRPr lang="zh-CN" altLang="zh-CN" sz="2000" dirty="0">
              <a:latin typeface="Arial" panose="020B0604020202020204" pitchFamily="34" charset="0"/>
            </a:endParaRPr>
          </a:p>
        </p:txBody>
      </p:sp>
    </p:spTree>
    <p:extLst>
      <p:ext uri="{BB962C8B-B14F-4D97-AF65-F5344CB8AC3E}">
        <p14:creationId xmlns:p14="http://schemas.microsoft.com/office/powerpoint/2010/main" val="521693747"/>
      </p:ext>
    </p:extLst>
  </p:cSld>
  <p:clrMapOvr>
    <a:masterClrMapping/>
  </p:clrMapOvr>
  <p:timing>
    <p:tnLst>
      <p:par>
        <p:cTn id="1" dur="indefinite" restart="never" nodeType="tmRoot"/>
      </p:par>
    </p:tn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en-US" altLang="zh-CN" dirty="0" err="1"/>
              <a:t>SpringBoot</a:t>
            </a:r>
            <a:r>
              <a:rPr lang="zh-CN" altLang="en-US" dirty="0"/>
              <a:t>整合</a:t>
            </a:r>
            <a:r>
              <a:rPr lang="en-US" altLang="zh-CN" dirty="0" err="1"/>
              <a:t>RabbitMQ</a:t>
            </a:r>
            <a:endParaRPr lang="zh-CN" altLang="en-US" dirty="0"/>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smtClean="0"/>
              <a:t>定义消息队列</a:t>
            </a:r>
            <a:r>
              <a:rPr lang="en-US" altLang="zh-CN" dirty="0"/>
              <a:t>(direct)</a:t>
            </a:r>
          </a:p>
          <a:p>
            <a:pPr>
              <a:buFont typeface="Wingdings" panose="05000000000000000000" pitchFamily="2" charset="2"/>
              <a:buChar char="l"/>
            </a:pPr>
            <a:endParaRPr lang="en-US" altLang="zh-CN" dirty="0"/>
          </a:p>
        </p:txBody>
      </p:sp>
      <p:sp>
        <p:nvSpPr>
          <p:cNvPr id="4" name="TextBox 3">
            <a:extLst>
              <a:ext uri="{FF2B5EF4-FFF2-40B4-BE49-F238E27FC236}">
                <a16:creationId xmlns:a16="http://schemas.microsoft.com/office/drawing/2014/main" id="{0C998B78-AB18-3C47-A1C7-25AE9A3A40B0}"/>
              </a:ext>
            </a:extLst>
          </p:cNvPr>
          <p:cNvSpPr txBox="1"/>
          <p:nvPr/>
        </p:nvSpPr>
        <p:spPr>
          <a:xfrm>
            <a:off x="1159842" y="2149748"/>
            <a:ext cx="9860586" cy="2354491"/>
          </a:xfrm>
          <a:prstGeom prst="rect">
            <a:avLst/>
          </a:prstGeom>
          <a:solidFill>
            <a:srgbClr val="FFFFE4"/>
          </a:solidFill>
          <a:ln w="3175">
            <a:solidFill>
              <a:srgbClr val="919191"/>
            </a:solidFill>
          </a:ln>
        </p:spPr>
        <p:txBody>
          <a:bodyPr wrap="square">
            <a:spAutoFit/>
          </a:bodyPr>
          <a:lstStyle/>
          <a:p>
            <a:pPr lvl="0" eaLnBrk="0" fontAlgn="base" hangingPunct="0">
              <a:lnSpc>
                <a:spcPct val="150000"/>
              </a:lnSpc>
              <a:spcBef>
                <a:spcPct val="0"/>
              </a:spcBef>
              <a:spcAft>
                <a:spcPct val="0"/>
              </a:spcAft>
            </a:pPr>
            <a:r>
              <a:rPr lang="zh-CN" altLang="zh-CN" sz="1400" dirty="0">
                <a:solidFill>
                  <a:srgbClr val="9E880D"/>
                </a:solidFill>
                <a:latin typeface="Consolas" panose="020B0609020204030204" pitchFamily="49" charset="0"/>
              </a:rPr>
              <a:t>@Configuration</a:t>
            </a:r>
            <a:br>
              <a:rPr lang="zh-CN" altLang="zh-CN" sz="1400" dirty="0">
                <a:solidFill>
                  <a:srgbClr val="9E880D"/>
                </a:solidFill>
                <a:latin typeface="Consolas" panose="020B0609020204030204" pitchFamily="49" charset="0"/>
              </a:rPr>
            </a:br>
            <a:r>
              <a:rPr lang="zh-CN" altLang="zh-CN" sz="1400" dirty="0">
                <a:solidFill>
                  <a:srgbClr val="0033B3"/>
                </a:solidFill>
                <a:latin typeface="Consolas" panose="020B0609020204030204" pitchFamily="49" charset="0"/>
              </a:rPr>
              <a:t>public class </a:t>
            </a:r>
            <a:r>
              <a:rPr lang="zh-CN" altLang="zh-CN" sz="1400" dirty="0" smtClean="0">
                <a:solidFill>
                  <a:srgbClr val="000000"/>
                </a:solidFill>
                <a:latin typeface="Consolas" panose="020B0609020204030204" pitchFamily="49" charset="0"/>
              </a:rPr>
              <a:t>Rabbit</a:t>
            </a:r>
            <a:r>
              <a:rPr lang="en-US" altLang="zh-CN" sz="1400" dirty="0" smtClean="0">
                <a:solidFill>
                  <a:srgbClr val="000000"/>
                </a:solidFill>
                <a:latin typeface="Consolas" panose="020B0609020204030204" pitchFamily="49" charset="0"/>
              </a:rPr>
              <a:t>Direct</a:t>
            </a:r>
            <a:r>
              <a:rPr lang="zh-CN" altLang="zh-CN" sz="1400" dirty="0" smtClean="0">
                <a:solidFill>
                  <a:srgbClr val="000000"/>
                </a:solidFill>
                <a:latin typeface="Consolas" panose="020B0609020204030204" pitchFamily="49" charset="0"/>
              </a:rPr>
              <a:t>Config </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smtClean="0">
                <a:solidFill>
                  <a:srgbClr val="080808"/>
                </a:solidFill>
                <a:latin typeface="Consolas" panose="020B0609020204030204" pitchFamily="49" charset="0"/>
              </a:rPr>
              <a:t>    </a:t>
            </a:r>
            <a:r>
              <a:rPr lang="zh-CN" altLang="zh-CN" sz="1400" dirty="0">
                <a:solidFill>
                  <a:srgbClr val="9E880D"/>
                </a:solidFill>
                <a:latin typeface="Consolas" panose="020B0609020204030204" pitchFamily="49" charset="0"/>
              </a:rPr>
              <a:t>@Bean</a:t>
            </a:r>
            <a:br>
              <a:rPr lang="zh-CN" altLang="zh-CN" sz="1400" dirty="0">
                <a:solidFill>
                  <a:srgbClr val="9E880D"/>
                </a:solidFill>
                <a:latin typeface="Consolas" panose="020B0609020204030204" pitchFamily="49" charset="0"/>
              </a:rPr>
            </a:br>
            <a:r>
              <a:rPr lang="zh-CN" altLang="zh-CN" sz="1400" dirty="0">
                <a:solidFill>
                  <a:srgbClr val="9E880D"/>
                </a:solidFill>
                <a:latin typeface="Consolas" panose="020B0609020204030204" pitchFamily="49" charset="0"/>
              </a:rPr>
              <a:t>    </a:t>
            </a:r>
            <a:r>
              <a:rPr lang="zh-CN" altLang="zh-CN" sz="1400" dirty="0">
                <a:solidFill>
                  <a:srgbClr val="0033B3"/>
                </a:solidFill>
                <a:latin typeface="Consolas" panose="020B0609020204030204" pitchFamily="49" charset="0"/>
              </a:rPr>
              <a:t>public </a:t>
            </a:r>
            <a:r>
              <a:rPr lang="zh-CN" altLang="zh-CN" sz="1400" dirty="0">
                <a:solidFill>
                  <a:srgbClr val="000000"/>
                </a:solidFill>
                <a:latin typeface="Consolas" panose="020B0609020204030204" pitchFamily="49" charset="0"/>
              </a:rPr>
              <a:t>Queue </a:t>
            </a:r>
            <a:r>
              <a:rPr lang="zh-CN" altLang="zh-CN" sz="1400" dirty="0">
                <a:solidFill>
                  <a:srgbClr val="00627A"/>
                </a:solidFill>
                <a:latin typeface="Consolas" panose="020B0609020204030204" pitchFamily="49" charset="0"/>
              </a:rPr>
              <a:t>queue</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return new </a:t>
            </a:r>
            <a:r>
              <a:rPr lang="zh-CN" altLang="zh-CN" sz="1400" dirty="0">
                <a:solidFill>
                  <a:srgbClr val="080808"/>
                </a:solidFill>
                <a:latin typeface="Consolas" panose="020B0609020204030204" pitchFamily="49" charset="0"/>
              </a:rPr>
              <a:t>Queue(</a:t>
            </a:r>
            <a:r>
              <a:rPr lang="zh-CN" altLang="zh-CN" sz="1400" dirty="0">
                <a:solidFill>
                  <a:srgbClr val="067D17"/>
                </a:solidFill>
                <a:latin typeface="Consolas" panose="020B0609020204030204" pitchFamily="49" charset="0"/>
              </a:rPr>
              <a:t>"simple_queue"</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br>
              <a:rPr lang="zh-CN" altLang="zh-CN" sz="1400" dirty="0">
                <a:solidFill>
                  <a:srgbClr val="080808"/>
                </a:solidFill>
                <a:latin typeface="Consolas" panose="020B0609020204030204" pitchFamily="49" charset="0"/>
              </a:rPr>
            </a:br>
            <a:r>
              <a:rPr lang="zh-CN" altLang="zh-CN" sz="1400" dirty="0" smtClean="0">
                <a:solidFill>
                  <a:srgbClr val="080808"/>
                </a:solidFill>
                <a:latin typeface="Consolas" panose="020B0609020204030204" pitchFamily="49" charset="0"/>
              </a:rPr>
              <a:t>}</a:t>
            </a:r>
            <a:endParaRPr lang="zh-CN" altLang="zh-CN" sz="1600" dirty="0">
              <a:latin typeface="Arial" panose="020B0604020202020204" pitchFamily="34" charset="0"/>
            </a:endParaRPr>
          </a:p>
        </p:txBody>
      </p:sp>
    </p:spTree>
    <p:extLst>
      <p:ext uri="{BB962C8B-B14F-4D97-AF65-F5344CB8AC3E}">
        <p14:creationId xmlns:p14="http://schemas.microsoft.com/office/powerpoint/2010/main" val="364922427"/>
      </p:ext>
    </p:extLst>
  </p:cSld>
  <p:clrMapOvr>
    <a:masterClrMapping/>
  </p:clrMapOvr>
  <p:timing>
    <p:tnLst>
      <p:par>
        <p:cTn id="1" dur="indefinite" restart="never" nodeType="tmRoot"/>
      </p:par>
    </p:tn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en-US" altLang="zh-CN" dirty="0" err="1"/>
              <a:t>SpringBoot</a:t>
            </a:r>
            <a:r>
              <a:rPr lang="zh-CN" altLang="en-US" dirty="0"/>
              <a:t>整合</a:t>
            </a:r>
            <a:r>
              <a:rPr lang="en-US" altLang="zh-CN" dirty="0" err="1"/>
              <a:t>RabbitMQ</a:t>
            </a:r>
            <a:endParaRPr lang="zh-CN" altLang="en-US" dirty="0"/>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smtClean="0"/>
              <a:t>定义消息队列</a:t>
            </a:r>
            <a:r>
              <a:rPr lang="en-US" altLang="zh-CN" dirty="0"/>
              <a:t>(direct)</a:t>
            </a:r>
          </a:p>
          <a:p>
            <a:pPr>
              <a:buFont typeface="Wingdings" panose="05000000000000000000" pitchFamily="2" charset="2"/>
              <a:buChar char="l"/>
            </a:pPr>
            <a:endParaRPr lang="en-US" altLang="zh-CN" dirty="0"/>
          </a:p>
        </p:txBody>
      </p:sp>
      <p:sp>
        <p:nvSpPr>
          <p:cNvPr id="4" name="TextBox 3">
            <a:extLst>
              <a:ext uri="{FF2B5EF4-FFF2-40B4-BE49-F238E27FC236}">
                <a16:creationId xmlns:a16="http://schemas.microsoft.com/office/drawing/2014/main" id="{0C998B78-AB18-3C47-A1C7-25AE9A3A40B0}"/>
              </a:ext>
            </a:extLst>
          </p:cNvPr>
          <p:cNvSpPr txBox="1"/>
          <p:nvPr/>
        </p:nvSpPr>
        <p:spPr>
          <a:xfrm>
            <a:off x="1159842" y="2149748"/>
            <a:ext cx="9860586" cy="3693319"/>
          </a:xfrm>
          <a:prstGeom prst="rect">
            <a:avLst/>
          </a:prstGeom>
          <a:solidFill>
            <a:srgbClr val="FFFFE4"/>
          </a:solidFill>
          <a:ln w="3175">
            <a:solidFill>
              <a:srgbClr val="919191"/>
            </a:solidFill>
          </a:ln>
        </p:spPr>
        <p:txBody>
          <a:bodyPr wrap="square">
            <a:spAutoFit/>
          </a:bodyPr>
          <a:lstStyle/>
          <a:p>
            <a:pPr lvl="0" eaLnBrk="0" fontAlgn="base" hangingPunct="0">
              <a:lnSpc>
                <a:spcPct val="150000"/>
              </a:lnSpc>
              <a:spcBef>
                <a:spcPct val="0"/>
              </a:spcBef>
              <a:spcAft>
                <a:spcPct val="0"/>
              </a:spcAft>
            </a:pPr>
            <a:r>
              <a:rPr lang="zh-CN" altLang="zh-CN" sz="1400" dirty="0">
                <a:solidFill>
                  <a:srgbClr val="9E880D"/>
                </a:solidFill>
                <a:latin typeface="Consolas" panose="020B0609020204030204" pitchFamily="49" charset="0"/>
                <a:ea typeface="阿里巴巴普惠体" panose="00020600040101010101" pitchFamily="18" charset="-122"/>
                <a:cs typeface="阿里巴巴普惠体" panose="00020600040101010101" pitchFamily="18" charset="-122"/>
              </a:rPr>
              <a:t>@Configuration</a:t>
            </a:r>
            <a:br>
              <a:rPr lang="zh-CN" altLang="zh-CN" sz="1400" dirty="0">
                <a:solidFill>
                  <a:srgbClr val="9E880D"/>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dirty="0">
                <a:solidFill>
                  <a:srgbClr val="0033B3"/>
                </a:solidFill>
                <a:latin typeface="Consolas" panose="020B0609020204030204" pitchFamily="49" charset="0"/>
                <a:ea typeface="阿里巴巴普惠体" panose="00020600040101010101" pitchFamily="18" charset="-122"/>
                <a:cs typeface="阿里巴巴普惠体" panose="00020600040101010101" pitchFamily="18" charset="-122"/>
              </a:rPr>
              <a:t>public class </a:t>
            </a:r>
            <a:r>
              <a:rPr lang="zh-CN" altLang="zh-CN" sz="1400" dirty="0" smtClean="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Rabbit</a:t>
            </a:r>
            <a:r>
              <a:rPr lang="en-US" altLang="zh-CN" sz="1400" dirty="0" smtClean="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Direct</a:t>
            </a:r>
            <a:r>
              <a:rPr lang="zh-CN" altLang="zh-CN" sz="1400" dirty="0" smtClean="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Config </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b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dirty="0" smtClean="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dirty="0">
                <a:solidFill>
                  <a:srgbClr val="9E880D"/>
                </a:solidFill>
                <a:latin typeface="Consolas" panose="020B0609020204030204" pitchFamily="49" charset="0"/>
                <a:ea typeface="阿里巴巴普惠体" panose="00020600040101010101" pitchFamily="18" charset="-122"/>
                <a:cs typeface="阿里巴巴普惠体" panose="00020600040101010101" pitchFamily="18" charset="-122"/>
              </a:rPr>
              <a:t>@Bean</a:t>
            </a:r>
            <a:br>
              <a:rPr lang="zh-CN" altLang="zh-CN" sz="1400" dirty="0">
                <a:solidFill>
                  <a:srgbClr val="9E880D"/>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dirty="0">
                <a:solidFill>
                  <a:srgbClr val="9E880D"/>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dirty="0">
                <a:solidFill>
                  <a:srgbClr val="0033B3"/>
                </a:solidFill>
                <a:latin typeface="Consolas" panose="020B0609020204030204" pitchFamily="49" charset="0"/>
                <a:ea typeface="阿里巴巴普惠体" panose="00020600040101010101" pitchFamily="18" charset="-122"/>
                <a:cs typeface="阿里巴巴普惠体" panose="00020600040101010101" pitchFamily="18" charset="-122"/>
              </a:rPr>
              <a:t>public </a:t>
            </a:r>
            <a:r>
              <a:rPr lang="zh-CN" altLang="zh-CN" sz="1400" dirty="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Queue </a:t>
            </a:r>
            <a:r>
              <a:rPr lang="zh-CN" altLang="zh-CN" sz="1400" dirty="0">
                <a:solidFill>
                  <a:srgbClr val="00627A"/>
                </a:solidFill>
                <a:latin typeface="Consolas" panose="020B0609020204030204" pitchFamily="49" charset="0"/>
                <a:ea typeface="阿里巴巴普惠体" panose="00020600040101010101" pitchFamily="18" charset="-122"/>
                <a:cs typeface="阿里巴巴普惠体" panose="00020600040101010101" pitchFamily="18" charset="-122"/>
              </a:rPr>
              <a:t>queue</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b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i="1" dirty="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t>// durable:是否持久化,</a:t>
            </a:r>
            <a:r>
              <a:rPr lang="zh-CN" altLang="zh-CN" sz="1400" i="1" dirty="0" smtClean="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t>默认false</a:t>
            </a:r>
            <a:r>
              <a:rPr lang="zh-CN" altLang="zh-CN" sz="1400" i="1" dirty="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t/>
            </a:r>
            <a:br>
              <a:rPr lang="zh-CN" altLang="zh-CN" sz="1400" i="1" dirty="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i="1" dirty="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t>        // exclusive</a:t>
            </a:r>
            <a:r>
              <a:rPr lang="zh-CN" altLang="zh-CN" sz="1400" i="1" dirty="0" smtClean="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t>:</a:t>
            </a:r>
            <a:r>
              <a:rPr lang="zh-CN" altLang="en-US" sz="1400" i="1" dirty="0" smtClean="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t>是否当前连接专用，</a:t>
            </a:r>
            <a:r>
              <a:rPr lang="zh-CN" altLang="zh-CN" sz="1400" i="1" dirty="0" smtClean="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t>默认false，连接</a:t>
            </a:r>
            <a:r>
              <a:rPr lang="zh-CN" altLang="zh-CN" sz="1400" i="1" dirty="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t>关闭后队列即被</a:t>
            </a:r>
            <a:r>
              <a:rPr lang="zh-CN" altLang="zh-CN" sz="1400" i="1" dirty="0" smtClean="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t>删除</a:t>
            </a:r>
            <a:r>
              <a:rPr lang="zh-CN" altLang="zh-CN" sz="1400" i="1" dirty="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t/>
            </a:r>
            <a:br>
              <a:rPr lang="zh-CN" altLang="zh-CN" sz="1400" i="1" dirty="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i="1" dirty="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t>        // autoDelete:是否自动删除，</a:t>
            </a:r>
            <a:r>
              <a:rPr lang="zh-CN" altLang="zh-CN" sz="1400" i="1" dirty="0" smtClean="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t>当生产者或消费者</a:t>
            </a:r>
            <a:r>
              <a:rPr lang="zh-CN" altLang="en-US" sz="1400" i="1" dirty="0" smtClean="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t>不再</a:t>
            </a:r>
            <a:r>
              <a:rPr lang="zh-CN" altLang="zh-CN" sz="1400" i="1" dirty="0" smtClean="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t>使用</a:t>
            </a:r>
            <a:r>
              <a:rPr lang="zh-CN" altLang="zh-CN" sz="1400" i="1" dirty="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t>此队列</a:t>
            </a:r>
            <a:r>
              <a:rPr lang="zh-CN" altLang="zh-CN" sz="1400" i="1" dirty="0" smtClean="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t>，自动删除</a:t>
            </a:r>
            <a:r>
              <a:rPr lang="zh-CN" altLang="zh-CN" sz="1400" i="1" dirty="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t/>
            </a:r>
            <a:br>
              <a:rPr lang="zh-CN" altLang="zh-CN" sz="1400" i="1" dirty="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i="1" dirty="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dirty="0">
                <a:solidFill>
                  <a:srgbClr val="0033B3"/>
                </a:solidFill>
                <a:latin typeface="Consolas" panose="020B0609020204030204" pitchFamily="49" charset="0"/>
                <a:ea typeface="阿里巴巴普惠体" panose="00020600040101010101" pitchFamily="18" charset="-122"/>
                <a:cs typeface="阿里巴巴普惠体" panose="00020600040101010101" pitchFamily="18" charset="-122"/>
              </a:rPr>
              <a:t>return new </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Queue</a:t>
            </a:r>
            <a:r>
              <a:rPr lang="zh-CN" altLang="zh-CN" sz="1400" dirty="0" smtClean="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r>
              <a:rPr lang="zh-CN" altLang="zh-CN" sz="1400" dirty="0" smtClean="0">
                <a:solidFill>
                  <a:srgbClr val="067D17"/>
                </a:solidFill>
                <a:latin typeface="Consolas" panose="020B0609020204030204" pitchFamily="49" charset="0"/>
                <a:ea typeface="阿里巴巴普惠体" panose="00020600040101010101" pitchFamily="18" charset="-122"/>
                <a:cs typeface="阿里巴巴普惠体" panose="00020600040101010101" pitchFamily="18" charset="-122"/>
              </a:rPr>
              <a:t>"</a:t>
            </a:r>
            <a:r>
              <a:rPr lang="en-US" altLang="zh-CN" sz="1400" dirty="0" err="1" smtClean="0">
                <a:solidFill>
                  <a:srgbClr val="067D17"/>
                </a:solidFill>
                <a:latin typeface="Consolas" panose="020B0609020204030204" pitchFamily="49" charset="0"/>
              </a:rPr>
              <a:t>simple_queue</a:t>
            </a:r>
            <a:r>
              <a:rPr lang="zh-CN" altLang="zh-CN" sz="1400" dirty="0" smtClean="0">
                <a:solidFill>
                  <a:srgbClr val="067D17"/>
                </a:solidFill>
                <a:latin typeface="Consolas" panose="020B0609020204030204" pitchFamily="49" charset="0"/>
                <a:ea typeface="阿里巴巴普惠体" panose="00020600040101010101" pitchFamily="18" charset="-122"/>
                <a:cs typeface="阿里巴巴普惠体" panose="00020600040101010101" pitchFamily="18" charset="-122"/>
              </a:rPr>
              <a:t>"</a:t>
            </a:r>
            <a:r>
              <a:rPr lang="zh-CN" altLang="zh-CN" sz="1400" dirty="0" smtClean="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r>
              <a:rPr lang="zh-CN" altLang="zh-CN" sz="1400" dirty="0">
                <a:solidFill>
                  <a:srgbClr val="0033B3"/>
                </a:solidFill>
                <a:latin typeface="Consolas" panose="020B0609020204030204" pitchFamily="49" charset="0"/>
                <a:ea typeface="阿里巴巴普惠体" panose="00020600040101010101" pitchFamily="18" charset="-122"/>
                <a:cs typeface="阿里巴巴普惠体" panose="00020600040101010101" pitchFamily="18" charset="-122"/>
              </a:rPr>
              <a:t>true</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r>
              <a:rPr lang="zh-CN" altLang="zh-CN" sz="1400" dirty="0">
                <a:solidFill>
                  <a:srgbClr val="0033B3"/>
                </a:solidFill>
                <a:latin typeface="Consolas" panose="020B0609020204030204" pitchFamily="49" charset="0"/>
                <a:ea typeface="阿里巴巴普惠体" panose="00020600040101010101" pitchFamily="18" charset="-122"/>
                <a:cs typeface="阿里巴巴普惠体" panose="00020600040101010101" pitchFamily="18" charset="-122"/>
              </a:rPr>
              <a:t>false</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r>
              <a:rPr lang="zh-CN" altLang="zh-CN" sz="1400" dirty="0">
                <a:solidFill>
                  <a:srgbClr val="0033B3"/>
                </a:solidFill>
                <a:latin typeface="Consolas" panose="020B0609020204030204" pitchFamily="49" charset="0"/>
                <a:ea typeface="阿里巴巴普惠体" panose="00020600040101010101" pitchFamily="18" charset="-122"/>
                <a:cs typeface="阿里巴巴普惠体" panose="00020600040101010101" pitchFamily="18" charset="-122"/>
              </a:rPr>
              <a:t>false</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b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dirty="0" smtClean="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b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b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br>
            <a:endParaRPr lang="zh-CN" altLang="zh-CN" sz="1600" dirty="0">
              <a:latin typeface="Consolas" panose="020B0609020204030204" pitchFamily="49" charset="0"/>
              <a:ea typeface="阿里巴巴普惠体" panose="00020600040101010101" pitchFamily="18" charset="-122"/>
              <a:cs typeface="阿里巴巴普惠体" panose="00020600040101010101" pitchFamily="18" charset="-122"/>
            </a:endParaRPr>
          </a:p>
        </p:txBody>
      </p:sp>
    </p:spTree>
    <p:extLst>
      <p:ext uri="{BB962C8B-B14F-4D97-AF65-F5344CB8AC3E}">
        <p14:creationId xmlns:p14="http://schemas.microsoft.com/office/powerpoint/2010/main" val="2659304647"/>
      </p:ext>
    </p:extLst>
  </p:cSld>
  <p:clrMapOvr>
    <a:masterClrMapping/>
  </p:clrMapOvr>
  <p:timing>
    <p:tnLst>
      <p:par>
        <p:cTn id="1" dur="indefinite" restart="never" nodeType="tmRoot"/>
      </p:par>
    </p:tnLst>
  </p:timing>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en-US" altLang="zh-CN" dirty="0" err="1"/>
              <a:t>SpringBoot</a:t>
            </a:r>
            <a:r>
              <a:rPr lang="zh-CN" altLang="en-US" dirty="0"/>
              <a:t>整合</a:t>
            </a:r>
            <a:r>
              <a:rPr lang="en-US" altLang="zh-CN" dirty="0" err="1"/>
              <a:t>RabbitMQ</a:t>
            </a:r>
            <a:endParaRPr lang="zh-CN" altLang="en-US" dirty="0"/>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smtClean="0"/>
              <a:t>定义消息队列</a:t>
            </a:r>
            <a:r>
              <a:rPr lang="en-US" altLang="zh-CN" dirty="0"/>
              <a:t>(direct)</a:t>
            </a:r>
          </a:p>
          <a:p>
            <a:pPr>
              <a:buFont typeface="Wingdings" panose="05000000000000000000" pitchFamily="2" charset="2"/>
              <a:buChar char="l"/>
            </a:pPr>
            <a:endParaRPr lang="en-US" altLang="zh-CN" dirty="0"/>
          </a:p>
        </p:txBody>
      </p:sp>
      <p:sp>
        <p:nvSpPr>
          <p:cNvPr id="4" name="TextBox 3">
            <a:extLst>
              <a:ext uri="{FF2B5EF4-FFF2-40B4-BE49-F238E27FC236}">
                <a16:creationId xmlns:a16="http://schemas.microsoft.com/office/drawing/2014/main" id="{0C998B78-AB18-3C47-A1C7-25AE9A3A40B0}"/>
              </a:ext>
            </a:extLst>
          </p:cNvPr>
          <p:cNvSpPr txBox="1"/>
          <p:nvPr/>
        </p:nvSpPr>
        <p:spPr>
          <a:xfrm>
            <a:off x="1159842" y="2149748"/>
            <a:ext cx="9860586" cy="4185761"/>
          </a:xfrm>
          <a:prstGeom prst="rect">
            <a:avLst/>
          </a:prstGeom>
          <a:solidFill>
            <a:srgbClr val="FFFFE4"/>
          </a:solidFill>
          <a:ln w="3175">
            <a:solidFill>
              <a:srgbClr val="919191"/>
            </a:solidFill>
          </a:ln>
        </p:spPr>
        <p:txBody>
          <a:bodyPr wrap="square">
            <a:spAutoFit/>
          </a:bodyPr>
          <a:lstStyle/>
          <a:p>
            <a:pPr lvl="0" eaLnBrk="0" fontAlgn="base" hangingPunct="0">
              <a:spcBef>
                <a:spcPct val="0"/>
              </a:spcBef>
              <a:spcAft>
                <a:spcPct val="0"/>
              </a:spcAft>
            </a:pPr>
            <a:r>
              <a:rPr lang="zh-CN" altLang="zh-CN" sz="1400" dirty="0">
                <a:solidFill>
                  <a:srgbClr val="9E880D"/>
                </a:solidFill>
                <a:latin typeface="Consolas" panose="020B0609020204030204" pitchFamily="49" charset="0"/>
              </a:rPr>
              <a:t>@Configuration</a:t>
            </a:r>
            <a:br>
              <a:rPr lang="zh-CN" altLang="zh-CN" sz="1400" dirty="0">
                <a:solidFill>
                  <a:srgbClr val="9E880D"/>
                </a:solidFill>
                <a:latin typeface="Consolas" panose="020B0609020204030204" pitchFamily="49" charset="0"/>
              </a:rPr>
            </a:br>
            <a:r>
              <a:rPr lang="zh-CN" altLang="zh-CN" sz="1400" dirty="0">
                <a:solidFill>
                  <a:srgbClr val="0033B3"/>
                </a:solidFill>
                <a:latin typeface="Consolas" panose="020B0609020204030204" pitchFamily="49" charset="0"/>
              </a:rPr>
              <a:t>public class </a:t>
            </a:r>
            <a:r>
              <a:rPr lang="zh-CN" altLang="zh-CN" sz="1400" dirty="0">
                <a:solidFill>
                  <a:srgbClr val="000000"/>
                </a:solidFill>
                <a:latin typeface="Consolas" panose="020B0609020204030204" pitchFamily="49" charset="0"/>
              </a:rPr>
              <a:t>RabbitDirectConfig </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smtClean="0">
                <a:solidFill>
                  <a:srgbClr val="080808"/>
                </a:solidFill>
                <a:latin typeface="Consolas" panose="020B0609020204030204" pitchFamily="49" charset="0"/>
              </a:rPr>
              <a:t>    </a:t>
            </a:r>
            <a:r>
              <a:rPr lang="zh-CN" altLang="zh-CN" sz="1400" dirty="0">
                <a:solidFill>
                  <a:srgbClr val="9E880D"/>
                </a:solidFill>
                <a:latin typeface="Consolas" panose="020B0609020204030204" pitchFamily="49" charset="0"/>
              </a:rPr>
              <a:t>@Bean</a:t>
            </a:r>
            <a:br>
              <a:rPr lang="zh-CN" altLang="zh-CN" sz="1400" dirty="0">
                <a:solidFill>
                  <a:srgbClr val="9E880D"/>
                </a:solidFill>
                <a:latin typeface="Consolas" panose="020B0609020204030204" pitchFamily="49" charset="0"/>
              </a:rPr>
            </a:br>
            <a:r>
              <a:rPr lang="zh-CN" altLang="zh-CN" sz="1400" dirty="0">
                <a:solidFill>
                  <a:srgbClr val="9E880D"/>
                </a:solidFill>
                <a:latin typeface="Consolas" panose="020B0609020204030204" pitchFamily="49" charset="0"/>
              </a:rPr>
              <a:t>    </a:t>
            </a:r>
            <a:r>
              <a:rPr lang="zh-CN" altLang="zh-CN" sz="1400" dirty="0">
                <a:solidFill>
                  <a:srgbClr val="0033B3"/>
                </a:solidFill>
                <a:latin typeface="Consolas" panose="020B0609020204030204" pitchFamily="49" charset="0"/>
              </a:rPr>
              <a:t>public </a:t>
            </a:r>
            <a:r>
              <a:rPr lang="zh-CN" altLang="zh-CN" sz="1400" dirty="0">
                <a:solidFill>
                  <a:srgbClr val="000000"/>
                </a:solidFill>
                <a:latin typeface="Consolas" panose="020B0609020204030204" pitchFamily="49" charset="0"/>
              </a:rPr>
              <a:t>Queue </a:t>
            </a:r>
            <a:r>
              <a:rPr lang="zh-CN" altLang="zh-CN" sz="1400" dirty="0">
                <a:solidFill>
                  <a:srgbClr val="00627A"/>
                </a:solidFill>
                <a:latin typeface="Consolas" panose="020B0609020204030204" pitchFamily="49" charset="0"/>
              </a:rPr>
              <a:t>directQueue</a:t>
            </a:r>
            <a:r>
              <a:rPr lang="zh-CN" altLang="zh-CN" sz="1400" dirty="0" smtClean="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return new </a:t>
            </a:r>
            <a:r>
              <a:rPr lang="zh-CN" altLang="zh-CN" sz="1400" dirty="0">
                <a:solidFill>
                  <a:srgbClr val="080808"/>
                </a:solidFill>
                <a:latin typeface="Consolas" panose="020B0609020204030204" pitchFamily="49" charset="0"/>
              </a:rPr>
              <a:t>Queue(</a:t>
            </a:r>
            <a:r>
              <a:rPr lang="zh-CN" altLang="zh-CN" sz="1400" dirty="0">
                <a:solidFill>
                  <a:srgbClr val="067D17"/>
                </a:solidFill>
                <a:latin typeface="Consolas" panose="020B0609020204030204" pitchFamily="49" charset="0"/>
              </a:rPr>
              <a:t>"direct_queue"</a:t>
            </a:r>
            <a:r>
              <a:rPr lang="zh-CN" altLang="zh-CN" sz="1400" dirty="0">
                <a:solidFill>
                  <a:srgbClr val="080808"/>
                </a:solidFill>
                <a:latin typeface="Consolas" panose="020B0609020204030204" pitchFamily="49" charset="0"/>
              </a:rPr>
              <a:t>)</a:t>
            </a:r>
            <a:r>
              <a:rPr lang="zh-CN" altLang="zh-CN" sz="1400" dirty="0" smtClean="0">
                <a:solidFill>
                  <a:srgbClr val="080808"/>
                </a:solidFill>
                <a:latin typeface="Consolas" panose="020B0609020204030204" pitchFamily="49" charset="0"/>
              </a:rPr>
              <a:t>;</a:t>
            </a:r>
            <a:r>
              <a:rPr lang="en-US" altLang="zh-CN" sz="1400" dirty="0" smtClean="0">
                <a:solidFill>
                  <a:srgbClr val="080808"/>
                </a:solidFill>
                <a:latin typeface="Consolas" panose="020B0609020204030204" pitchFamily="49" charset="0"/>
              </a:rPr>
              <a:t>	</a:t>
            </a:r>
            <a:r>
              <a:rPr lang="zh-CN" altLang="zh-CN" sz="1400" dirty="0" smtClean="0">
                <a:solidFill>
                  <a:srgbClr val="080808"/>
                </a:solidFill>
                <a:latin typeface="Consolas" panose="020B0609020204030204" pitchFamily="49" charset="0"/>
              </a:rPr>
              <a:t>    </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smtClean="0">
                <a:solidFill>
                  <a:srgbClr val="080808"/>
                </a:solidFill>
                <a:latin typeface="Consolas" panose="020B0609020204030204" pitchFamily="49" charset="0"/>
              </a:rPr>
              <a:t>    </a:t>
            </a:r>
            <a:r>
              <a:rPr lang="zh-CN" altLang="zh-CN" sz="1400" dirty="0">
                <a:solidFill>
                  <a:srgbClr val="9E880D"/>
                </a:solidFill>
                <a:latin typeface="Consolas" panose="020B0609020204030204" pitchFamily="49" charset="0"/>
              </a:rPr>
              <a:t>@Bean</a:t>
            </a:r>
            <a:br>
              <a:rPr lang="zh-CN" altLang="zh-CN" sz="1400" dirty="0">
                <a:solidFill>
                  <a:srgbClr val="9E880D"/>
                </a:solidFill>
                <a:latin typeface="Consolas" panose="020B0609020204030204" pitchFamily="49" charset="0"/>
              </a:rPr>
            </a:br>
            <a:r>
              <a:rPr lang="zh-CN" altLang="zh-CN" sz="1400" dirty="0">
                <a:solidFill>
                  <a:srgbClr val="9E880D"/>
                </a:solidFill>
                <a:latin typeface="Consolas" panose="020B0609020204030204" pitchFamily="49" charset="0"/>
              </a:rPr>
              <a:t>    </a:t>
            </a:r>
            <a:r>
              <a:rPr lang="zh-CN" altLang="zh-CN" sz="1400" dirty="0">
                <a:solidFill>
                  <a:srgbClr val="0033B3"/>
                </a:solidFill>
                <a:latin typeface="Consolas" panose="020B0609020204030204" pitchFamily="49" charset="0"/>
              </a:rPr>
              <a:t>public </a:t>
            </a:r>
            <a:r>
              <a:rPr lang="zh-CN" altLang="zh-CN" sz="1400" dirty="0">
                <a:solidFill>
                  <a:srgbClr val="000000"/>
                </a:solidFill>
                <a:latin typeface="Consolas" panose="020B0609020204030204" pitchFamily="49" charset="0"/>
              </a:rPr>
              <a:t>Queue </a:t>
            </a:r>
            <a:r>
              <a:rPr lang="zh-CN" altLang="zh-CN" sz="1400" dirty="0">
                <a:solidFill>
                  <a:srgbClr val="00627A"/>
                </a:solidFill>
                <a:latin typeface="Consolas" panose="020B0609020204030204" pitchFamily="49" charset="0"/>
              </a:rPr>
              <a:t>directQueue2</a:t>
            </a:r>
            <a:r>
              <a:rPr lang="zh-CN" altLang="zh-CN" sz="1400" dirty="0" smtClean="0">
                <a:solidFill>
                  <a:srgbClr val="080808"/>
                </a:solidFill>
                <a:latin typeface="Consolas" panose="020B0609020204030204" pitchFamily="49" charset="0"/>
              </a:rPr>
              <a:t>(){</a:t>
            </a:r>
            <a:r>
              <a:rPr lang="en-US" altLang="zh-CN" sz="1400" dirty="0" smtClean="0">
                <a:solidFill>
                  <a:srgbClr val="080808"/>
                </a:solidFill>
                <a:latin typeface="Consolas" panose="020B0609020204030204" pitchFamily="49" charset="0"/>
              </a:rPr>
              <a:t>	  </a:t>
            </a:r>
            <a:r>
              <a:rPr lang="zh-CN" altLang="zh-CN" sz="1400" dirty="0" smtClean="0">
                <a:solidFill>
                  <a:srgbClr val="0033B3"/>
                </a:solidFill>
                <a:latin typeface="Consolas" panose="020B0609020204030204" pitchFamily="49" charset="0"/>
              </a:rPr>
              <a:t>return </a:t>
            </a:r>
            <a:r>
              <a:rPr lang="zh-CN" altLang="zh-CN" sz="1400" dirty="0">
                <a:solidFill>
                  <a:srgbClr val="0033B3"/>
                </a:solidFill>
                <a:latin typeface="Consolas" panose="020B0609020204030204" pitchFamily="49" charset="0"/>
              </a:rPr>
              <a:t>new </a:t>
            </a:r>
            <a:r>
              <a:rPr lang="zh-CN" altLang="zh-CN" sz="1400" dirty="0">
                <a:solidFill>
                  <a:srgbClr val="080808"/>
                </a:solidFill>
                <a:latin typeface="Consolas" panose="020B0609020204030204" pitchFamily="49" charset="0"/>
              </a:rPr>
              <a:t>Queue(</a:t>
            </a:r>
            <a:r>
              <a:rPr lang="zh-CN" altLang="zh-CN" sz="1400" dirty="0">
                <a:solidFill>
                  <a:srgbClr val="067D17"/>
                </a:solidFill>
                <a:latin typeface="Consolas" panose="020B0609020204030204" pitchFamily="49" charset="0"/>
              </a:rPr>
              <a:t>"direct_queue2"</a:t>
            </a:r>
            <a:r>
              <a:rPr lang="zh-CN" altLang="zh-CN" sz="1400" dirty="0">
                <a:solidFill>
                  <a:srgbClr val="080808"/>
                </a:solidFill>
                <a:latin typeface="Consolas" panose="020B0609020204030204" pitchFamily="49" charset="0"/>
              </a:rPr>
              <a:t>)</a:t>
            </a:r>
            <a:r>
              <a:rPr lang="zh-CN" altLang="zh-CN" sz="1400" dirty="0" smtClean="0">
                <a:solidFill>
                  <a:srgbClr val="080808"/>
                </a:solidFill>
                <a:latin typeface="Consolas" panose="020B0609020204030204" pitchFamily="49" charset="0"/>
              </a:rPr>
              <a:t>;</a:t>
            </a:r>
            <a:r>
              <a:rPr lang="en-US" altLang="zh-CN" sz="1400" dirty="0" smtClean="0">
                <a:solidFill>
                  <a:srgbClr val="080808"/>
                </a:solidFill>
                <a:latin typeface="Consolas" panose="020B0609020204030204" pitchFamily="49" charset="0"/>
              </a:rPr>
              <a:t> </a:t>
            </a:r>
            <a:r>
              <a:rPr lang="zh-CN" altLang="zh-CN" sz="1400" dirty="0" smtClean="0">
                <a:solidFill>
                  <a:srgbClr val="080808"/>
                </a:solidFill>
                <a:latin typeface="Consolas" panose="020B0609020204030204" pitchFamily="49" charset="0"/>
              </a:rPr>
              <a:t>    </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smtClean="0">
                <a:solidFill>
                  <a:srgbClr val="080808"/>
                </a:solidFill>
                <a:latin typeface="Consolas" panose="020B0609020204030204" pitchFamily="49" charset="0"/>
              </a:rPr>
              <a:t>    </a:t>
            </a:r>
            <a:r>
              <a:rPr lang="zh-CN" altLang="zh-CN" sz="1400" dirty="0">
                <a:solidFill>
                  <a:srgbClr val="9E880D"/>
                </a:solidFill>
                <a:latin typeface="Consolas" panose="020B0609020204030204" pitchFamily="49" charset="0"/>
              </a:rPr>
              <a:t>@Bean</a:t>
            </a:r>
            <a:br>
              <a:rPr lang="zh-CN" altLang="zh-CN" sz="1400" dirty="0">
                <a:solidFill>
                  <a:srgbClr val="9E880D"/>
                </a:solidFill>
                <a:latin typeface="Consolas" panose="020B0609020204030204" pitchFamily="49" charset="0"/>
              </a:rPr>
            </a:br>
            <a:r>
              <a:rPr lang="zh-CN" altLang="zh-CN" sz="1400" dirty="0">
                <a:solidFill>
                  <a:srgbClr val="9E880D"/>
                </a:solidFill>
                <a:latin typeface="Consolas" panose="020B0609020204030204" pitchFamily="49" charset="0"/>
              </a:rPr>
              <a:t>    </a:t>
            </a:r>
            <a:r>
              <a:rPr lang="zh-CN" altLang="zh-CN" sz="1400" dirty="0">
                <a:solidFill>
                  <a:srgbClr val="0033B3"/>
                </a:solidFill>
                <a:latin typeface="Consolas" panose="020B0609020204030204" pitchFamily="49" charset="0"/>
              </a:rPr>
              <a:t>public </a:t>
            </a:r>
            <a:r>
              <a:rPr lang="zh-CN" altLang="zh-CN" sz="1400" dirty="0">
                <a:solidFill>
                  <a:srgbClr val="000000"/>
                </a:solidFill>
                <a:latin typeface="Consolas" panose="020B0609020204030204" pitchFamily="49" charset="0"/>
              </a:rPr>
              <a:t>DirectExchange </a:t>
            </a:r>
            <a:r>
              <a:rPr lang="zh-CN" altLang="zh-CN" sz="1400" dirty="0">
                <a:solidFill>
                  <a:srgbClr val="00627A"/>
                </a:solidFill>
                <a:latin typeface="Consolas" panose="020B0609020204030204" pitchFamily="49" charset="0"/>
              </a:rPr>
              <a:t>directExchange</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return new </a:t>
            </a:r>
            <a:r>
              <a:rPr lang="zh-CN" altLang="zh-CN" sz="1400" b="1" dirty="0">
                <a:solidFill>
                  <a:srgbClr val="C00000"/>
                </a:solidFill>
                <a:latin typeface="Consolas" panose="020B0609020204030204" pitchFamily="49" charset="0"/>
              </a:rPr>
              <a:t>DirectExchange</a:t>
            </a:r>
            <a:r>
              <a:rPr lang="zh-CN" altLang="zh-CN" sz="1400" dirty="0">
                <a:solidFill>
                  <a:srgbClr val="080808"/>
                </a:solidFill>
                <a:latin typeface="Consolas" panose="020B0609020204030204" pitchFamily="49" charset="0"/>
              </a:rPr>
              <a:t>(</a:t>
            </a:r>
            <a:r>
              <a:rPr lang="zh-CN" altLang="zh-CN" sz="1400" dirty="0">
                <a:solidFill>
                  <a:srgbClr val="067D17"/>
                </a:solidFill>
                <a:latin typeface="Consolas" panose="020B0609020204030204" pitchFamily="49" charset="0"/>
              </a:rPr>
              <a:t>"directExchange"</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br>
              <a:rPr lang="zh-CN" altLang="zh-CN" sz="1400" dirty="0">
                <a:solidFill>
                  <a:srgbClr val="080808"/>
                </a:solidFill>
                <a:latin typeface="Consolas" panose="020B0609020204030204" pitchFamily="49" charset="0"/>
              </a:rPr>
            </a:br>
            <a:r>
              <a:rPr lang="zh-CN" altLang="zh-CN" sz="1400" dirty="0" smtClean="0">
                <a:solidFill>
                  <a:srgbClr val="080808"/>
                </a:solidFill>
                <a:latin typeface="Consolas" panose="020B0609020204030204" pitchFamily="49" charset="0"/>
              </a:rPr>
              <a:t>    </a:t>
            </a:r>
            <a:r>
              <a:rPr lang="zh-CN" altLang="zh-CN" sz="1400" dirty="0">
                <a:solidFill>
                  <a:srgbClr val="9E880D"/>
                </a:solidFill>
                <a:latin typeface="Consolas" panose="020B0609020204030204" pitchFamily="49" charset="0"/>
              </a:rPr>
              <a:t>@Bean</a:t>
            </a:r>
            <a:br>
              <a:rPr lang="zh-CN" altLang="zh-CN" sz="1400" dirty="0">
                <a:solidFill>
                  <a:srgbClr val="9E880D"/>
                </a:solidFill>
                <a:latin typeface="Consolas" panose="020B0609020204030204" pitchFamily="49" charset="0"/>
              </a:rPr>
            </a:br>
            <a:r>
              <a:rPr lang="zh-CN" altLang="zh-CN" sz="1400" dirty="0">
                <a:solidFill>
                  <a:srgbClr val="9E880D"/>
                </a:solidFill>
                <a:latin typeface="Consolas" panose="020B0609020204030204" pitchFamily="49" charset="0"/>
              </a:rPr>
              <a:t>    </a:t>
            </a:r>
            <a:r>
              <a:rPr lang="zh-CN" altLang="zh-CN" sz="1400" dirty="0">
                <a:solidFill>
                  <a:srgbClr val="0033B3"/>
                </a:solidFill>
                <a:latin typeface="Consolas" panose="020B0609020204030204" pitchFamily="49" charset="0"/>
              </a:rPr>
              <a:t>public </a:t>
            </a:r>
            <a:r>
              <a:rPr lang="zh-CN" altLang="zh-CN" sz="1400" dirty="0">
                <a:solidFill>
                  <a:srgbClr val="000000"/>
                </a:solidFill>
                <a:latin typeface="Consolas" panose="020B0609020204030204" pitchFamily="49" charset="0"/>
              </a:rPr>
              <a:t>Binding </a:t>
            </a:r>
            <a:r>
              <a:rPr lang="zh-CN" altLang="zh-CN" sz="1400" dirty="0">
                <a:solidFill>
                  <a:srgbClr val="00627A"/>
                </a:solidFill>
                <a:latin typeface="Consolas" panose="020B0609020204030204" pitchFamily="49" charset="0"/>
              </a:rPr>
              <a:t>bindingDirect</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return </a:t>
            </a:r>
            <a:r>
              <a:rPr lang="zh-CN" altLang="zh-CN" sz="1400" dirty="0">
                <a:solidFill>
                  <a:srgbClr val="000000"/>
                </a:solidFill>
                <a:latin typeface="Consolas" panose="020B0609020204030204" pitchFamily="49" charset="0"/>
              </a:rPr>
              <a:t>BindingBuilder</a:t>
            </a:r>
            <a:r>
              <a:rPr lang="zh-CN" altLang="zh-CN" sz="1400" dirty="0">
                <a:solidFill>
                  <a:srgbClr val="080808"/>
                </a:solidFill>
                <a:latin typeface="Consolas" panose="020B0609020204030204" pitchFamily="49" charset="0"/>
              </a:rPr>
              <a:t>.</a:t>
            </a:r>
            <a:r>
              <a:rPr lang="zh-CN" altLang="zh-CN" sz="1400" i="1" dirty="0">
                <a:solidFill>
                  <a:srgbClr val="080808"/>
                </a:solidFill>
                <a:latin typeface="Consolas" panose="020B0609020204030204" pitchFamily="49" charset="0"/>
              </a:rPr>
              <a:t>bind</a:t>
            </a:r>
            <a:r>
              <a:rPr lang="zh-CN" altLang="zh-CN" sz="1400" dirty="0">
                <a:solidFill>
                  <a:srgbClr val="080808"/>
                </a:solidFill>
                <a:latin typeface="Consolas" panose="020B0609020204030204" pitchFamily="49" charset="0"/>
              </a:rPr>
              <a:t>(directQueue()).to(directExchange()).with(</a:t>
            </a:r>
            <a:r>
              <a:rPr lang="zh-CN" altLang="zh-CN" sz="1400" dirty="0">
                <a:solidFill>
                  <a:srgbClr val="067D17"/>
                </a:solidFill>
                <a:latin typeface="Consolas" panose="020B0609020204030204" pitchFamily="49" charset="0"/>
              </a:rPr>
              <a:t>"direct"</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9E880D"/>
                </a:solidFill>
                <a:latin typeface="Consolas" panose="020B0609020204030204" pitchFamily="49" charset="0"/>
              </a:rPr>
              <a:t>@Bean</a:t>
            </a:r>
            <a:br>
              <a:rPr lang="zh-CN" altLang="zh-CN" sz="1400" dirty="0">
                <a:solidFill>
                  <a:srgbClr val="9E880D"/>
                </a:solidFill>
                <a:latin typeface="Consolas" panose="020B0609020204030204" pitchFamily="49" charset="0"/>
              </a:rPr>
            </a:br>
            <a:r>
              <a:rPr lang="zh-CN" altLang="zh-CN" sz="1400" dirty="0">
                <a:solidFill>
                  <a:srgbClr val="9E880D"/>
                </a:solidFill>
                <a:latin typeface="Consolas" panose="020B0609020204030204" pitchFamily="49" charset="0"/>
              </a:rPr>
              <a:t>    </a:t>
            </a:r>
            <a:r>
              <a:rPr lang="zh-CN" altLang="zh-CN" sz="1400" dirty="0">
                <a:solidFill>
                  <a:srgbClr val="0033B3"/>
                </a:solidFill>
                <a:latin typeface="Consolas" panose="020B0609020204030204" pitchFamily="49" charset="0"/>
              </a:rPr>
              <a:t>public </a:t>
            </a:r>
            <a:r>
              <a:rPr lang="zh-CN" altLang="zh-CN" sz="1400" dirty="0">
                <a:solidFill>
                  <a:srgbClr val="000000"/>
                </a:solidFill>
                <a:latin typeface="Consolas" panose="020B0609020204030204" pitchFamily="49" charset="0"/>
              </a:rPr>
              <a:t>Binding </a:t>
            </a:r>
            <a:r>
              <a:rPr lang="zh-CN" altLang="zh-CN" sz="1400" dirty="0">
                <a:solidFill>
                  <a:srgbClr val="00627A"/>
                </a:solidFill>
                <a:latin typeface="Consolas" panose="020B0609020204030204" pitchFamily="49" charset="0"/>
              </a:rPr>
              <a:t>bindingDirect2</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return </a:t>
            </a:r>
            <a:r>
              <a:rPr lang="zh-CN" altLang="zh-CN" sz="1400" dirty="0">
                <a:solidFill>
                  <a:srgbClr val="000000"/>
                </a:solidFill>
                <a:latin typeface="Consolas" panose="020B0609020204030204" pitchFamily="49" charset="0"/>
              </a:rPr>
              <a:t>BindingBuilder</a:t>
            </a:r>
            <a:r>
              <a:rPr lang="zh-CN" altLang="zh-CN" sz="1400" dirty="0">
                <a:solidFill>
                  <a:srgbClr val="080808"/>
                </a:solidFill>
                <a:latin typeface="Consolas" panose="020B0609020204030204" pitchFamily="49" charset="0"/>
              </a:rPr>
              <a:t>.</a:t>
            </a:r>
            <a:r>
              <a:rPr lang="zh-CN" altLang="zh-CN" sz="1400" i="1" dirty="0">
                <a:solidFill>
                  <a:srgbClr val="080808"/>
                </a:solidFill>
                <a:latin typeface="Consolas" panose="020B0609020204030204" pitchFamily="49" charset="0"/>
              </a:rPr>
              <a:t>bind</a:t>
            </a:r>
            <a:r>
              <a:rPr lang="zh-CN" altLang="zh-CN" sz="1400" dirty="0">
                <a:solidFill>
                  <a:srgbClr val="080808"/>
                </a:solidFill>
                <a:latin typeface="Consolas" panose="020B0609020204030204" pitchFamily="49" charset="0"/>
              </a:rPr>
              <a:t>(directQueue2()).to(directExchange()).with(</a:t>
            </a:r>
            <a:r>
              <a:rPr lang="zh-CN" altLang="zh-CN" sz="1400" dirty="0">
                <a:solidFill>
                  <a:srgbClr val="067D17"/>
                </a:solidFill>
                <a:latin typeface="Consolas" panose="020B0609020204030204" pitchFamily="49" charset="0"/>
              </a:rPr>
              <a:t>"direct2"</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br>
              <a:rPr lang="zh-CN" altLang="zh-CN" sz="1400" dirty="0">
                <a:solidFill>
                  <a:srgbClr val="080808"/>
                </a:solidFill>
                <a:latin typeface="Consolas" panose="020B0609020204030204" pitchFamily="49" charset="0"/>
              </a:rPr>
            </a:br>
            <a:r>
              <a:rPr lang="zh-CN" altLang="zh-CN" sz="1400" dirty="0" smtClean="0">
                <a:solidFill>
                  <a:srgbClr val="080808"/>
                </a:solidFill>
                <a:latin typeface="Consolas" panose="020B0609020204030204" pitchFamily="49" charset="0"/>
              </a:rPr>
              <a:t>}</a:t>
            </a:r>
            <a:endParaRPr lang="zh-CN" altLang="zh-CN" sz="1600" dirty="0">
              <a:latin typeface="Arial" panose="020B0604020202020204" pitchFamily="34" charset="0"/>
            </a:endParaRPr>
          </a:p>
        </p:txBody>
      </p:sp>
    </p:spTree>
    <p:extLst>
      <p:ext uri="{BB962C8B-B14F-4D97-AF65-F5344CB8AC3E}">
        <p14:creationId xmlns:p14="http://schemas.microsoft.com/office/powerpoint/2010/main" val="1360800020"/>
      </p:ext>
    </p:extLst>
  </p:cSld>
  <p:clrMapOvr>
    <a:masterClrMapping/>
  </p:clrMapOvr>
  <p:timing>
    <p:tnLst>
      <p:par>
        <p:cTn id="1" dur="indefinite" restart="never" nodeType="tmRoot"/>
      </p:par>
    </p:tnLst>
  </p:timing>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en-US" altLang="zh-CN" dirty="0" err="1"/>
              <a:t>SpringBoot</a:t>
            </a:r>
            <a:r>
              <a:rPr lang="zh-CN" altLang="en-US" dirty="0"/>
              <a:t>整合</a:t>
            </a:r>
            <a:r>
              <a:rPr lang="en-US" altLang="zh-CN" dirty="0" err="1"/>
              <a:t>RabbitMQ</a:t>
            </a:r>
            <a:endParaRPr lang="zh-CN" altLang="en-US" dirty="0"/>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smtClean="0"/>
              <a:t>生产与消费消息</a:t>
            </a:r>
            <a:r>
              <a:rPr lang="en-US" altLang="zh-CN" dirty="0"/>
              <a:t>(direct)</a:t>
            </a:r>
          </a:p>
          <a:p>
            <a:pPr>
              <a:buFont typeface="Wingdings" panose="05000000000000000000" pitchFamily="2" charset="2"/>
              <a:buChar char="l"/>
            </a:pPr>
            <a:endParaRPr lang="en-US" altLang="zh-CN" dirty="0"/>
          </a:p>
        </p:txBody>
      </p:sp>
      <p:sp>
        <p:nvSpPr>
          <p:cNvPr id="4" name="TextBox 3">
            <a:extLst>
              <a:ext uri="{FF2B5EF4-FFF2-40B4-BE49-F238E27FC236}">
                <a16:creationId xmlns:a16="http://schemas.microsoft.com/office/drawing/2014/main" id="{0C998B78-AB18-3C47-A1C7-25AE9A3A40B0}"/>
              </a:ext>
            </a:extLst>
          </p:cNvPr>
          <p:cNvSpPr txBox="1"/>
          <p:nvPr/>
        </p:nvSpPr>
        <p:spPr>
          <a:xfrm>
            <a:off x="1159842" y="2149748"/>
            <a:ext cx="9860586" cy="3288272"/>
          </a:xfrm>
          <a:prstGeom prst="rect">
            <a:avLst/>
          </a:prstGeom>
          <a:solidFill>
            <a:srgbClr val="FFFFE4"/>
          </a:solidFill>
          <a:ln w="3175">
            <a:solidFill>
              <a:srgbClr val="919191"/>
            </a:solidFill>
          </a:ln>
        </p:spPr>
        <p:txBody>
          <a:bodyPr wrap="square">
            <a:spAutoFit/>
          </a:bodyPr>
          <a:lstStyle/>
          <a:p>
            <a:pPr lvl="0" eaLnBrk="0" fontAlgn="base" hangingPunct="0">
              <a:lnSpc>
                <a:spcPct val="150000"/>
              </a:lnSpc>
              <a:spcBef>
                <a:spcPct val="0"/>
              </a:spcBef>
              <a:spcAft>
                <a:spcPct val="0"/>
              </a:spcAft>
            </a:pPr>
            <a:r>
              <a:rPr lang="zh-CN" altLang="zh-CN" sz="1400" dirty="0">
                <a:solidFill>
                  <a:srgbClr val="9E880D"/>
                </a:solidFill>
                <a:latin typeface="Consolas" panose="020B0609020204030204" pitchFamily="49" charset="0"/>
                <a:ea typeface="阿里巴巴普惠体" panose="00020600040101010101" pitchFamily="18" charset="-122"/>
                <a:cs typeface="阿里巴巴普惠体" panose="00020600040101010101" pitchFamily="18" charset="-122"/>
              </a:rPr>
              <a:t>@Service</a:t>
            </a:r>
            <a:br>
              <a:rPr lang="zh-CN" altLang="zh-CN" sz="1400" dirty="0">
                <a:solidFill>
                  <a:srgbClr val="9E880D"/>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dirty="0">
                <a:solidFill>
                  <a:srgbClr val="0033B3"/>
                </a:solidFill>
                <a:latin typeface="Consolas" panose="020B0609020204030204" pitchFamily="49" charset="0"/>
                <a:ea typeface="阿里巴巴普惠体" panose="00020600040101010101" pitchFamily="18" charset="-122"/>
                <a:cs typeface="阿里巴巴普惠体" panose="00020600040101010101" pitchFamily="18" charset="-122"/>
              </a:rPr>
              <a:t>public class </a:t>
            </a:r>
            <a:r>
              <a:rPr lang="zh-CN" altLang="zh-CN" sz="1400" dirty="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MessageServiceRabbitmqDirectImpl </a:t>
            </a:r>
            <a:r>
              <a:rPr lang="zh-CN" altLang="zh-CN" sz="1400" dirty="0">
                <a:solidFill>
                  <a:srgbClr val="0033B3"/>
                </a:solidFill>
                <a:latin typeface="Consolas" panose="020B0609020204030204" pitchFamily="49" charset="0"/>
                <a:ea typeface="阿里巴巴普惠体" panose="00020600040101010101" pitchFamily="18" charset="-122"/>
                <a:cs typeface="阿里巴巴普惠体" panose="00020600040101010101" pitchFamily="18" charset="-122"/>
              </a:rPr>
              <a:t>implements </a:t>
            </a:r>
            <a:r>
              <a:rPr lang="zh-CN" altLang="zh-CN" sz="1400" dirty="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MessageService </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b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dirty="0">
                <a:solidFill>
                  <a:srgbClr val="9E880D"/>
                </a:solidFill>
                <a:latin typeface="Consolas" panose="020B0609020204030204" pitchFamily="49" charset="0"/>
                <a:ea typeface="阿里巴巴普惠体" panose="00020600040101010101" pitchFamily="18" charset="-122"/>
                <a:cs typeface="阿里巴巴普惠体" panose="00020600040101010101" pitchFamily="18" charset="-122"/>
              </a:rPr>
              <a:t>@Autowired</a:t>
            </a:r>
            <a:br>
              <a:rPr lang="zh-CN" altLang="zh-CN" sz="1400" dirty="0">
                <a:solidFill>
                  <a:srgbClr val="9E880D"/>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dirty="0">
                <a:solidFill>
                  <a:srgbClr val="9E880D"/>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dirty="0">
                <a:solidFill>
                  <a:srgbClr val="0033B3"/>
                </a:solidFill>
                <a:latin typeface="Consolas" panose="020B0609020204030204" pitchFamily="49" charset="0"/>
                <a:ea typeface="阿里巴巴普惠体" panose="00020600040101010101" pitchFamily="18" charset="-122"/>
                <a:cs typeface="阿里巴巴普惠体" panose="00020600040101010101" pitchFamily="18" charset="-122"/>
              </a:rPr>
              <a:t>private </a:t>
            </a:r>
            <a:r>
              <a:rPr lang="zh-CN" altLang="zh-CN" sz="1400" dirty="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AmqpTemplate </a:t>
            </a:r>
            <a:r>
              <a:rPr lang="zh-CN" altLang="zh-CN" sz="1400" dirty="0">
                <a:solidFill>
                  <a:srgbClr val="871094"/>
                </a:solidFill>
                <a:latin typeface="Consolas" panose="020B0609020204030204" pitchFamily="49" charset="0"/>
                <a:ea typeface="阿里巴巴普惠体" panose="00020600040101010101" pitchFamily="18" charset="-122"/>
                <a:cs typeface="阿里巴巴普惠体" panose="00020600040101010101" pitchFamily="18" charset="-122"/>
              </a:rPr>
              <a:t>amqpTemplate</a:t>
            </a:r>
            <a:r>
              <a:rPr lang="zh-CN" altLang="zh-CN" sz="1400" dirty="0" smtClean="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r>
            <a:b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dirty="0">
                <a:solidFill>
                  <a:srgbClr val="9E880D"/>
                </a:solidFill>
                <a:latin typeface="Consolas" panose="020B0609020204030204" pitchFamily="49" charset="0"/>
                <a:ea typeface="阿里巴巴普惠体" panose="00020600040101010101" pitchFamily="18" charset="-122"/>
                <a:cs typeface="阿里巴巴普惠体" panose="00020600040101010101" pitchFamily="18" charset="-122"/>
              </a:rPr>
              <a:t>@Override</a:t>
            </a:r>
            <a:br>
              <a:rPr lang="zh-CN" altLang="zh-CN" sz="1400" dirty="0">
                <a:solidFill>
                  <a:srgbClr val="9E880D"/>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dirty="0">
                <a:solidFill>
                  <a:srgbClr val="9E880D"/>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dirty="0">
                <a:solidFill>
                  <a:srgbClr val="0033B3"/>
                </a:solidFill>
                <a:latin typeface="Consolas" panose="020B0609020204030204" pitchFamily="49" charset="0"/>
                <a:ea typeface="阿里巴巴普惠体" panose="00020600040101010101" pitchFamily="18" charset="-122"/>
                <a:cs typeface="阿里巴巴普惠体" panose="00020600040101010101" pitchFamily="18" charset="-122"/>
              </a:rPr>
              <a:t>public void </a:t>
            </a:r>
            <a:r>
              <a:rPr lang="zh-CN" altLang="zh-CN" sz="1400" dirty="0">
                <a:solidFill>
                  <a:srgbClr val="00627A"/>
                </a:solidFill>
                <a:latin typeface="Consolas" panose="020B0609020204030204" pitchFamily="49" charset="0"/>
                <a:ea typeface="阿里巴巴普惠体" panose="00020600040101010101" pitchFamily="18" charset="-122"/>
                <a:cs typeface="阿里巴巴普惠体" panose="00020600040101010101" pitchFamily="18" charset="-122"/>
              </a:rPr>
              <a:t>sendMessage</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r>
              <a:rPr lang="zh-CN" altLang="zh-CN" sz="1400" dirty="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String </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id) {</a:t>
            </a:r>
            <a:b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dirty="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System</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r>
              <a:rPr lang="zh-CN" altLang="zh-CN" sz="1400" i="1" dirty="0">
                <a:solidFill>
                  <a:srgbClr val="871094"/>
                </a:solidFill>
                <a:latin typeface="Consolas" panose="020B0609020204030204" pitchFamily="49" charset="0"/>
                <a:ea typeface="阿里巴巴普惠体" panose="00020600040101010101" pitchFamily="18" charset="-122"/>
                <a:cs typeface="阿里巴巴普惠体" panose="00020600040101010101" pitchFamily="18" charset="-122"/>
              </a:rPr>
              <a:t>out</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.println(</a:t>
            </a:r>
            <a:r>
              <a:rPr lang="zh-CN" altLang="zh-CN" sz="1400" dirty="0">
                <a:solidFill>
                  <a:srgbClr val="067D17"/>
                </a:solidFill>
                <a:latin typeface="Consolas" panose="020B0609020204030204" pitchFamily="49" charset="0"/>
                <a:ea typeface="阿里巴巴普惠体" panose="00020600040101010101" pitchFamily="18" charset="-122"/>
                <a:cs typeface="阿里巴巴普惠体" panose="00020600040101010101" pitchFamily="18" charset="-122"/>
              </a:rPr>
              <a:t>"使用Rabbitmq将待发送短信的订单纳入处理队列，id："</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+id);</a:t>
            </a:r>
            <a:b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dirty="0">
                <a:solidFill>
                  <a:srgbClr val="871094"/>
                </a:solidFill>
                <a:latin typeface="Consolas" panose="020B0609020204030204" pitchFamily="49" charset="0"/>
                <a:ea typeface="阿里巴巴普惠体" panose="00020600040101010101" pitchFamily="18" charset="-122"/>
                <a:cs typeface="阿里巴巴普惠体" panose="00020600040101010101" pitchFamily="18" charset="-122"/>
              </a:rPr>
              <a:t>amqpTemplate</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.convertAndSend(</a:t>
            </a:r>
            <a:r>
              <a:rPr lang="zh-CN" altLang="zh-CN" sz="1400" dirty="0">
                <a:solidFill>
                  <a:srgbClr val="067D17"/>
                </a:solidFill>
                <a:latin typeface="Consolas" panose="020B0609020204030204" pitchFamily="49" charset="0"/>
                <a:ea typeface="阿里巴巴普惠体" panose="00020600040101010101" pitchFamily="18" charset="-122"/>
                <a:cs typeface="阿里巴巴普惠体" panose="00020600040101010101" pitchFamily="18" charset="-122"/>
              </a:rPr>
              <a:t>"directExchange"</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r>
              <a:rPr lang="zh-CN" altLang="zh-CN" sz="1400" dirty="0">
                <a:solidFill>
                  <a:srgbClr val="067D17"/>
                </a:solidFill>
                <a:latin typeface="Consolas" panose="020B0609020204030204" pitchFamily="49" charset="0"/>
                <a:ea typeface="阿里巴巴普惠体" panose="00020600040101010101" pitchFamily="18" charset="-122"/>
                <a:cs typeface="阿里巴巴普惠体" panose="00020600040101010101" pitchFamily="18" charset="-122"/>
              </a:rPr>
              <a:t>"direct"</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,id);</a:t>
            </a:r>
            <a:b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dirty="0" smtClean="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r>
            <a:b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dirty="0" smtClean="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endParaRPr lang="zh-CN" altLang="zh-CN" sz="1600" dirty="0">
              <a:latin typeface="Consolas" panose="020B0609020204030204" pitchFamily="49" charset="0"/>
              <a:ea typeface="阿里巴巴普惠体" panose="00020600040101010101" pitchFamily="18" charset="-122"/>
              <a:cs typeface="阿里巴巴普惠体" panose="00020600040101010101" pitchFamily="18" charset="-122"/>
            </a:endParaRPr>
          </a:p>
        </p:txBody>
      </p:sp>
    </p:spTree>
    <p:extLst>
      <p:ext uri="{BB962C8B-B14F-4D97-AF65-F5344CB8AC3E}">
        <p14:creationId xmlns:p14="http://schemas.microsoft.com/office/powerpoint/2010/main" val="222624495"/>
      </p:ext>
    </p:extLst>
  </p:cSld>
  <p:clrMapOvr>
    <a:masterClrMapping/>
  </p:clrMapOvr>
  <p:timing>
    <p:tnLst>
      <p:par>
        <p:cTn id="1" dur="indefinite" restart="never" nodeType="tmRoot"/>
      </p:par>
    </p:tnLst>
  </p:timing>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en-US" altLang="zh-CN" dirty="0" err="1"/>
              <a:t>SpringBoot</a:t>
            </a:r>
            <a:r>
              <a:rPr lang="zh-CN" altLang="en-US" dirty="0"/>
              <a:t>整合</a:t>
            </a:r>
            <a:r>
              <a:rPr lang="en-US" altLang="zh-CN" dirty="0" err="1"/>
              <a:t>RabbitMQ</a:t>
            </a:r>
            <a:endParaRPr lang="zh-CN" altLang="en-US" dirty="0"/>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smtClean="0"/>
              <a:t>使用消息监听器对消息队列监听</a:t>
            </a:r>
            <a:r>
              <a:rPr lang="en-US" altLang="zh-CN" dirty="0"/>
              <a:t>(direct)</a:t>
            </a:r>
          </a:p>
          <a:p>
            <a:pPr>
              <a:buFont typeface="Wingdings" panose="05000000000000000000" pitchFamily="2" charset="2"/>
              <a:buChar char="l"/>
            </a:pPr>
            <a:endParaRPr lang="en-US" altLang="zh-CN" dirty="0"/>
          </a:p>
        </p:txBody>
      </p:sp>
      <p:sp>
        <p:nvSpPr>
          <p:cNvPr id="4" name="TextBox 3">
            <a:extLst>
              <a:ext uri="{FF2B5EF4-FFF2-40B4-BE49-F238E27FC236}">
                <a16:creationId xmlns:a16="http://schemas.microsoft.com/office/drawing/2014/main" id="{0C998B78-AB18-3C47-A1C7-25AE9A3A40B0}"/>
              </a:ext>
            </a:extLst>
          </p:cNvPr>
          <p:cNvSpPr txBox="1"/>
          <p:nvPr/>
        </p:nvSpPr>
        <p:spPr>
          <a:xfrm>
            <a:off x="1159842" y="2149748"/>
            <a:ext cx="9860586" cy="2354491"/>
          </a:xfrm>
          <a:prstGeom prst="rect">
            <a:avLst/>
          </a:prstGeom>
          <a:solidFill>
            <a:srgbClr val="FFFFE4"/>
          </a:solidFill>
          <a:ln w="3175">
            <a:solidFill>
              <a:srgbClr val="919191"/>
            </a:solidFill>
          </a:ln>
        </p:spPr>
        <p:txBody>
          <a:bodyPr wrap="square">
            <a:spAutoFit/>
          </a:bodyPr>
          <a:lstStyle/>
          <a:p>
            <a:pPr lvl="0" eaLnBrk="0" fontAlgn="base" hangingPunct="0">
              <a:lnSpc>
                <a:spcPct val="150000"/>
              </a:lnSpc>
              <a:spcBef>
                <a:spcPct val="0"/>
              </a:spcBef>
              <a:spcAft>
                <a:spcPct val="0"/>
              </a:spcAft>
            </a:pPr>
            <a:r>
              <a:rPr lang="zh-CN" altLang="zh-CN" sz="1400" dirty="0">
                <a:solidFill>
                  <a:srgbClr val="9E880D"/>
                </a:solidFill>
                <a:latin typeface="Consolas" panose="020B0609020204030204" pitchFamily="49" charset="0"/>
                <a:ea typeface="阿里巴巴普惠体" panose="00020600040101010101" pitchFamily="18" charset="-122"/>
                <a:cs typeface="阿里巴巴普惠体" panose="00020600040101010101" pitchFamily="18" charset="-122"/>
              </a:rPr>
              <a:t>@Component</a:t>
            </a:r>
            <a:br>
              <a:rPr lang="zh-CN" altLang="zh-CN" sz="1400" dirty="0">
                <a:solidFill>
                  <a:srgbClr val="9E880D"/>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dirty="0" smtClean="0">
                <a:solidFill>
                  <a:srgbClr val="0033B3"/>
                </a:solidFill>
                <a:latin typeface="Consolas" panose="020B0609020204030204" pitchFamily="49" charset="0"/>
                <a:ea typeface="阿里巴巴普惠体" panose="00020600040101010101" pitchFamily="18" charset="-122"/>
                <a:cs typeface="阿里巴巴普惠体" panose="00020600040101010101" pitchFamily="18" charset="-122"/>
              </a:rPr>
              <a:t>public </a:t>
            </a:r>
            <a:r>
              <a:rPr lang="zh-CN" altLang="zh-CN" sz="1400" dirty="0">
                <a:solidFill>
                  <a:srgbClr val="0033B3"/>
                </a:solidFill>
                <a:latin typeface="Consolas" panose="020B0609020204030204" pitchFamily="49" charset="0"/>
                <a:ea typeface="阿里巴巴普惠体" panose="00020600040101010101" pitchFamily="18" charset="-122"/>
                <a:cs typeface="阿里巴巴普惠体" panose="00020600040101010101" pitchFamily="18" charset="-122"/>
              </a:rPr>
              <a:t>class </a:t>
            </a:r>
            <a:r>
              <a:rPr lang="zh-CN" altLang="zh-CN" sz="1400" dirty="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RabbitMessageListener </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b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i="1" dirty="0" smtClean="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dirty="0" smtClean="0">
                <a:solidFill>
                  <a:srgbClr val="9E880D"/>
                </a:solidFill>
                <a:latin typeface="Consolas" panose="020B0609020204030204" pitchFamily="49" charset="0"/>
                <a:ea typeface="阿里巴巴普惠体" panose="00020600040101010101" pitchFamily="18" charset="-122"/>
                <a:cs typeface="阿里巴巴普惠体" panose="00020600040101010101" pitchFamily="18" charset="-122"/>
              </a:rPr>
              <a:t>@</a:t>
            </a:r>
            <a:r>
              <a:rPr lang="zh-CN" altLang="zh-CN" sz="1400" dirty="0">
                <a:solidFill>
                  <a:srgbClr val="9E880D"/>
                </a:solidFill>
                <a:latin typeface="Consolas" panose="020B0609020204030204" pitchFamily="49" charset="0"/>
                <a:ea typeface="阿里巴巴普惠体" panose="00020600040101010101" pitchFamily="18" charset="-122"/>
                <a:cs typeface="阿里巴巴普惠体" panose="00020600040101010101" pitchFamily="18" charset="-122"/>
              </a:rPr>
              <a:t>RabbitListener</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(queues = </a:t>
            </a:r>
            <a:r>
              <a:rPr lang="zh-CN" altLang="zh-CN" sz="1400" dirty="0" smtClean="0">
                <a:solidFill>
                  <a:srgbClr val="067D17"/>
                </a:solidFill>
                <a:latin typeface="Consolas" panose="020B0609020204030204" pitchFamily="49" charset="0"/>
                <a:ea typeface="阿里巴巴普惠体" panose="00020600040101010101" pitchFamily="18" charset="-122"/>
                <a:cs typeface="阿里巴巴普惠体" panose="00020600040101010101" pitchFamily="18" charset="-122"/>
              </a:rPr>
              <a:t>"</a:t>
            </a:r>
            <a:r>
              <a:rPr lang="en-US" altLang="zh-CN" sz="1400" dirty="0" err="1" smtClean="0">
                <a:solidFill>
                  <a:srgbClr val="067D17"/>
                </a:solidFill>
                <a:latin typeface="Consolas" panose="020B0609020204030204" pitchFamily="49" charset="0"/>
              </a:rPr>
              <a:t>direct_queue</a:t>
            </a:r>
            <a:r>
              <a:rPr lang="zh-CN" altLang="zh-CN" sz="1400" dirty="0" smtClean="0">
                <a:solidFill>
                  <a:srgbClr val="067D17"/>
                </a:solidFill>
                <a:latin typeface="Consolas" panose="020B0609020204030204" pitchFamily="49" charset="0"/>
                <a:ea typeface="阿里巴巴普惠体" panose="00020600040101010101" pitchFamily="18" charset="-122"/>
                <a:cs typeface="阿里巴巴普惠体" panose="00020600040101010101" pitchFamily="18" charset="-122"/>
              </a:rPr>
              <a:t>"</a:t>
            </a:r>
            <a:r>
              <a:rPr lang="zh-CN" altLang="zh-CN" sz="1400" dirty="0" smtClean="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r>
            <a:b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dirty="0">
                <a:solidFill>
                  <a:srgbClr val="0033B3"/>
                </a:solidFill>
                <a:latin typeface="Consolas" panose="020B0609020204030204" pitchFamily="49" charset="0"/>
                <a:ea typeface="阿里巴巴普惠体" panose="00020600040101010101" pitchFamily="18" charset="-122"/>
                <a:cs typeface="阿里巴巴普惠体" panose="00020600040101010101" pitchFamily="18" charset="-122"/>
              </a:rPr>
              <a:t>public void </a:t>
            </a:r>
            <a:r>
              <a:rPr lang="zh-CN" altLang="zh-CN" sz="1400" dirty="0">
                <a:solidFill>
                  <a:srgbClr val="00627A"/>
                </a:solidFill>
                <a:latin typeface="Consolas" panose="020B0609020204030204" pitchFamily="49" charset="0"/>
                <a:ea typeface="阿里巴巴普惠体" panose="00020600040101010101" pitchFamily="18" charset="-122"/>
                <a:cs typeface="阿里巴巴普惠体" panose="00020600040101010101" pitchFamily="18" charset="-122"/>
              </a:rPr>
              <a:t>receive</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r>
              <a:rPr lang="zh-CN" altLang="zh-CN" sz="1400" dirty="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String </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id){</a:t>
            </a:r>
            <a:b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dirty="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System</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r>
              <a:rPr lang="zh-CN" altLang="zh-CN" sz="1400" i="1" dirty="0">
                <a:solidFill>
                  <a:srgbClr val="871094"/>
                </a:solidFill>
                <a:latin typeface="Consolas" panose="020B0609020204030204" pitchFamily="49" charset="0"/>
                <a:ea typeface="阿里巴巴普惠体" panose="00020600040101010101" pitchFamily="18" charset="-122"/>
                <a:cs typeface="阿里巴巴普惠体" panose="00020600040101010101" pitchFamily="18" charset="-122"/>
              </a:rPr>
              <a:t>out</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.println(</a:t>
            </a:r>
            <a:r>
              <a:rPr lang="zh-CN" altLang="zh-CN" sz="1400" dirty="0">
                <a:solidFill>
                  <a:srgbClr val="067D17"/>
                </a:solidFill>
                <a:latin typeface="Consolas" panose="020B0609020204030204" pitchFamily="49" charset="0"/>
                <a:ea typeface="阿里巴巴普惠体" panose="00020600040101010101" pitchFamily="18" charset="-122"/>
                <a:cs typeface="阿里巴巴普惠体" panose="00020600040101010101" pitchFamily="18" charset="-122"/>
              </a:rPr>
              <a:t>"已完成短信发送业务，id："</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+id);</a:t>
            </a:r>
            <a:b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b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dirty="0" smtClean="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endParaRPr lang="zh-CN" altLang="zh-CN" sz="1600" dirty="0">
              <a:latin typeface="Consolas" panose="020B0609020204030204" pitchFamily="49" charset="0"/>
              <a:ea typeface="阿里巴巴普惠体" panose="00020600040101010101" pitchFamily="18" charset="-122"/>
              <a:cs typeface="阿里巴巴普惠体" panose="00020600040101010101" pitchFamily="18" charset="-122"/>
            </a:endParaRPr>
          </a:p>
        </p:txBody>
      </p:sp>
    </p:spTree>
    <p:extLst>
      <p:ext uri="{BB962C8B-B14F-4D97-AF65-F5344CB8AC3E}">
        <p14:creationId xmlns:p14="http://schemas.microsoft.com/office/powerpoint/2010/main" val="840175479"/>
      </p:ext>
    </p:extLst>
  </p:cSld>
  <p:clrMapOvr>
    <a:masterClrMapping/>
  </p:clrMapOvr>
  <p:timing>
    <p:tnLst>
      <p:par>
        <p:cTn id="1" dur="indefinite" restart="never" nodeType="tmRoot"/>
      </p:par>
    </p:tnLst>
  </p:timing>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en-US" altLang="zh-CN" dirty="0" err="1"/>
              <a:t>SpringBoot</a:t>
            </a:r>
            <a:r>
              <a:rPr lang="zh-CN" altLang="en-US" dirty="0"/>
              <a:t>整合</a:t>
            </a:r>
            <a:r>
              <a:rPr lang="en-US" altLang="zh-CN" dirty="0" err="1"/>
              <a:t>RabbitMQ</a:t>
            </a:r>
            <a:endParaRPr lang="zh-CN" altLang="en-US" dirty="0"/>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smtClean="0"/>
              <a:t>使用</a:t>
            </a:r>
            <a:r>
              <a:rPr lang="zh-CN" altLang="en-US" dirty="0"/>
              <a:t>多</a:t>
            </a:r>
            <a:r>
              <a:rPr lang="zh-CN" altLang="en-US" dirty="0" smtClean="0"/>
              <a:t>消息监听器对消息队列监听进行消息轮循处理</a:t>
            </a:r>
            <a:r>
              <a:rPr lang="en-US" altLang="zh-CN" dirty="0" smtClean="0"/>
              <a:t>(direct)</a:t>
            </a:r>
            <a:endParaRPr lang="en-US" altLang="zh-CN" dirty="0"/>
          </a:p>
          <a:p>
            <a:pPr>
              <a:buFont typeface="Wingdings" panose="05000000000000000000" pitchFamily="2" charset="2"/>
              <a:buChar char="l"/>
            </a:pPr>
            <a:endParaRPr lang="en-US" altLang="zh-CN" dirty="0"/>
          </a:p>
        </p:txBody>
      </p:sp>
      <p:sp>
        <p:nvSpPr>
          <p:cNvPr id="4" name="TextBox 3">
            <a:extLst>
              <a:ext uri="{FF2B5EF4-FFF2-40B4-BE49-F238E27FC236}">
                <a16:creationId xmlns:a16="http://schemas.microsoft.com/office/drawing/2014/main" id="{0C998B78-AB18-3C47-A1C7-25AE9A3A40B0}"/>
              </a:ext>
            </a:extLst>
          </p:cNvPr>
          <p:cNvSpPr txBox="1"/>
          <p:nvPr/>
        </p:nvSpPr>
        <p:spPr>
          <a:xfrm>
            <a:off x="1159842" y="2149748"/>
            <a:ext cx="9860586" cy="2354491"/>
          </a:xfrm>
          <a:prstGeom prst="rect">
            <a:avLst/>
          </a:prstGeom>
          <a:solidFill>
            <a:srgbClr val="FFFFE4"/>
          </a:solidFill>
          <a:ln w="3175">
            <a:solidFill>
              <a:srgbClr val="919191"/>
            </a:solidFill>
          </a:ln>
        </p:spPr>
        <p:txBody>
          <a:bodyPr wrap="square">
            <a:spAutoFit/>
          </a:bodyPr>
          <a:lstStyle/>
          <a:p>
            <a:pPr lvl="0" eaLnBrk="0" fontAlgn="base" hangingPunct="0">
              <a:lnSpc>
                <a:spcPct val="150000"/>
              </a:lnSpc>
              <a:spcBef>
                <a:spcPct val="0"/>
              </a:spcBef>
              <a:spcAft>
                <a:spcPct val="0"/>
              </a:spcAft>
            </a:pPr>
            <a:r>
              <a:rPr lang="zh-CN" altLang="zh-CN" sz="1400" dirty="0">
                <a:solidFill>
                  <a:srgbClr val="9E880D"/>
                </a:solidFill>
                <a:latin typeface="Consolas" panose="020B0609020204030204" pitchFamily="49" charset="0"/>
                <a:ea typeface="阿里巴巴普惠体" panose="00020600040101010101" pitchFamily="18" charset="-122"/>
                <a:cs typeface="阿里巴巴普惠体" panose="00020600040101010101" pitchFamily="18" charset="-122"/>
              </a:rPr>
              <a:t>@Component</a:t>
            </a:r>
            <a:br>
              <a:rPr lang="zh-CN" altLang="zh-CN" sz="1400" dirty="0">
                <a:solidFill>
                  <a:srgbClr val="9E880D"/>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dirty="0" smtClean="0">
                <a:solidFill>
                  <a:srgbClr val="0033B3"/>
                </a:solidFill>
                <a:latin typeface="Consolas" panose="020B0609020204030204" pitchFamily="49" charset="0"/>
                <a:ea typeface="阿里巴巴普惠体" panose="00020600040101010101" pitchFamily="18" charset="-122"/>
                <a:cs typeface="阿里巴巴普惠体" panose="00020600040101010101" pitchFamily="18" charset="-122"/>
              </a:rPr>
              <a:t>public </a:t>
            </a:r>
            <a:r>
              <a:rPr lang="zh-CN" altLang="zh-CN" sz="1400" dirty="0">
                <a:solidFill>
                  <a:srgbClr val="0033B3"/>
                </a:solidFill>
                <a:latin typeface="Consolas" panose="020B0609020204030204" pitchFamily="49" charset="0"/>
                <a:ea typeface="阿里巴巴普惠体" panose="00020600040101010101" pitchFamily="18" charset="-122"/>
                <a:cs typeface="阿里巴巴普惠体" panose="00020600040101010101" pitchFamily="18" charset="-122"/>
              </a:rPr>
              <a:t>class </a:t>
            </a:r>
            <a:r>
              <a:rPr lang="zh-CN" altLang="zh-CN" sz="1400" dirty="0" smtClean="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RabbitMessageListener</a:t>
            </a:r>
            <a:r>
              <a:rPr lang="en-US" altLang="zh-CN" sz="1400" dirty="0" smtClean="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2</a:t>
            </a:r>
            <a:r>
              <a:rPr lang="zh-CN" altLang="zh-CN" sz="1400" dirty="0" smtClean="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b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i="1" dirty="0" smtClean="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dirty="0" smtClean="0">
                <a:solidFill>
                  <a:srgbClr val="9E880D"/>
                </a:solidFill>
                <a:latin typeface="Consolas" panose="020B0609020204030204" pitchFamily="49" charset="0"/>
                <a:ea typeface="阿里巴巴普惠体" panose="00020600040101010101" pitchFamily="18" charset="-122"/>
                <a:cs typeface="阿里巴巴普惠体" panose="00020600040101010101" pitchFamily="18" charset="-122"/>
              </a:rPr>
              <a:t>@</a:t>
            </a:r>
            <a:r>
              <a:rPr lang="zh-CN" altLang="zh-CN" sz="1400" dirty="0">
                <a:solidFill>
                  <a:srgbClr val="9E880D"/>
                </a:solidFill>
                <a:latin typeface="Consolas" panose="020B0609020204030204" pitchFamily="49" charset="0"/>
                <a:ea typeface="阿里巴巴普惠体" panose="00020600040101010101" pitchFamily="18" charset="-122"/>
                <a:cs typeface="阿里巴巴普惠体" panose="00020600040101010101" pitchFamily="18" charset="-122"/>
              </a:rPr>
              <a:t>RabbitListener</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(queues = </a:t>
            </a:r>
            <a:r>
              <a:rPr lang="zh-CN" altLang="zh-CN" sz="1400" dirty="0" smtClean="0">
                <a:solidFill>
                  <a:srgbClr val="067D17"/>
                </a:solidFill>
                <a:latin typeface="Consolas" panose="020B0609020204030204" pitchFamily="49" charset="0"/>
                <a:ea typeface="阿里巴巴普惠体" panose="00020600040101010101" pitchFamily="18" charset="-122"/>
                <a:cs typeface="阿里巴巴普惠体" panose="00020600040101010101" pitchFamily="18" charset="-122"/>
              </a:rPr>
              <a:t>"</a:t>
            </a:r>
            <a:r>
              <a:rPr lang="en-US" altLang="zh-CN" sz="1400" dirty="0" err="1" smtClean="0">
                <a:solidFill>
                  <a:srgbClr val="067D17"/>
                </a:solidFill>
                <a:latin typeface="Consolas" panose="020B0609020204030204" pitchFamily="49" charset="0"/>
                <a:ea typeface="阿里巴巴普惠体" panose="00020600040101010101" pitchFamily="18" charset="-122"/>
                <a:cs typeface="阿里巴巴普惠体" panose="00020600040101010101" pitchFamily="18" charset="-122"/>
              </a:rPr>
              <a:t>direct_queue</a:t>
            </a:r>
            <a:r>
              <a:rPr lang="zh-CN" altLang="zh-CN" sz="1400" dirty="0" smtClean="0">
                <a:solidFill>
                  <a:srgbClr val="067D17"/>
                </a:solidFill>
                <a:latin typeface="Consolas" panose="020B0609020204030204" pitchFamily="49" charset="0"/>
                <a:ea typeface="阿里巴巴普惠体" panose="00020600040101010101" pitchFamily="18" charset="-122"/>
                <a:cs typeface="阿里巴巴普惠体" panose="00020600040101010101" pitchFamily="18" charset="-122"/>
              </a:rPr>
              <a:t>"</a:t>
            </a:r>
            <a:r>
              <a:rPr lang="zh-CN" altLang="zh-CN" sz="1400" dirty="0" smtClean="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r>
            <a:b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dirty="0">
                <a:solidFill>
                  <a:srgbClr val="0033B3"/>
                </a:solidFill>
                <a:latin typeface="Consolas" panose="020B0609020204030204" pitchFamily="49" charset="0"/>
                <a:ea typeface="阿里巴巴普惠体" panose="00020600040101010101" pitchFamily="18" charset="-122"/>
                <a:cs typeface="阿里巴巴普惠体" panose="00020600040101010101" pitchFamily="18" charset="-122"/>
              </a:rPr>
              <a:t>public void </a:t>
            </a:r>
            <a:r>
              <a:rPr lang="zh-CN" altLang="zh-CN" sz="1400" dirty="0">
                <a:solidFill>
                  <a:srgbClr val="00627A"/>
                </a:solidFill>
                <a:latin typeface="Consolas" panose="020B0609020204030204" pitchFamily="49" charset="0"/>
                <a:ea typeface="阿里巴巴普惠体" panose="00020600040101010101" pitchFamily="18" charset="-122"/>
                <a:cs typeface="阿里巴巴普惠体" panose="00020600040101010101" pitchFamily="18" charset="-122"/>
              </a:rPr>
              <a:t>receive</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r>
              <a:rPr lang="zh-CN" altLang="zh-CN" sz="1400" dirty="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String </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id){</a:t>
            </a:r>
            <a:b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dirty="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System</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r>
              <a:rPr lang="zh-CN" altLang="zh-CN" sz="1400" i="1" dirty="0">
                <a:solidFill>
                  <a:srgbClr val="871094"/>
                </a:solidFill>
                <a:latin typeface="Consolas" panose="020B0609020204030204" pitchFamily="49" charset="0"/>
                <a:ea typeface="阿里巴巴普惠体" panose="00020600040101010101" pitchFamily="18" charset="-122"/>
                <a:cs typeface="阿里巴巴普惠体" panose="00020600040101010101" pitchFamily="18" charset="-122"/>
              </a:rPr>
              <a:t>out</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.println</a:t>
            </a:r>
            <a:r>
              <a:rPr lang="zh-CN" altLang="zh-CN" sz="1400" dirty="0" smtClean="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r>
              <a:rPr lang="zh-CN" altLang="zh-CN" sz="1400" dirty="0" smtClean="0">
                <a:solidFill>
                  <a:srgbClr val="067D17"/>
                </a:solidFill>
                <a:latin typeface="Consolas" panose="020B0609020204030204" pitchFamily="49" charset="0"/>
                <a:ea typeface="阿里巴巴普惠体" panose="00020600040101010101" pitchFamily="18" charset="-122"/>
                <a:cs typeface="阿里巴巴普惠体" panose="00020600040101010101" pitchFamily="18" charset="-122"/>
              </a:rPr>
              <a:t>"已</a:t>
            </a:r>
            <a:r>
              <a:rPr lang="zh-CN" altLang="zh-CN" sz="1400" dirty="0">
                <a:solidFill>
                  <a:srgbClr val="067D17"/>
                </a:solidFill>
                <a:latin typeface="Consolas" panose="020B0609020204030204" pitchFamily="49" charset="0"/>
                <a:ea typeface="阿里巴巴普惠体" panose="00020600040101010101" pitchFamily="18" charset="-122"/>
                <a:cs typeface="阿里巴巴普惠体" panose="00020600040101010101" pitchFamily="18" charset="-122"/>
              </a:rPr>
              <a:t>完成短信发送</a:t>
            </a:r>
            <a:r>
              <a:rPr lang="zh-CN" altLang="zh-CN" sz="1400" dirty="0" smtClean="0">
                <a:solidFill>
                  <a:srgbClr val="067D17"/>
                </a:solidFill>
                <a:latin typeface="Consolas" panose="020B0609020204030204" pitchFamily="49" charset="0"/>
                <a:ea typeface="阿里巴巴普惠体" panose="00020600040101010101" pitchFamily="18" charset="-122"/>
                <a:cs typeface="阿里巴巴普惠体" panose="00020600040101010101" pitchFamily="18" charset="-122"/>
              </a:rPr>
              <a:t>业务</a:t>
            </a:r>
            <a:r>
              <a:rPr lang="zh-CN" altLang="en-US" sz="1400" dirty="0" smtClean="0">
                <a:solidFill>
                  <a:srgbClr val="067D17"/>
                </a:solidFill>
                <a:latin typeface="Consolas" panose="020B0609020204030204" pitchFamily="49" charset="0"/>
                <a:ea typeface="阿里巴巴普惠体" panose="00020600040101010101" pitchFamily="18" charset="-122"/>
                <a:cs typeface="阿里巴巴普惠体" panose="00020600040101010101" pitchFamily="18" charset="-122"/>
              </a:rPr>
              <a:t>（</a:t>
            </a:r>
            <a:r>
              <a:rPr lang="en-US" altLang="zh-CN" sz="1400" dirty="0" smtClean="0">
                <a:solidFill>
                  <a:srgbClr val="067D17"/>
                </a:solidFill>
                <a:latin typeface="Consolas" panose="020B0609020204030204" pitchFamily="49" charset="0"/>
                <a:ea typeface="阿里巴巴普惠体" panose="00020600040101010101" pitchFamily="18" charset="-122"/>
                <a:cs typeface="阿里巴巴普惠体" panose="00020600040101010101" pitchFamily="18" charset="-122"/>
              </a:rPr>
              <a:t>two</a:t>
            </a:r>
            <a:r>
              <a:rPr lang="zh-CN" altLang="en-US" sz="1400" dirty="0" smtClean="0">
                <a:solidFill>
                  <a:srgbClr val="067D17"/>
                </a:solidFill>
                <a:latin typeface="Consolas" panose="020B0609020204030204" pitchFamily="49" charset="0"/>
                <a:ea typeface="阿里巴巴普惠体" panose="00020600040101010101" pitchFamily="18" charset="-122"/>
                <a:cs typeface="阿里巴巴普惠体" panose="00020600040101010101" pitchFamily="18" charset="-122"/>
              </a:rPr>
              <a:t>）</a:t>
            </a:r>
            <a:r>
              <a:rPr lang="zh-CN" altLang="zh-CN" sz="1400" dirty="0" smtClean="0">
                <a:solidFill>
                  <a:srgbClr val="067D17"/>
                </a:solidFill>
                <a:latin typeface="Consolas" panose="020B0609020204030204" pitchFamily="49" charset="0"/>
                <a:ea typeface="阿里巴巴普惠体" panose="00020600040101010101" pitchFamily="18" charset="-122"/>
                <a:cs typeface="阿里巴巴普惠体" panose="00020600040101010101" pitchFamily="18" charset="-122"/>
              </a:rPr>
              <a:t>，</a:t>
            </a:r>
            <a:r>
              <a:rPr lang="zh-CN" altLang="zh-CN" sz="1400" dirty="0">
                <a:solidFill>
                  <a:srgbClr val="067D17"/>
                </a:solidFill>
                <a:latin typeface="Consolas" panose="020B0609020204030204" pitchFamily="49" charset="0"/>
                <a:ea typeface="阿里巴巴普惠体" panose="00020600040101010101" pitchFamily="18" charset="-122"/>
                <a:cs typeface="阿里巴巴普惠体" panose="00020600040101010101" pitchFamily="18" charset="-122"/>
              </a:rPr>
              <a:t>id："</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+id);</a:t>
            </a:r>
            <a:b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b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dirty="0" smtClean="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endParaRPr lang="zh-CN" altLang="zh-CN" sz="1600" dirty="0">
              <a:latin typeface="Consolas" panose="020B0609020204030204" pitchFamily="49" charset="0"/>
              <a:ea typeface="阿里巴巴普惠体" panose="00020600040101010101" pitchFamily="18" charset="-122"/>
              <a:cs typeface="阿里巴巴普惠体" panose="00020600040101010101" pitchFamily="18" charset="-122"/>
            </a:endParaRPr>
          </a:p>
        </p:txBody>
      </p:sp>
    </p:spTree>
    <p:extLst>
      <p:ext uri="{BB962C8B-B14F-4D97-AF65-F5344CB8AC3E}">
        <p14:creationId xmlns:p14="http://schemas.microsoft.com/office/powerpoint/2010/main" val="302548721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4A7A685B-F94D-194F-BA07-9413F6ABF747}"/>
              </a:ext>
            </a:extLst>
          </p:cNvPr>
          <p:cNvSpPr>
            <a:spLocks noGrp="1"/>
          </p:cNvSpPr>
          <p:nvPr>
            <p:ph type="body" sz="quarter" idx="10"/>
          </p:nvPr>
        </p:nvSpPr>
        <p:spPr>
          <a:xfrm>
            <a:off x="5126583" y="1463040"/>
            <a:ext cx="6573803" cy="4511040"/>
          </a:xfrm>
        </p:spPr>
        <p:txBody>
          <a:bodyPr/>
          <a:lstStyle/>
          <a:p>
            <a:r>
              <a:rPr lang="en-US" altLang="zh-CN" sz="1600" dirty="0" smtClean="0">
                <a:solidFill>
                  <a:srgbClr val="080808"/>
                </a:solidFill>
                <a:latin typeface="Consolas" panose="020B0609020204030204" pitchFamily="49" charset="0"/>
              </a:rPr>
              <a:t>@</a:t>
            </a:r>
            <a:r>
              <a:rPr lang="en-US" altLang="zh-CN" sz="1600" dirty="0" err="1">
                <a:solidFill>
                  <a:srgbClr val="080808"/>
                </a:solidFill>
                <a:latin typeface="Consolas" panose="020B0609020204030204" pitchFamily="49" charset="0"/>
              </a:rPr>
              <a:t>ConfigurationProperties</a:t>
            </a:r>
            <a:r>
              <a:rPr lang="zh-CN" altLang="en-US" sz="1600" dirty="0">
                <a:solidFill>
                  <a:srgbClr val="080808"/>
                </a:solidFill>
                <a:latin typeface="Consolas" panose="020B0609020204030204" pitchFamily="49" charset="0"/>
              </a:rPr>
              <a:t>绑定属性支持属性名宽松</a:t>
            </a:r>
            <a:r>
              <a:rPr lang="zh-CN" altLang="en-US" sz="1600" dirty="0" smtClean="0">
                <a:solidFill>
                  <a:srgbClr val="080808"/>
                </a:solidFill>
                <a:latin typeface="Consolas" panose="020B0609020204030204" pitchFamily="49" charset="0"/>
              </a:rPr>
              <a:t>绑定</a:t>
            </a:r>
            <a:endParaRPr lang="en-US" altLang="zh-CN" sz="1600" dirty="0" smtClean="0">
              <a:solidFill>
                <a:srgbClr val="080808"/>
              </a:solidFill>
              <a:latin typeface="Consolas" panose="020B0609020204030204" pitchFamily="49" charset="0"/>
            </a:endParaRPr>
          </a:p>
          <a:p>
            <a:r>
              <a:rPr lang="en-US" altLang="zh-CN" sz="1600" dirty="0" smtClean="0">
                <a:solidFill>
                  <a:srgbClr val="080808"/>
                </a:solidFill>
                <a:latin typeface="Consolas" panose="020B0609020204030204" pitchFamily="49" charset="0"/>
              </a:rPr>
              <a:t>@Value</a:t>
            </a:r>
            <a:r>
              <a:rPr lang="zh-CN" altLang="en-US" sz="1600" dirty="0" smtClean="0">
                <a:solidFill>
                  <a:srgbClr val="080808"/>
                </a:solidFill>
                <a:latin typeface="Consolas" panose="020B0609020204030204" pitchFamily="49" charset="0"/>
              </a:rPr>
              <a:t>注解不支持松散绑定</a:t>
            </a:r>
            <a:endParaRPr lang="en-US" altLang="zh-CN" sz="1600" dirty="0" smtClean="0">
              <a:solidFill>
                <a:srgbClr val="080808"/>
              </a:solidFill>
              <a:latin typeface="Consolas" panose="020B0609020204030204" pitchFamily="49" charset="0"/>
            </a:endParaRPr>
          </a:p>
          <a:p>
            <a:r>
              <a:rPr lang="zh-CN" altLang="en-US" sz="1600" dirty="0" smtClean="0">
                <a:solidFill>
                  <a:srgbClr val="080808"/>
                </a:solidFill>
                <a:latin typeface="Consolas" panose="020B0609020204030204" pitchFamily="49" charset="0"/>
                <a:sym typeface="Consolas" panose="020B0609020204030204" pitchFamily="49" charset="0"/>
              </a:rPr>
              <a:t>绑定前缀命名命名规则</a:t>
            </a:r>
            <a:endParaRPr lang="en-US" altLang="zh-CN" sz="1600" dirty="0">
              <a:solidFill>
                <a:srgbClr val="080808"/>
              </a:solidFill>
              <a:latin typeface="Consolas" panose="020B0609020204030204" pitchFamily="49" charset="0"/>
              <a:sym typeface="Consolas" panose="020B0609020204030204" pitchFamily="49" charset="0"/>
            </a:endParaRPr>
          </a:p>
        </p:txBody>
      </p:sp>
    </p:spTree>
    <p:extLst>
      <p:ext uri="{BB962C8B-B14F-4D97-AF65-F5344CB8AC3E}">
        <p14:creationId xmlns:p14="http://schemas.microsoft.com/office/powerpoint/2010/main" val="3080328983"/>
      </p:ext>
    </p:extLst>
  </p:cSld>
  <p:clrMapOvr>
    <a:masterClrMapping/>
  </p:clrMapOvr>
  <p:timing>
    <p:tnLst>
      <p:par>
        <p:cTn id="1" dur="indefinite" restart="never" nodeType="tmRoot"/>
      </p:par>
    </p:tnLst>
  </p:timing>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4A7A685B-F94D-194F-BA07-9413F6ABF747}"/>
              </a:ext>
            </a:extLst>
          </p:cNvPr>
          <p:cNvSpPr>
            <a:spLocks noGrp="1"/>
          </p:cNvSpPr>
          <p:nvPr>
            <p:ph type="body" sz="quarter" idx="10"/>
          </p:nvPr>
        </p:nvSpPr>
        <p:spPr>
          <a:xfrm>
            <a:off x="5126583" y="1463040"/>
            <a:ext cx="6573803" cy="4511040"/>
          </a:xfrm>
        </p:spPr>
        <p:txBody>
          <a:bodyPr/>
          <a:lstStyle/>
          <a:p>
            <a:r>
              <a:rPr lang="en-US" altLang="zh-CN" sz="1600" dirty="0" err="1">
                <a:solidFill>
                  <a:srgbClr val="080808"/>
                </a:solidFill>
                <a:latin typeface="Consolas" panose="020B0609020204030204" pitchFamily="49" charset="0"/>
              </a:rPr>
              <a:t>SpringBoot</a:t>
            </a:r>
            <a:r>
              <a:rPr lang="zh-CN" altLang="en-US" sz="1600" dirty="0" smtClean="0">
                <a:solidFill>
                  <a:srgbClr val="080808"/>
                </a:solidFill>
                <a:latin typeface="Consolas" panose="020B0609020204030204" pitchFamily="49" charset="0"/>
              </a:rPr>
              <a:t>整合</a:t>
            </a:r>
            <a:r>
              <a:rPr lang="en-US" altLang="zh-CN" sz="1600" dirty="0" err="1" smtClean="0">
                <a:solidFill>
                  <a:srgbClr val="080808"/>
                </a:solidFill>
                <a:latin typeface="Consolas" panose="020B0609020204030204" pitchFamily="49" charset="0"/>
              </a:rPr>
              <a:t>RabbitMQ</a:t>
            </a:r>
            <a:r>
              <a:rPr lang="zh-CN" altLang="en-US" sz="1600" dirty="0">
                <a:solidFill>
                  <a:srgbClr val="080808"/>
                </a:solidFill>
                <a:latin typeface="Consolas" panose="020B0609020204030204" pitchFamily="49" charset="0"/>
              </a:rPr>
              <a:t>直</a:t>
            </a:r>
            <a:r>
              <a:rPr lang="zh-CN" altLang="en-US" sz="1600" dirty="0" smtClean="0">
                <a:solidFill>
                  <a:srgbClr val="080808"/>
                </a:solidFill>
                <a:latin typeface="Consolas" panose="020B0609020204030204" pitchFamily="49" charset="0"/>
              </a:rPr>
              <a:t>连交换机模式</a:t>
            </a:r>
            <a:endParaRPr lang="zh-CN" altLang="en-US" sz="1600" dirty="0">
              <a:latin typeface="Consolas" panose="020B0609020204030204" pitchFamily="49" charset="0"/>
              <a:sym typeface="Consolas" panose="020B0609020204030204" pitchFamily="49" charset="0"/>
            </a:endParaRPr>
          </a:p>
        </p:txBody>
      </p:sp>
    </p:spTree>
    <p:extLst>
      <p:ext uri="{BB962C8B-B14F-4D97-AF65-F5344CB8AC3E}">
        <p14:creationId xmlns:p14="http://schemas.microsoft.com/office/powerpoint/2010/main" val="2384728097"/>
      </p:ext>
    </p:extLst>
  </p:cSld>
  <p:clrMapOvr>
    <a:masterClrMapping/>
  </p:clrMapOvr>
  <p:timing>
    <p:tnLst>
      <p:par>
        <p:cTn id="1" dur="indefinite" restart="never" nodeType="tmRoot"/>
      </p:par>
    </p:tnLst>
  </p:timing>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en-US" altLang="zh-CN" dirty="0" err="1"/>
              <a:t>SpringBoot</a:t>
            </a:r>
            <a:r>
              <a:rPr lang="zh-CN" altLang="en-US" dirty="0"/>
              <a:t>整合</a:t>
            </a:r>
            <a:r>
              <a:rPr lang="en-US" altLang="zh-CN" dirty="0" err="1"/>
              <a:t>RabbitMQ</a:t>
            </a:r>
            <a:endParaRPr lang="zh-CN" altLang="en-US" dirty="0"/>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smtClean="0"/>
              <a:t>定义消息队列</a:t>
            </a:r>
            <a:r>
              <a:rPr lang="en-US" altLang="zh-CN" dirty="0" smtClean="0"/>
              <a:t>(topic)</a:t>
            </a:r>
            <a:endParaRPr lang="en-US" altLang="zh-CN" dirty="0"/>
          </a:p>
          <a:p>
            <a:pPr>
              <a:buFont typeface="Wingdings" panose="05000000000000000000" pitchFamily="2" charset="2"/>
              <a:buChar char="l"/>
            </a:pPr>
            <a:endParaRPr lang="en-US" altLang="zh-CN" dirty="0"/>
          </a:p>
        </p:txBody>
      </p:sp>
      <p:sp>
        <p:nvSpPr>
          <p:cNvPr id="4" name="TextBox 3">
            <a:extLst>
              <a:ext uri="{FF2B5EF4-FFF2-40B4-BE49-F238E27FC236}">
                <a16:creationId xmlns:a16="http://schemas.microsoft.com/office/drawing/2014/main" id="{0C998B78-AB18-3C47-A1C7-25AE9A3A40B0}"/>
              </a:ext>
            </a:extLst>
          </p:cNvPr>
          <p:cNvSpPr txBox="1"/>
          <p:nvPr/>
        </p:nvSpPr>
        <p:spPr>
          <a:xfrm>
            <a:off x="1159842" y="2149748"/>
            <a:ext cx="9860586" cy="4185761"/>
          </a:xfrm>
          <a:prstGeom prst="rect">
            <a:avLst/>
          </a:prstGeom>
          <a:solidFill>
            <a:srgbClr val="FFFFE4"/>
          </a:solidFill>
          <a:ln w="3175">
            <a:solidFill>
              <a:srgbClr val="919191"/>
            </a:solidFill>
          </a:ln>
        </p:spPr>
        <p:txBody>
          <a:bodyPr wrap="square">
            <a:spAutoFit/>
          </a:bodyPr>
          <a:lstStyle/>
          <a:p>
            <a:pPr lvl="0" eaLnBrk="0" fontAlgn="base" hangingPunct="0">
              <a:spcBef>
                <a:spcPct val="0"/>
              </a:spcBef>
              <a:spcAft>
                <a:spcPct val="0"/>
              </a:spcAft>
            </a:pPr>
            <a:r>
              <a:rPr lang="zh-CN" altLang="zh-CN" sz="1400" dirty="0">
                <a:solidFill>
                  <a:srgbClr val="9E880D"/>
                </a:solidFill>
                <a:latin typeface="Consolas" panose="020B0609020204030204" pitchFamily="49" charset="0"/>
              </a:rPr>
              <a:t>@Configuration</a:t>
            </a:r>
            <a:br>
              <a:rPr lang="zh-CN" altLang="zh-CN" sz="1400" dirty="0">
                <a:solidFill>
                  <a:srgbClr val="9E880D"/>
                </a:solidFill>
                <a:latin typeface="Consolas" panose="020B0609020204030204" pitchFamily="49" charset="0"/>
              </a:rPr>
            </a:br>
            <a:r>
              <a:rPr lang="zh-CN" altLang="zh-CN" sz="1400" dirty="0">
                <a:solidFill>
                  <a:srgbClr val="0033B3"/>
                </a:solidFill>
                <a:latin typeface="Consolas" panose="020B0609020204030204" pitchFamily="49" charset="0"/>
              </a:rPr>
              <a:t>public class </a:t>
            </a:r>
            <a:r>
              <a:rPr lang="zh-CN" altLang="zh-CN" sz="1400" dirty="0">
                <a:solidFill>
                  <a:srgbClr val="000000"/>
                </a:solidFill>
                <a:latin typeface="Consolas" panose="020B0609020204030204" pitchFamily="49" charset="0"/>
              </a:rPr>
              <a:t>RabbitTopicConfig </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smtClean="0">
                <a:solidFill>
                  <a:srgbClr val="080808"/>
                </a:solidFill>
                <a:latin typeface="Consolas" panose="020B0609020204030204" pitchFamily="49" charset="0"/>
              </a:rPr>
              <a:t>    </a:t>
            </a:r>
            <a:r>
              <a:rPr lang="zh-CN" altLang="zh-CN" sz="1400" dirty="0">
                <a:solidFill>
                  <a:srgbClr val="9E880D"/>
                </a:solidFill>
                <a:latin typeface="Consolas" panose="020B0609020204030204" pitchFamily="49" charset="0"/>
              </a:rPr>
              <a:t>@Bean</a:t>
            </a:r>
            <a:br>
              <a:rPr lang="zh-CN" altLang="zh-CN" sz="1400" dirty="0">
                <a:solidFill>
                  <a:srgbClr val="9E880D"/>
                </a:solidFill>
                <a:latin typeface="Consolas" panose="020B0609020204030204" pitchFamily="49" charset="0"/>
              </a:rPr>
            </a:br>
            <a:r>
              <a:rPr lang="zh-CN" altLang="zh-CN" sz="1400" dirty="0">
                <a:solidFill>
                  <a:srgbClr val="9E880D"/>
                </a:solidFill>
                <a:latin typeface="Consolas" panose="020B0609020204030204" pitchFamily="49" charset="0"/>
              </a:rPr>
              <a:t>    </a:t>
            </a:r>
            <a:r>
              <a:rPr lang="zh-CN" altLang="zh-CN" sz="1400" dirty="0">
                <a:solidFill>
                  <a:srgbClr val="0033B3"/>
                </a:solidFill>
                <a:latin typeface="Consolas" panose="020B0609020204030204" pitchFamily="49" charset="0"/>
              </a:rPr>
              <a:t>public </a:t>
            </a:r>
            <a:r>
              <a:rPr lang="zh-CN" altLang="zh-CN" sz="1400" dirty="0">
                <a:solidFill>
                  <a:srgbClr val="000000"/>
                </a:solidFill>
                <a:latin typeface="Consolas" panose="020B0609020204030204" pitchFamily="49" charset="0"/>
              </a:rPr>
              <a:t>Queue </a:t>
            </a:r>
            <a:r>
              <a:rPr lang="zh-CN" altLang="zh-CN" sz="1400" dirty="0">
                <a:solidFill>
                  <a:srgbClr val="00627A"/>
                </a:solidFill>
                <a:latin typeface="Consolas" panose="020B0609020204030204" pitchFamily="49" charset="0"/>
              </a:rPr>
              <a:t>topicQueue</a:t>
            </a:r>
            <a:r>
              <a:rPr lang="zh-CN" altLang="zh-CN" sz="1400" dirty="0" smtClean="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return new </a:t>
            </a:r>
            <a:r>
              <a:rPr lang="zh-CN" altLang="zh-CN" sz="1400" dirty="0">
                <a:solidFill>
                  <a:srgbClr val="080808"/>
                </a:solidFill>
                <a:latin typeface="Consolas" panose="020B0609020204030204" pitchFamily="49" charset="0"/>
              </a:rPr>
              <a:t>Queue(</a:t>
            </a:r>
            <a:r>
              <a:rPr lang="zh-CN" altLang="zh-CN" sz="1400" dirty="0">
                <a:solidFill>
                  <a:srgbClr val="067D17"/>
                </a:solidFill>
                <a:latin typeface="Consolas" panose="020B0609020204030204" pitchFamily="49" charset="0"/>
              </a:rPr>
              <a:t>"topic_queue"</a:t>
            </a:r>
            <a:r>
              <a:rPr lang="zh-CN" altLang="zh-CN" sz="1400" dirty="0">
                <a:solidFill>
                  <a:srgbClr val="080808"/>
                </a:solidFill>
                <a:latin typeface="Consolas" panose="020B0609020204030204" pitchFamily="49" charset="0"/>
              </a:rPr>
              <a:t>)</a:t>
            </a:r>
            <a:r>
              <a:rPr lang="zh-CN" altLang="zh-CN" sz="1400" dirty="0" smtClean="0">
                <a:solidFill>
                  <a:srgbClr val="080808"/>
                </a:solidFill>
                <a:latin typeface="Consolas" panose="020B0609020204030204" pitchFamily="49" charset="0"/>
              </a:rPr>
              <a:t>;    </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smtClean="0">
                <a:solidFill>
                  <a:srgbClr val="080808"/>
                </a:solidFill>
                <a:latin typeface="Consolas" panose="020B0609020204030204" pitchFamily="49" charset="0"/>
              </a:rPr>
              <a:t>    </a:t>
            </a:r>
            <a:r>
              <a:rPr lang="zh-CN" altLang="zh-CN" sz="1400" dirty="0">
                <a:solidFill>
                  <a:srgbClr val="9E880D"/>
                </a:solidFill>
                <a:latin typeface="Consolas" panose="020B0609020204030204" pitchFamily="49" charset="0"/>
              </a:rPr>
              <a:t>@Bean</a:t>
            </a:r>
            <a:br>
              <a:rPr lang="zh-CN" altLang="zh-CN" sz="1400" dirty="0">
                <a:solidFill>
                  <a:srgbClr val="9E880D"/>
                </a:solidFill>
                <a:latin typeface="Consolas" panose="020B0609020204030204" pitchFamily="49" charset="0"/>
              </a:rPr>
            </a:br>
            <a:r>
              <a:rPr lang="zh-CN" altLang="zh-CN" sz="1400" dirty="0">
                <a:solidFill>
                  <a:srgbClr val="9E880D"/>
                </a:solidFill>
                <a:latin typeface="Consolas" panose="020B0609020204030204" pitchFamily="49" charset="0"/>
              </a:rPr>
              <a:t>    </a:t>
            </a:r>
            <a:r>
              <a:rPr lang="zh-CN" altLang="zh-CN" sz="1400" dirty="0">
                <a:solidFill>
                  <a:srgbClr val="0033B3"/>
                </a:solidFill>
                <a:latin typeface="Consolas" panose="020B0609020204030204" pitchFamily="49" charset="0"/>
              </a:rPr>
              <a:t>public </a:t>
            </a:r>
            <a:r>
              <a:rPr lang="zh-CN" altLang="zh-CN" sz="1400" dirty="0">
                <a:solidFill>
                  <a:srgbClr val="000000"/>
                </a:solidFill>
                <a:latin typeface="Consolas" panose="020B0609020204030204" pitchFamily="49" charset="0"/>
              </a:rPr>
              <a:t>Queue </a:t>
            </a:r>
            <a:r>
              <a:rPr lang="zh-CN" altLang="zh-CN" sz="1400" dirty="0">
                <a:solidFill>
                  <a:srgbClr val="00627A"/>
                </a:solidFill>
                <a:latin typeface="Consolas" panose="020B0609020204030204" pitchFamily="49" charset="0"/>
              </a:rPr>
              <a:t>topicQueue2</a:t>
            </a:r>
            <a:r>
              <a:rPr lang="zh-CN" altLang="zh-CN" sz="1400" dirty="0" smtClean="0">
                <a:solidFill>
                  <a:srgbClr val="080808"/>
                </a:solidFill>
                <a:latin typeface="Consolas" panose="020B0609020204030204" pitchFamily="49" charset="0"/>
              </a:rPr>
              <a:t>(){       </a:t>
            </a:r>
            <a:r>
              <a:rPr lang="zh-CN" altLang="zh-CN" sz="1400" dirty="0" smtClean="0">
                <a:solidFill>
                  <a:srgbClr val="0033B3"/>
                </a:solidFill>
                <a:latin typeface="Consolas" panose="020B0609020204030204" pitchFamily="49" charset="0"/>
              </a:rPr>
              <a:t>return </a:t>
            </a:r>
            <a:r>
              <a:rPr lang="zh-CN" altLang="zh-CN" sz="1400" dirty="0">
                <a:solidFill>
                  <a:srgbClr val="0033B3"/>
                </a:solidFill>
                <a:latin typeface="Consolas" panose="020B0609020204030204" pitchFamily="49" charset="0"/>
              </a:rPr>
              <a:t>new </a:t>
            </a:r>
            <a:r>
              <a:rPr lang="zh-CN" altLang="zh-CN" sz="1400" dirty="0">
                <a:solidFill>
                  <a:srgbClr val="080808"/>
                </a:solidFill>
                <a:latin typeface="Consolas" panose="020B0609020204030204" pitchFamily="49" charset="0"/>
              </a:rPr>
              <a:t>Queue(</a:t>
            </a:r>
            <a:r>
              <a:rPr lang="zh-CN" altLang="zh-CN" sz="1400" dirty="0">
                <a:solidFill>
                  <a:srgbClr val="067D17"/>
                </a:solidFill>
                <a:latin typeface="Consolas" panose="020B0609020204030204" pitchFamily="49" charset="0"/>
              </a:rPr>
              <a:t>"topic_queue2"</a:t>
            </a:r>
            <a:r>
              <a:rPr lang="zh-CN" altLang="zh-CN" sz="1400" dirty="0">
                <a:solidFill>
                  <a:srgbClr val="080808"/>
                </a:solidFill>
                <a:latin typeface="Consolas" panose="020B0609020204030204" pitchFamily="49" charset="0"/>
              </a:rPr>
              <a:t>)</a:t>
            </a:r>
            <a:r>
              <a:rPr lang="zh-CN" altLang="zh-CN" sz="1400" dirty="0" smtClean="0">
                <a:solidFill>
                  <a:srgbClr val="080808"/>
                </a:solidFill>
                <a:latin typeface="Consolas" panose="020B0609020204030204" pitchFamily="49" charset="0"/>
              </a:rPr>
              <a:t>;   }</a:t>
            </a:r>
            <a:r>
              <a:rPr lang="zh-CN" altLang="zh-CN" sz="1400" dirty="0">
                <a:solidFill>
                  <a:srgbClr val="080808"/>
                </a:solidFill>
                <a:latin typeface="Consolas" panose="020B0609020204030204" pitchFamily="49" charset="0"/>
              </a:rPr>
              <a:t/>
            </a:r>
            <a:br>
              <a:rPr lang="zh-CN" altLang="zh-CN" sz="1400" dirty="0">
                <a:solidFill>
                  <a:srgbClr val="080808"/>
                </a:solidFill>
                <a:latin typeface="Consolas" panose="020B0609020204030204" pitchFamily="49" charset="0"/>
              </a:rPr>
            </a:br>
            <a:r>
              <a:rPr lang="zh-CN" altLang="zh-CN" sz="1400" dirty="0" smtClean="0">
                <a:solidFill>
                  <a:srgbClr val="080808"/>
                </a:solidFill>
                <a:latin typeface="Consolas" panose="020B0609020204030204" pitchFamily="49" charset="0"/>
              </a:rPr>
              <a:t>    </a:t>
            </a:r>
            <a:r>
              <a:rPr lang="zh-CN" altLang="zh-CN" sz="1400" dirty="0">
                <a:solidFill>
                  <a:srgbClr val="9E880D"/>
                </a:solidFill>
                <a:latin typeface="Consolas" panose="020B0609020204030204" pitchFamily="49" charset="0"/>
              </a:rPr>
              <a:t>@Bean</a:t>
            </a:r>
            <a:br>
              <a:rPr lang="zh-CN" altLang="zh-CN" sz="1400" dirty="0">
                <a:solidFill>
                  <a:srgbClr val="9E880D"/>
                </a:solidFill>
                <a:latin typeface="Consolas" panose="020B0609020204030204" pitchFamily="49" charset="0"/>
              </a:rPr>
            </a:br>
            <a:r>
              <a:rPr lang="zh-CN" altLang="zh-CN" sz="1400" dirty="0">
                <a:solidFill>
                  <a:srgbClr val="9E880D"/>
                </a:solidFill>
                <a:latin typeface="Consolas" panose="020B0609020204030204" pitchFamily="49" charset="0"/>
              </a:rPr>
              <a:t>    </a:t>
            </a:r>
            <a:r>
              <a:rPr lang="zh-CN" altLang="zh-CN" sz="1400" dirty="0">
                <a:solidFill>
                  <a:srgbClr val="0033B3"/>
                </a:solidFill>
                <a:latin typeface="Consolas" panose="020B0609020204030204" pitchFamily="49" charset="0"/>
              </a:rPr>
              <a:t>public </a:t>
            </a:r>
            <a:r>
              <a:rPr lang="zh-CN" altLang="zh-CN" sz="1400" dirty="0">
                <a:solidFill>
                  <a:srgbClr val="000000"/>
                </a:solidFill>
                <a:latin typeface="Consolas" panose="020B0609020204030204" pitchFamily="49" charset="0"/>
              </a:rPr>
              <a:t>TopicExchange </a:t>
            </a:r>
            <a:r>
              <a:rPr lang="zh-CN" altLang="zh-CN" sz="1400" dirty="0">
                <a:solidFill>
                  <a:srgbClr val="00627A"/>
                </a:solidFill>
                <a:latin typeface="Consolas" panose="020B0609020204030204" pitchFamily="49" charset="0"/>
              </a:rPr>
              <a:t>topicExchange</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return new </a:t>
            </a:r>
            <a:r>
              <a:rPr lang="zh-CN" altLang="zh-CN" sz="1400" b="1" dirty="0">
                <a:solidFill>
                  <a:srgbClr val="C00000"/>
                </a:solidFill>
                <a:latin typeface="Consolas" panose="020B0609020204030204" pitchFamily="49" charset="0"/>
              </a:rPr>
              <a:t>TopicExchange</a:t>
            </a:r>
            <a:r>
              <a:rPr lang="zh-CN" altLang="zh-CN" sz="1400" dirty="0">
                <a:solidFill>
                  <a:srgbClr val="080808"/>
                </a:solidFill>
                <a:latin typeface="Consolas" panose="020B0609020204030204" pitchFamily="49" charset="0"/>
              </a:rPr>
              <a:t>(</a:t>
            </a:r>
            <a:r>
              <a:rPr lang="zh-CN" altLang="zh-CN" sz="1400" dirty="0">
                <a:solidFill>
                  <a:srgbClr val="067D17"/>
                </a:solidFill>
                <a:latin typeface="Consolas" panose="020B0609020204030204" pitchFamily="49" charset="0"/>
              </a:rPr>
              <a:t>"topicExchange"</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br>
              <a:rPr lang="zh-CN" altLang="zh-CN" sz="1400" dirty="0">
                <a:solidFill>
                  <a:srgbClr val="080808"/>
                </a:solidFill>
                <a:latin typeface="Consolas" panose="020B0609020204030204" pitchFamily="49" charset="0"/>
              </a:rPr>
            </a:br>
            <a:r>
              <a:rPr lang="zh-CN" altLang="zh-CN" sz="1400" dirty="0" smtClean="0">
                <a:solidFill>
                  <a:srgbClr val="080808"/>
                </a:solidFill>
                <a:latin typeface="Consolas" panose="020B0609020204030204" pitchFamily="49" charset="0"/>
              </a:rPr>
              <a:t>    </a:t>
            </a:r>
            <a:r>
              <a:rPr lang="zh-CN" altLang="zh-CN" sz="1400" dirty="0">
                <a:solidFill>
                  <a:srgbClr val="9E880D"/>
                </a:solidFill>
                <a:latin typeface="Consolas" panose="020B0609020204030204" pitchFamily="49" charset="0"/>
              </a:rPr>
              <a:t>@Bean</a:t>
            </a:r>
            <a:br>
              <a:rPr lang="zh-CN" altLang="zh-CN" sz="1400" dirty="0">
                <a:solidFill>
                  <a:srgbClr val="9E880D"/>
                </a:solidFill>
                <a:latin typeface="Consolas" panose="020B0609020204030204" pitchFamily="49" charset="0"/>
              </a:rPr>
            </a:br>
            <a:r>
              <a:rPr lang="zh-CN" altLang="zh-CN" sz="1400" dirty="0">
                <a:solidFill>
                  <a:srgbClr val="9E880D"/>
                </a:solidFill>
                <a:latin typeface="Consolas" panose="020B0609020204030204" pitchFamily="49" charset="0"/>
              </a:rPr>
              <a:t>    </a:t>
            </a:r>
            <a:r>
              <a:rPr lang="zh-CN" altLang="zh-CN" sz="1400" dirty="0">
                <a:solidFill>
                  <a:srgbClr val="0033B3"/>
                </a:solidFill>
                <a:latin typeface="Consolas" panose="020B0609020204030204" pitchFamily="49" charset="0"/>
              </a:rPr>
              <a:t>public </a:t>
            </a:r>
            <a:r>
              <a:rPr lang="zh-CN" altLang="zh-CN" sz="1400" dirty="0">
                <a:solidFill>
                  <a:srgbClr val="000000"/>
                </a:solidFill>
                <a:latin typeface="Consolas" panose="020B0609020204030204" pitchFamily="49" charset="0"/>
              </a:rPr>
              <a:t>Binding </a:t>
            </a:r>
            <a:r>
              <a:rPr lang="zh-CN" altLang="zh-CN" sz="1400" dirty="0">
                <a:solidFill>
                  <a:srgbClr val="00627A"/>
                </a:solidFill>
                <a:latin typeface="Consolas" panose="020B0609020204030204" pitchFamily="49" charset="0"/>
              </a:rPr>
              <a:t>bindingTopic</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return </a:t>
            </a:r>
            <a:r>
              <a:rPr lang="zh-CN" altLang="zh-CN" sz="1400" dirty="0">
                <a:solidFill>
                  <a:srgbClr val="000000"/>
                </a:solidFill>
                <a:latin typeface="Consolas" panose="020B0609020204030204" pitchFamily="49" charset="0"/>
              </a:rPr>
              <a:t>BindingBuilder</a:t>
            </a:r>
            <a:r>
              <a:rPr lang="zh-CN" altLang="zh-CN" sz="1400" dirty="0">
                <a:solidFill>
                  <a:srgbClr val="080808"/>
                </a:solidFill>
                <a:latin typeface="Consolas" panose="020B0609020204030204" pitchFamily="49" charset="0"/>
              </a:rPr>
              <a:t>.</a:t>
            </a:r>
            <a:r>
              <a:rPr lang="zh-CN" altLang="zh-CN" sz="1400" i="1" dirty="0">
                <a:solidFill>
                  <a:srgbClr val="080808"/>
                </a:solidFill>
                <a:latin typeface="Consolas" panose="020B0609020204030204" pitchFamily="49" charset="0"/>
              </a:rPr>
              <a:t>bind</a:t>
            </a:r>
            <a:r>
              <a:rPr lang="zh-CN" altLang="zh-CN" sz="1400" dirty="0">
                <a:solidFill>
                  <a:srgbClr val="080808"/>
                </a:solidFill>
                <a:latin typeface="Consolas" panose="020B0609020204030204" pitchFamily="49" charset="0"/>
              </a:rPr>
              <a:t>(topicQueue()).to(topicExchange()).with(</a:t>
            </a:r>
            <a:r>
              <a:rPr lang="zh-CN" altLang="zh-CN" sz="1400" dirty="0">
                <a:solidFill>
                  <a:srgbClr val="067D17"/>
                </a:solidFill>
                <a:latin typeface="Consolas" panose="020B0609020204030204" pitchFamily="49" charset="0"/>
              </a:rPr>
              <a:t>"</a:t>
            </a:r>
            <a:r>
              <a:rPr lang="zh-CN" altLang="zh-CN" sz="1400" b="1" dirty="0">
                <a:solidFill>
                  <a:srgbClr val="C00000"/>
                </a:solidFill>
                <a:latin typeface="Consolas" panose="020B0609020204030204" pitchFamily="49" charset="0"/>
              </a:rPr>
              <a:t>topic.*.*</a:t>
            </a:r>
            <a:r>
              <a:rPr lang="zh-CN" altLang="zh-CN" sz="1400" dirty="0">
                <a:solidFill>
                  <a:srgbClr val="067D17"/>
                </a:solidFill>
                <a:latin typeface="Consolas" panose="020B0609020204030204" pitchFamily="49" charset="0"/>
              </a:rPr>
              <a:t>"</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9E880D"/>
                </a:solidFill>
                <a:latin typeface="Consolas" panose="020B0609020204030204" pitchFamily="49" charset="0"/>
              </a:rPr>
              <a:t>@Bean</a:t>
            </a:r>
            <a:br>
              <a:rPr lang="zh-CN" altLang="zh-CN" sz="1400" dirty="0">
                <a:solidFill>
                  <a:srgbClr val="9E880D"/>
                </a:solidFill>
                <a:latin typeface="Consolas" panose="020B0609020204030204" pitchFamily="49" charset="0"/>
              </a:rPr>
            </a:br>
            <a:r>
              <a:rPr lang="zh-CN" altLang="zh-CN" sz="1400" dirty="0">
                <a:solidFill>
                  <a:srgbClr val="9E880D"/>
                </a:solidFill>
                <a:latin typeface="Consolas" panose="020B0609020204030204" pitchFamily="49" charset="0"/>
              </a:rPr>
              <a:t>    </a:t>
            </a:r>
            <a:r>
              <a:rPr lang="zh-CN" altLang="zh-CN" sz="1400" dirty="0">
                <a:solidFill>
                  <a:srgbClr val="0033B3"/>
                </a:solidFill>
                <a:latin typeface="Consolas" panose="020B0609020204030204" pitchFamily="49" charset="0"/>
              </a:rPr>
              <a:t>public </a:t>
            </a:r>
            <a:r>
              <a:rPr lang="zh-CN" altLang="zh-CN" sz="1400" dirty="0">
                <a:solidFill>
                  <a:srgbClr val="000000"/>
                </a:solidFill>
                <a:latin typeface="Consolas" panose="020B0609020204030204" pitchFamily="49" charset="0"/>
              </a:rPr>
              <a:t>Binding </a:t>
            </a:r>
            <a:r>
              <a:rPr lang="zh-CN" altLang="zh-CN" sz="1400" dirty="0">
                <a:solidFill>
                  <a:srgbClr val="00627A"/>
                </a:solidFill>
                <a:latin typeface="Consolas" panose="020B0609020204030204" pitchFamily="49" charset="0"/>
              </a:rPr>
              <a:t>bindingTopic2</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return </a:t>
            </a:r>
            <a:r>
              <a:rPr lang="zh-CN" altLang="zh-CN" sz="1400" dirty="0">
                <a:solidFill>
                  <a:srgbClr val="000000"/>
                </a:solidFill>
                <a:latin typeface="Consolas" panose="020B0609020204030204" pitchFamily="49" charset="0"/>
              </a:rPr>
              <a:t>BindingBuilder</a:t>
            </a:r>
            <a:r>
              <a:rPr lang="zh-CN" altLang="zh-CN" sz="1400" dirty="0">
                <a:solidFill>
                  <a:srgbClr val="080808"/>
                </a:solidFill>
                <a:latin typeface="Consolas" panose="020B0609020204030204" pitchFamily="49" charset="0"/>
              </a:rPr>
              <a:t>.</a:t>
            </a:r>
            <a:r>
              <a:rPr lang="zh-CN" altLang="zh-CN" sz="1400" i="1" dirty="0">
                <a:solidFill>
                  <a:srgbClr val="080808"/>
                </a:solidFill>
                <a:latin typeface="Consolas" panose="020B0609020204030204" pitchFamily="49" charset="0"/>
              </a:rPr>
              <a:t>bind</a:t>
            </a:r>
            <a:r>
              <a:rPr lang="zh-CN" altLang="zh-CN" sz="1400" dirty="0">
                <a:solidFill>
                  <a:srgbClr val="080808"/>
                </a:solidFill>
                <a:latin typeface="Consolas" panose="020B0609020204030204" pitchFamily="49" charset="0"/>
              </a:rPr>
              <a:t>(topicQueue2()).to(topicExchange()).with(</a:t>
            </a:r>
            <a:r>
              <a:rPr lang="zh-CN" altLang="zh-CN" sz="1400" dirty="0">
                <a:solidFill>
                  <a:srgbClr val="067D17"/>
                </a:solidFill>
                <a:latin typeface="Consolas" panose="020B0609020204030204" pitchFamily="49" charset="0"/>
              </a:rPr>
              <a:t>"</a:t>
            </a:r>
            <a:r>
              <a:rPr lang="zh-CN" altLang="zh-CN" sz="1400" b="1" dirty="0">
                <a:solidFill>
                  <a:srgbClr val="C00000"/>
                </a:solidFill>
                <a:latin typeface="Consolas" panose="020B0609020204030204" pitchFamily="49" charset="0"/>
              </a:rPr>
              <a:t>topic.#</a:t>
            </a:r>
            <a:r>
              <a:rPr lang="zh-CN" altLang="zh-CN" sz="1400" dirty="0">
                <a:solidFill>
                  <a:srgbClr val="067D17"/>
                </a:solidFill>
                <a:latin typeface="Consolas" panose="020B0609020204030204" pitchFamily="49" charset="0"/>
              </a:rPr>
              <a:t>"</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br>
              <a:rPr lang="zh-CN" altLang="zh-CN" sz="1400" dirty="0">
                <a:solidFill>
                  <a:srgbClr val="080808"/>
                </a:solidFill>
                <a:latin typeface="Consolas" panose="020B0609020204030204" pitchFamily="49" charset="0"/>
              </a:rPr>
            </a:br>
            <a:r>
              <a:rPr lang="zh-CN" altLang="zh-CN" sz="1400" dirty="0" smtClean="0">
                <a:solidFill>
                  <a:srgbClr val="080808"/>
                </a:solidFill>
                <a:latin typeface="Consolas" panose="020B0609020204030204" pitchFamily="49" charset="0"/>
              </a:rPr>
              <a:t>}</a:t>
            </a:r>
            <a:endParaRPr lang="zh-CN" altLang="zh-CN" sz="1600" dirty="0">
              <a:latin typeface="Arial" panose="020B0604020202020204" pitchFamily="34" charset="0"/>
            </a:endParaRPr>
          </a:p>
        </p:txBody>
      </p:sp>
    </p:spTree>
    <p:extLst>
      <p:ext uri="{BB962C8B-B14F-4D97-AF65-F5344CB8AC3E}">
        <p14:creationId xmlns:p14="http://schemas.microsoft.com/office/powerpoint/2010/main" val="3843098553"/>
      </p:ext>
    </p:extLst>
  </p:cSld>
  <p:clrMapOvr>
    <a:masterClrMapping/>
  </p:clrMapOvr>
  <p:timing>
    <p:tnLst>
      <p:par>
        <p:cTn id="1" dur="indefinite" restart="never" nodeType="tmRoot"/>
      </p:par>
    </p:tnLst>
  </p:timing>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en-US" altLang="zh-CN" dirty="0" err="1"/>
              <a:t>SpringBoot</a:t>
            </a:r>
            <a:r>
              <a:rPr lang="zh-CN" altLang="en-US" dirty="0"/>
              <a:t>整合</a:t>
            </a:r>
            <a:r>
              <a:rPr lang="en-US" altLang="zh-CN" dirty="0" err="1"/>
              <a:t>RabbitMQ</a:t>
            </a:r>
            <a:endParaRPr lang="zh-CN" altLang="en-US" dirty="0"/>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smtClean="0"/>
              <a:t>绑定键匹配规则</a:t>
            </a:r>
            <a:endParaRPr lang="en-US" altLang="zh-CN" dirty="0" smtClean="0"/>
          </a:p>
          <a:p>
            <a:pPr lvl="1">
              <a:buFont typeface="Wingdings" panose="05000000000000000000" pitchFamily="2" charset="2"/>
              <a:buChar char="u"/>
            </a:pPr>
            <a:r>
              <a:rPr lang="zh-CN" altLang="en-US" dirty="0" smtClean="0"/>
              <a:t>*  </a:t>
            </a:r>
            <a:r>
              <a:rPr lang="en-US" altLang="zh-CN" dirty="0"/>
              <a:t>(</a:t>
            </a:r>
            <a:r>
              <a:rPr lang="zh-CN" altLang="en-US" dirty="0"/>
              <a:t>星号</a:t>
            </a:r>
            <a:r>
              <a:rPr lang="en-US" altLang="zh-CN" dirty="0" smtClean="0"/>
              <a:t>)</a:t>
            </a:r>
            <a:r>
              <a:rPr lang="zh-CN" altLang="en-US" dirty="0" smtClean="0"/>
              <a:t>：</a:t>
            </a:r>
            <a:r>
              <a:rPr lang="en-US" altLang="zh-CN" dirty="0" smtClean="0"/>
              <a:t> </a:t>
            </a:r>
            <a:r>
              <a:rPr lang="zh-CN" altLang="en-US" dirty="0"/>
              <a:t>用来表示一个单词 </a:t>
            </a:r>
            <a:r>
              <a:rPr lang="zh-CN" altLang="en-US" dirty="0" smtClean="0"/>
              <a:t>，且该单词是必须出现的</a:t>
            </a:r>
            <a:endParaRPr lang="en-US" altLang="zh-CN" dirty="0" smtClean="0"/>
          </a:p>
          <a:p>
            <a:pPr lvl="1">
              <a:buFont typeface="Wingdings" panose="05000000000000000000" pitchFamily="2" charset="2"/>
              <a:buChar char="u"/>
            </a:pPr>
            <a:r>
              <a:rPr lang="en-US" altLang="zh-CN" dirty="0" smtClean="0"/>
              <a:t>#  </a:t>
            </a:r>
            <a:r>
              <a:rPr lang="en-US" altLang="zh-CN" dirty="0"/>
              <a:t>(</a:t>
            </a:r>
            <a:r>
              <a:rPr lang="zh-CN" altLang="en-US" dirty="0"/>
              <a:t>井号</a:t>
            </a:r>
            <a:r>
              <a:rPr lang="en-US" altLang="zh-CN" dirty="0" smtClean="0"/>
              <a:t>)</a:t>
            </a:r>
            <a:r>
              <a:rPr lang="zh-CN" altLang="en-US" dirty="0" smtClean="0"/>
              <a:t>：</a:t>
            </a:r>
            <a:r>
              <a:rPr lang="en-US" altLang="zh-CN" dirty="0" smtClean="0"/>
              <a:t> </a:t>
            </a:r>
            <a:r>
              <a:rPr lang="zh-CN" altLang="en-US" dirty="0"/>
              <a:t>用来表示任意</a:t>
            </a:r>
            <a:r>
              <a:rPr lang="zh-CN" altLang="en-US" dirty="0" smtClean="0"/>
              <a:t>数量</a:t>
            </a:r>
            <a:endParaRPr lang="en-US" altLang="zh-CN" dirty="0" smtClean="0"/>
          </a:p>
        </p:txBody>
      </p:sp>
      <p:sp>
        <p:nvSpPr>
          <p:cNvPr id="3" name="矩形 2"/>
          <p:cNvSpPr/>
          <p:nvPr/>
        </p:nvSpPr>
        <p:spPr>
          <a:xfrm>
            <a:off x="3048000" y="1443841"/>
            <a:ext cx="6096000" cy="369332"/>
          </a:xfrm>
          <a:prstGeom prst="rect">
            <a:avLst/>
          </a:prstGeom>
        </p:spPr>
        <p:txBody>
          <a:bodyPr>
            <a:spAutoFit/>
          </a:bodyPr>
          <a:lstStyle/>
          <a:p>
            <a:endParaRPr lang="zh-CN" altLang="en-US" dirty="0"/>
          </a:p>
        </p:txBody>
      </p:sp>
      <p:graphicFrame>
        <p:nvGraphicFramePr>
          <p:cNvPr id="6" name="表格 5"/>
          <p:cNvGraphicFramePr>
            <a:graphicFrameLocks noGrp="1"/>
          </p:cNvGraphicFramePr>
          <p:nvPr>
            <p:extLst>
              <p:ext uri="{D42A27DB-BD31-4B8C-83A1-F6EECF244321}">
                <p14:modId xmlns:p14="http://schemas.microsoft.com/office/powerpoint/2010/main" val="951838743"/>
              </p:ext>
            </p:extLst>
          </p:nvPr>
        </p:nvGraphicFramePr>
        <p:xfrm>
          <a:off x="1146476" y="2923851"/>
          <a:ext cx="8127999" cy="3053080"/>
        </p:xfrm>
        <a:graphic>
          <a:graphicData uri="http://schemas.openxmlformats.org/drawingml/2006/table">
            <a:tbl>
              <a:tblPr firstRow="1" bandRow="1">
                <a:tableStyleId>{21E4AEA4-8DFA-4A89-87EB-49C32662AFE0}</a:tableStyleId>
              </a:tblPr>
              <a:tblGrid>
                <a:gridCol w="2709333">
                  <a:extLst>
                    <a:ext uri="{9D8B030D-6E8A-4147-A177-3AD203B41FA5}">
                      <a16:colId xmlns:a16="http://schemas.microsoft.com/office/drawing/2014/main" val="751113658"/>
                    </a:ext>
                  </a:extLst>
                </a:gridCol>
                <a:gridCol w="2709333">
                  <a:extLst>
                    <a:ext uri="{9D8B030D-6E8A-4147-A177-3AD203B41FA5}">
                      <a16:colId xmlns:a16="http://schemas.microsoft.com/office/drawing/2014/main" val="2138417493"/>
                    </a:ext>
                  </a:extLst>
                </a:gridCol>
                <a:gridCol w="2709333">
                  <a:extLst>
                    <a:ext uri="{9D8B030D-6E8A-4147-A177-3AD203B41FA5}">
                      <a16:colId xmlns:a16="http://schemas.microsoft.com/office/drawing/2014/main" val="2717105733"/>
                    </a:ext>
                  </a:extLst>
                </a:gridCol>
              </a:tblGrid>
              <a:tr h="370840">
                <a:tc>
                  <a:txBody>
                    <a:bodyPr/>
                    <a:lstStyle/>
                    <a:p>
                      <a:pPr algn="ctr"/>
                      <a:r>
                        <a:rPr lang="zh-CN" altLang="en-US" sz="2400" dirty="0" smtClean="0">
                          <a:latin typeface="Consolas" panose="020B0609020204030204" pitchFamily="49" charset="0"/>
                          <a:ea typeface="阿里巴巴普惠体" panose="00020600040101010101" pitchFamily="18" charset="-122"/>
                          <a:cs typeface="阿里巴巴普惠体" panose="00020600040101010101" pitchFamily="18" charset="-122"/>
                        </a:rPr>
                        <a:t>匹配键</a:t>
                      </a:r>
                      <a:endParaRPr lang="zh-CN" altLang="en-US" sz="2400" dirty="0">
                        <a:latin typeface="Consolas" panose="020B0609020204030204" pitchFamily="49" charset="0"/>
                        <a:ea typeface="阿里巴巴普惠体" panose="00020600040101010101" pitchFamily="18" charset="-122"/>
                        <a:cs typeface="阿里巴巴普惠体" panose="00020600040101010101" pitchFamily="18" charset="-122"/>
                      </a:endParaRPr>
                    </a:p>
                  </a:txBody>
                  <a:tcPr/>
                </a:tc>
                <a:tc>
                  <a:txBody>
                    <a:bodyPr/>
                    <a:lstStyle/>
                    <a:p>
                      <a:pPr algn="ctr"/>
                      <a:r>
                        <a:rPr lang="en-US" altLang="zh-CN" sz="2400" dirty="0" smtClean="0">
                          <a:latin typeface="Consolas" panose="020B0609020204030204" pitchFamily="49" charset="0"/>
                          <a:ea typeface="阿里巴巴普惠体" panose="00020600040101010101" pitchFamily="18" charset="-122"/>
                          <a:cs typeface="阿里巴巴普惠体" panose="00020600040101010101" pitchFamily="18" charset="-122"/>
                        </a:rPr>
                        <a:t>topic.*.*</a:t>
                      </a:r>
                      <a:endParaRPr lang="zh-CN" altLang="en-US" sz="2400" dirty="0">
                        <a:latin typeface="Consolas" panose="020B0609020204030204" pitchFamily="49" charset="0"/>
                        <a:ea typeface="阿里巴巴普惠体" panose="00020600040101010101" pitchFamily="18" charset="-122"/>
                        <a:cs typeface="阿里巴巴普惠体" panose="00020600040101010101" pitchFamily="18" charset="-122"/>
                      </a:endParaRPr>
                    </a:p>
                  </a:txBody>
                  <a:tcPr/>
                </a:tc>
                <a:tc>
                  <a:txBody>
                    <a:bodyPr/>
                    <a:lstStyle/>
                    <a:p>
                      <a:pPr algn="ctr"/>
                      <a:r>
                        <a:rPr lang="en-US" altLang="zh-CN" sz="2400" dirty="0" smtClean="0">
                          <a:latin typeface="Consolas" panose="020B0609020204030204" pitchFamily="49" charset="0"/>
                          <a:ea typeface="阿里巴巴普惠体" panose="00020600040101010101" pitchFamily="18" charset="-122"/>
                          <a:cs typeface="阿里巴巴普惠体" panose="00020600040101010101" pitchFamily="18" charset="-122"/>
                        </a:rPr>
                        <a:t>topic.#</a:t>
                      </a:r>
                      <a:endParaRPr lang="zh-CN" altLang="en-US" sz="2400" dirty="0">
                        <a:latin typeface="Consolas" panose="020B0609020204030204" pitchFamily="49" charset="0"/>
                        <a:ea typeface="阿里巴巴普惠体" panose="00020600040101010101" pitchFamily="18" charset="-122"/>
                        <a:cs typeface="阿里巴巴普惠体" panose="00020600040101010101" pitchFamily="18" charset="-122"/>
                      </a:endParaRPr>
                    </a:p>
                  </a:txBody>
                  <a:tcPr/>
                </a:tc>
                <a:extLst>
                  <a:ext uri="{0D108BD9-81ED-4DB2-BD59-A6C34878D82A}">
                    <a16:rowId xmlns:a16="http://schemas.microsoft.com/office/drawing/2014/main" val="4009921046"/>
                  </a:ext>
                </a:extLst>
              </a:tr>
              <a:tr h="370840">
                <a:tc>
                  <a:txBody>
                    <a:bodyPr/>
                    <a:lstStyle/>
                    <a:p>
                      <a:pPr algn="ctr"/>
                      <a:r>
                        <a:rPr lang="en-US" altLang="zh-CN" sz="1600" dirty="0" smtClean="0">
                          <a:solidFill>
                            <a:srgbClr val="49504F"/>
                          </a:solidFill>
                          <a:latin typeface="Consolas" panose="020B0609020204030204" pitchFamily="49" charset="0"/>
                          <a:ea typeface="阿里巴巴普惠体" panose="00020600040101010101" pitchFamily="18" charset="-122"/>
                          <a:cs typeface="阿里巴巴普惠体" panose="00020600040101010101" pitchFamily="18" charset="-122"/>
                        </a:rPr>
                        <a:t>topic.order.id</a:t>
                      </a:r>
                      <a:endParaRPr lang="zh-CN" altLang="en-US" sz="1600" dirty="0">
                        <a:solidFill>
                          <a:srgbClr val="49504F"/>
                        </a:solidFill>
                        <a:latin typeface="Consolas" panose="020B0609020204030204" pitchFamily="49" charset="0"/>
                        <a:ea typeface="阿里巴巴普惠体" panose="00020600040101010101" pitchFamily="18" charset="-122"/>
                        <a:cs typeface="阿里巴巴普惠体" panose="00020600040101010101" pitchFamily="18" charset="-122"/>
                      </a:endParaRPr>
                    </a:p>
                  </a:txBody>
                  <a:tcPr/>
                </a:tc>
                <a:tc>
                  <a:txBody>
                    <a:bodyPr/>
                    <a:lstStyle/>
                    <a:p>
                      <a:pPr algn="ctr"/>
                      <a:r>
                        <a:rPr lang="en-US" altLang="zh-CN" sz="1600" dirty="0" smtClean="0">
                          <a:solidFill>
                            <a:srgbClr val="C00000"/>
                          </a:solidFill>
                          <a:latin typeface="Consolas" panose="020B0609020204030204" pitchFamily="49" charset="0"/>
                          <a:ea typeface="阿里巴巴普惠体" panose="00020600040101010101" pitchFamily="18" charset="-122"/>
                          <a:cs typeface="阿里巴巴普惠体" panose="00020600040101010101" pitchFamily="18" charset="-122"/>
                        </a:rPr>
                        <a:t>true</a:t>
                      </a:r>
                      <a:endParaRPr lang="zh-CN" altLang="en-US" sz="1600" dirty="0">
                        <a:solidFill>
                          <a:srgbClr val="C00000"/>
                        </a:solidFill>
                        <a:latin typeface="Consolas" panose="020B0609020204030204" pitchFamily="49" charset="0"/>
                        <a:ea typeface="阿里巴巴普惠体" panose="00020600040101010101" pitchFamily="18" charset="-122"/>
                        <a:cs typeface="阿里巴巴普惠体" panose="00020600040101010101" pitchFamily="18" charset="-122"/>
                      </a:endParaRPr>
                    </a:p>
                  </a:txBody>
                  <a:tcPr/>
                </a:tc>
                <a:tc>
                  <a:txBody>
                    <a:bodyPr/>
                    <a:lstStyle/>
                    <a:p>
                      <a:pPr algn="ctr"/>
                      <a:r>
                        <a:rPr lang="en-US" altLang="zh-CN" sz="1600" dirty="0" smtClean="0">
                          <a:solidFill>
                            <a:srgbClr val="C00000"/>
                          </a:solidFill>
                          <a:latin typeface="Consolas" panose="020B0609020204030204" pitchFamily="49" charset="0"/>
                          <a:ea typeface="阿里巴巴普惠体" panose="00020600040101010101" pitchFamily="18" charset="-122"/>
                          <a:cs typeface="阿里巴巴普惠体" panose="00020600040101010101" pitchFamily="18" charset="-122"/>
                        </a:rPr>
                        <a:t>true</a:t>
                      </a:r>
                      <a:endParaRPr lang="zh-CN" altLang="en-US" sz="1600" dirty="0">
                        <a:solidFill>
                          <a:srgbClr val="49504F"/>
                        </a:solidFill>
                        <a:latin typeface="Consolas" panose="020B0609020204030204" pitchFamily="49" charset="0"/>
                        <a:ea typeface="阿里巴巴普惠体" panose="00020600040101010101" pitchFamily="18" charset="-122"/>
                        <a:cs typeface="阿里巴巴普惠体" panose="00020600040101010101" pitchFamily="18" charset="-122"/>
                      </a:endParaRPr>
                    </a:p>
                  </a:txBody>
                  <a:tcPr/>
                </a:tc>
                <a:extLst>
                  <a:ext uri="{0D108BD9-81ED-4DB2-BD59-A6C34878D82A}">
                    <a16:rowId xmlns:a16="http://schemas.microsoft.com/office/drawing/2014/main" val="3633812993"/>
                  </a:ext>
                </a:extLst>
              </a:tr>
              <a:tr h="370840">
                <a:tc>
                  <a:txBody>
                    <a:bodyPr/>
                    <a:lstStyle/>
                    <a:p>
                      <a:pPr algn="ctr"/>
                      <a:r>
                        <a:rPr lang="en-US" altLang="zh-CN" sz="1600" dirty="0" smtClean="0">
                          <a:solidFill>
                            <a:srgbClr val="49504F"/>
                          </a:solidFill>
                          <a:latin typeface="Consolas" panose="020B0609020204030204" pitchFamily="49" charset="0"/>
                          <a:ea typeface="阿里巴巴普惠体" panose="00020600040101010101" pitchFamily="18" charset="-122"/>
                          <a:cs typeface="阿里巴巴普惠体" panose="00020600040101010101" pitchFamily="18" charset="-122"/>
                        </a:rPr>
                        <a:t>order.topic.id</a:t>
                      </a:r>
                      <a:endParaRPr lang="zh-CN" altLang="en-US" sz="1600" dirty="0">
                        <a:solidFill>
                          <a:srgbClr val="49504F"/>
                        </a:solidFill>
                        <a:latin typeface="Consolas" panose="020B0609020204030204" pitchFamily="49" charset="0"/>
                        <a:ea typeface="阿里巴巴普惠体" panose="00020600040101010101" pitchFamily="18" charset="-122"/>
                        <a:cs typeface="阿里巴巴普惠体" panose="00020600040101010101" pitchFamily="18" charset="-122"/>
                      </a:endParaRPr>
                    </a:p>
                  </a:txBody>
                  <a:tcPr/>
                </a:tc>
                <a:tc>
                  <a:txBody>
                    <a:bodyPr/>
                    <a:lstStyle/>
                    <a:p>
                      <a:pPr algn="ctr"/>
                      <a:r>
                        <a:rPr lang="en-US" altLang="zh-CN" sz="1600" dirty="0" smtClean="0">
                          <a:solidFill>
                            <a:srgbClr val="49504F"/>
                          </a:solidFill>
                          <a:latin typeface="Consolas" panose="020B0609020204030204" pitchFamily="49" charset="0"/>
                          <a:ea typeface="阿里巴巴普惠体" panose="00020600040101010101" pitchFamily="18" charset="-122"/>
                          <a:cs typeface="阿里巴巴普惠体" panose="00020600040101010101" pitchFamily="18" charset="-122"/>
                        </a:rPr>
                        <a:t>false</a:t>
                      </a:r>
                      <a:endParaRPr lang="zh-CN" altLang="en-US" sz="1600" dirty="0">
                        <a:solidFill>
                          <a:srgbClr val="49504F"/>
                        </a:solidFill>
                        <a:latin typeface="Consolas" panose="020B0609020204030204" pitchFamily="49" charset="0"/>
                        <a:ea typeface="阿里巴巴普惠体" panose="00020600040101010101" pitchFamily="18" charset="-122"/>
                        <a:cs typeface="阿里巴巴普惠体" panose="00020600040101010101" pitchFamily="18" charset="-122"/>
                      </a:endParaRPr>
                    </a:p>
                  </a:txBody>
                  <a:tcPr/>
                </a:tc>
                <a:tc>
                  <a:txBody>
                    <a:bodyPr/>
                    <a:lstStyle/>
                    <a:p>
                      <a:pPr algn="ctr"/>
                      <a:r>
                        <a:rPr lang="en-US" altLang="zh-CN" sz="1600" dirty="0" smtClean="0">
                          <a:solidFill>
                            <a:srgbClr val="49504F"/>
                          </a:solidFill>
                          <a:latin typeface="Consolas" panose="020B0609020204030204" pitchFamily="49" charset="0"/>
                          <a:ea typeface="阿里巴巴普惠体" panose="00020600040101010101" pitchFamily="18" charset="-122"/>
                          <a:cs typeface="阿里巴巴普惠体" panose="00020600040101010101" pitchFamily="18" charset="-122"/>
                        </a:rPr>
                        <a:t>false</a:t>
                      </a:r>
                      <a:endParaRPr lang="zh-CN" altLang="en-US" sz="1600" dirty="0">
                        <a:solidFill>
                          <a:srgbClr val="49504F"/>
                        </a:solidFill>
                        <a:latin typeface="Consolas" panose="020B0609020204030204" pitchFamily="49" charset="0"/>
                        <a:ea typeface="阿里巴巴普惠体" panose="00020600040101010101" pitchFamily="18" charset="-122"/>
                        <a:cs typeface="阿里巴巴普惠体" panose="00020600040101010101" pitchFamily="18" charset="-122"/>
                      </a:endParaRPr>
                    </a:p>
                  </a:txBody>
                  <a:tcPr/>
                </a:tc>
                <a:extLst>
                  <a:ext uri="{0D108BD9-81ED-4DB2-BD59-A6C34878D82A}">
                    <a16:rowId xmlns:a16="http://schemas.microsoft.com/office/drawing/2014/main" val="3662079881"/>
                  </a:ext>
                </a:extLst>
              </a:tr>
              <a:tr h="370840">
                <a:tc>
                  <a:txBody>
                    <a:bodyPr/>
                    <a:lstStyle/>
                    <a:p>
                      <a:pPr algn="ctr"/>
                      <a:r>
                        <a:rPr lang="en-US" altLang="zh-CN" sz="1600" dirty="0" smtClean="0">
                          <a:solidFill>
                            <a:srgbClr val="49504F"/>
                          </a:solidFill>
                          <a:latin typeface="Consolas" panose="020B0609020204030204" pitchFamily="49" charset="0"/>
                          <a:ea typeface="阿里巴巴普惠体" panose="00020600040101010101" pitchFamily="18" charset="-122"/>
                          <a:cs typeface="阿里巴巴普惠体" panose="00020600040101010101" pitchFamily="18" charset="-122"/>
                        </a:rPr>
                        <a:t>topic.sm.order.id</a:t>
                      </a:r>
                      <a:endParaRPr lang="zh-CN" altLang="en-US" sz="1600" dirty="0">
                        <a:solidFill>
                          <a:srgbClr val="49504F"/>
                        </a:solidFill>
                        <a:latin typeface="Consolas" panose="020B0609020204030204" pitchFamily="49" charset="0"/>
                        <a:ea typeface="阿里巴巴普惠体" panose="00020600040101010101" pitchFamily="18" charset="-122"/>
                        <a:cs typeface="阿里巴巴普惠体" panose="00020600040101010101" pitchFamily="18" charset="-122"/>
                      </a:endParaRPr>
                    </a:p>
                  </a:txBody>
                  <a:tcPr/>
                </a:tc>
                <a:tc>
                  <a:txBody>
                    <a:bodyPr/>
                    <a:lstStyle/>
                    <a:p>
                      <a:pPr algn="ctr"/>
                      <a:r>
                        <a:rPr lang="en-US" altLang="zh-CN" sz="1600" dirty="0" smtClean="0">
                          <a:solidFill>
                            <a:srgbClr val="49504F"/>
                          </a:solidFill>
                          <a:latin typeface="Consolas" panose="020B0609020204030204" pitchFamily="49" charset="0"/>
                          <a:ea typeface="阿里巴巴普惠体" panose="00020600040101010101" pitchFamily="18" charset="-122"/>
                          <a:cs typeface="阿里巴巴普惠体" panose="00020600040101010101" pitchFamily="18" charset="-122"/>
                        </a:rPr>
                        <a:t>false</a:t>
                      </a:r>
                      <a:endParaRPr lang="zh-CN" altLang="en-US" sz="1600" dirty="0">
                        <a:solidFill>
                          <a:srgbClr val="49504F"/>
                        </a:solidFill>
                        <a:latin typeface="Consolas" panose="020B0609020204030204" pitchFamily="49" charset="0"/>
                        <a:ea typeface="阿里巴巴普惠体" panose="00020600040101010101" pitchFamily="18" charset="-122"/>
                        <a:cs typeface="阿里巴巴普惠体" panose="00020600040101010101" pitchFamily="18" charset="-122"/>
                      </a:endParaRPr>
                    </a:p>
                  </a:txBody>
                  <a:tcPr/>
                </a:tc>
                <a:tc>
                  <a:txBody>
                    <a:bodyPr/>
                    <a:lstStyle/>
                    <a:p>
                      <a:pPr algn="ctr"/>
                      <a:r>
                        <a:rPr lang="en-US" altLang="zh-CN" sz="1600" dirty="0" smtClean="0">
                          <a:solidFill>
                            <a:srgbClr val="C00000"/>
                          </a:solidFill>
                          <a:latin typeface="Consolas" panose="020B0609020204030204" pitchFamily="49" charset="0"/>
                          <a:ea typeface="阿里巴巴普惠体" panose="00020600040101010101" pitchFamily="18" charset="-122"/>
                          <a:cs typeface="阿里巴巴普惠体" panose="00020600040101010101" pitchFamily="18" charset="-122"/>
                        </a:rPr>
                        <a:t>true</a:t>
                      </a:r>
                      <a:endParaRPr lang="zh-CN" altLang="en-US" sz="1600" dirty="0">
                        <a:solidFill>
                          <a:srgbClr val="49504F"/>
                        </a:solidFill>
                        <a:latin typeface="Consolas" panose="020B0609020204030204" pitchFamily="49" charset="0"/>
                        <a:ea typeface="阿里巴巴普惠体" panose="00020600040101010101" pitchFamily="18" charset="-122"/>
                        <a:cs typeface="阿里巴巴普惠体" panose="00020600040101010101" pitchFamily="18" charset="-122"/>
                      </a:endParaRPr>
                    </a:p>
                  </a:txBody>
                  <a:tcPr/>
                </a:tc>
                <a:extLst>
                  <a:ext uri="{0D108BD9-81ED-4DB2-BD59-A6C34878D82A}">
                    <a16:rowId xmlns:a16="http://schemas.microsoft.com/office/drawing/2014/main" val="1906272032"/>
                  </a:ext>
                </a:extLst>
              </a:tr>
              <a:tr h="370840">
                <a:tc>
                  <a:txBody>
                    <a:bodyPr/>
                    <a:lstStyle/>
                    <a:p>
                      <a:pPr algn="ctr"/>
                      <a:r>
                        <a:rPr lang="en-US" altLang="zh-CN" sz="1600" dirty="0" smtClean="0">
                          <a:solidFill>
                            <a:srgbClr val="49504F"/>
                          </a:solidFill>
                          <a:latin typeface="Consolas" panose="020B0609020204030204" pitchFamily="49" charset="0"/>
                          <a:ea typeface="阿里巴巴普惠体" panose="00020600040101010101" pitchFamily="18" charset="-122"/>
                          <a:cs typeface="阿里巴巴普惠体" panose="00020600040101010101" pitchFamily="18" charset="-122"/>
                        </a:rPr>
                        <a:t>topic.sm.id</a:t>
                      </a:r>
                      <a:endParaRPr lang="zh-CN" altLang="en-US" sz="1600" dirty="0">
                        <a:solidFill>
                          <a:srgbClr val="49504F"/>
                        </a:solidFill>
                        <a:latin typeface="Consolas" panose="020B0609020204030204" pitchFamily="49" charset="0"/>
                        <a:ea typeface="阿里巴巴普惠体" panose="00020600040101010101" pitchFamily="18" charset="-122"/>
                        <a:cs typeface="阿里巴巴普惠体" panose="00020600040101010101" pitchFamily="18" charset="-122"/>
                      </a:endParaRPr>
                    </a:p>
                  </a:txBody>
                  <a:tcPr/>
                </a:tc>
                <a:tc>
                  <a:txBody>
                    <a:bodyPr/>
                    <a:lstStyle/>
                    <a:p>
                      <a:pPr algn="ctr"/>
                      <a:r>
                        <a:rPr lang="en-US" altLang="zh-CN" sz="1600" dirty="0" smtClean="0">
                          <a:solidFill>
                            <a:srgbClr val="49504F"/>
                          </a:solidFill>
                          <a:latin typeface="Consolas" panose="020B0609020204030204" pitchFamily="49" charset="0"/>
                          <a:ea typeface="阿里巴巴普惠体" panose="00020600040101010101" pitchFamily="18" charset="-122"/>
                          <a:cs typeface="阿里巴巴普惠体" panose="00020600040101010101" pitchFamily="18" charset="-122"/>
                        </a:rPr>
                        <a:t>false</a:t>
                      </a:r>
                      <a:endParaRPr lang="zh-CN" altLang="en-US" sz="1600" dirty="0">
                        <a:solidFill>
                          <a:srgbClr val="49504F"/>
                        </a:solidFill>
                        <a:latin typeface="Consolas" panose="020B0609020204030204" pitchFamily="49" charset="0"/>
                        <a:ea typeface="阿里巴巴普惠体" panose="00020600040101010101" pitchFamily="18" charset="-122"/>
                        <a:cs typeface="阿里巴巴普惠体" panose="00020600040101010101" pitchFamily="18" charset="-122"/>
                      </a:endParaRPr>
                    </a:p>
                  </a:txBody>
                  <a:tcPr/>
                </a:tc>
                <a:tc>
                  <a:txBody>
                    <a:bodyPr/>
                    <a:lstStyle/>
                    <a:p>
                      <a:pPr algn="ctr"/>
                      <a:r>
                        <a:rPr kumimoji="0" lang="en-US" altLang="zh-CN" sz="1600" b="0" i="0" u="none" strike="noStrike" kern="1200" cap="none" spc="0" normalizeH="0" baseline="0" noProof="0" smtClean="0">
                          <a:ln>
                            <a:noFill/>
                          </a:ln>
                          <a:solidFill>
                            <a:srgbClr val="C00000"/>
                          </a:solidFill>
                          <a:effectLst/>
                          <a:uLnTx/>
                          <a:uFillTx/>
                          <a:latin typeface="Consolas" panose="020B0609020204030204" pitchFamily="49" charset="0"/>
                          <a:ea typeface="阿里巴巴普惠体" panose="00020600040101010101" pitchFamily="18" charset="-122"/>
                          <a:cs typeface="阿里巴巴普惠体" panose="00020600040101010101" pitchFamily="18" charset="-122"/>
                        </a:rPr>
                        <a:t>true</a:t>
                      </a:r>
                      <a:endParaRPr lang="zh-CN" altLang="en-US" sz="1600" dirty="0">
                        <a:solidFill>
                          <a:srgbClr val="49504F"/>
                        </a:solidFill>
                        <a:latin typeface="Consolas" panose="020B0609020204030204" pitchFamily="49" charset="0"/>
                        <a:ea typeface="阿里巴巴普惠体" panose="00020600040101010101" pitchFamily="18" charset="-122"/>
                        <a:cs typeface="阿里巴巴普惠体" panose="00020600040101010101" pitchFamily="18" charset="-122"/>
                      </a:endParaRPr>
                    </a:p>
                  </a:txBody>
                  <a:tcPr/>
                </a:tc>
                <a:extLst>
                  <a:ext uri="{0D108BD9-81ED-4DB2-BD59-A6C34878D82A}">
                    <a16:rowId xmlns:a16="http://schemas.microsoft.com/office/drawing/2014/main" val="2063617004"/>
                  </a:ext>
                </a:extLst>
              </a:tr>
              <a:tr h="370840">
                <a:tc>
                  <a:txBody>
                    <a:bodyPr/>
                    <a:lstStyle/>
                    <a:p>
                      <a:pPr algn="ctr"/>
                      <a:r>
                        <a:rPr lang="en-US" altLang="zh-CN" sz="1600" dirty="0" err="1" smtClean="0">
                          <a:solidFill>
                            <a:srgbClr val="49504F"/>
                          </a:solidFill>
                          <a:latin typeface="Consolas" panose="020B0609020204030204" pitchFamily="49" charset="0"/>
                          <a:ea typeface="阿里巴巴普惠体" panose="00020600040101010101" pitchFamily="18" charset="-122"/>
                          <a:cs typeface="阿里巴巴普惠体" panose="00020600040101010101" pitchFamily="18" charset="-122"/>
                        </a:rPr>
                        <a:t>topic.id.order</a:t>
                      </a:r>
                      <a:endParaRPr lang="zh-CN" altLang="en-US" sz="1600" dirty="0">
                        <a:solidFill>
                          <a:srgbClr val="49504F"/>
                        </a:solidFill>
                        <a:latin typeface="Consolas" panose="020B0609020204030204" pitchFamily="49" charset="0"/>
                        <a:ea typeface="阿里巴巴普惠体" panose="00020600040101010101" pitchFamily="18" charset="-122"/>
                        <a:cs typeface="阿里巴巴普惠体" panose="00020600040101010101" pitchFamily="18" charset="-122"/>
                      </a:endParaRPr>
                    </a:p>
                  </a:txBody>
                  <a:tcPr/>
                </a:tc>
                <a:tc>
                  <a:txBody>
                    <a:bodyPr/>
                    <a:lstStyle/>
                    <a:p>
                      <a:pPr algn="ctr"/>
                      <a:r>
                        <a:rPr lang="en-US" altLang="zh-CN" sz="1600" dirty="0" smtClean="0">
                          <a:solidFill>
                            <a:srgbClr val="C00000"/>
                          </a:solidFill>
                          <a:latin typeface="Consolas" panose="020B0609020204030204" pitchFamily="49" charset="0"/>
                          <a:ea typeface="阿里巴巴普惠体" panose="00020600040101010101" pitchFamily="18" charset="-122"/>
                          <a:cs typeface="阿里巴巴普惠体" panose="00020600040101010101" pitchFamily="18" charset="-122"/>
                        </a:rPr>
                        <a:t>true</a:t>
                      </a:r>
                      <a:endParaRPr lang="zh-CN" altLang="en-US" sz="1600" dirty="0">
                        <a:solidFill>
                          <a:srgbClr val="49504F"/>
                        </a:solidFill>
                        <a:latin typeface="Consolas" panose="020B0609020204030204" pitchFamily="49" charset="0"/>
                        <a:ea typeface="阿里巴巴普惠体" panose="00020600040101010101" pitchFamily="18" charset="-122"/>
                        <a:cs typeface="阿里巴巴普惠体" panose="00020600040101010101" pitchFamily="18" charset="-122"/>
                      </a:endParaRPr>
                    </a:p>
                  </a:txBody>
                  <a:tcPr/>
                </a:tc>
                <a:tc>
                  <a:txBody>
                    <a:bodyPr/>
                    <a:lstStyle/>
                    <a:p>
                      <a:pPr algn="ctr"/>
                      <a:r>
                        <a:rPr kumimoji="0" lang="en-US" altLang="zh-CN" sz="1600" b="0" i="0" u="none" strike="noStrike" kern="1200" cap="none" spc="0" normalizeH="0" baseline="0" noProof="0" smtClean="0">
                          <a:ln>
                            <a:noFill/>
                          </a:ln>
                          <a:solidFill>
                            <a:srgbClr val="C00000"/>
                          </a:solidFill>
                          <a:effectLst/>
                          <a:uLnTx/>
                          <a:uFillTx/>
                          <a:latin typeface="Consolas" panose="020B0609020204030204" pitchFamily="49" charset="0"/>
                          <a:ea typeface="阿里巴巴普惠体" panose="00020600040101010101" pitchFamily="18" charset="-122"/>
                          <a:cs typeface="阿里巴巴普惠体" panose="00020600040101010101" pitchFamily="18" charset="-122"/>
                        </a:rPr>
                        <a:t>true</a:t>
                      </a:r>
                      <a:endParaRPr lang="zh-CN" altLang="en-US" sz="1600" dirty="0">
                        <a:solidFill>
                          <a:srgbClr val="49504F"/>
                        </a:solidFill>
                        <a:latin typeface="Consolas" panose="020B0609020204030204" pitchFamily="49" charset="0"/>
                        <a:ea typeface="阿里巴巴普惠体" panose="00020600040101010101" pitchFamily="18" charset="-122"/>
                        <a:cs typeface="阿里巴巴普惠体" panose="00020600040101010101" pitchFamily="18" charset="-122"/>
                      </a:endParaRPr>
                    </a:p>
                  </a:txBody>
                  <a:tcPr/>
                </a:tc>
                <a:extLst>
                  <a:ext uri="{0D108BD9-81ED-4DB2-BD59-A6C34878D82A}">
                    <a16:rowId xmlns:a16="http://schemas.microsoft.com/office/drawing/2014/main" val="2803620927"/>
                  </a:ext>
                </a:extLst>
              </a:tr>
              <a:tr h="370840">
                <a:tc>
                  <a:txBody>
                    <a:bodyPr/>
                    <a:lstStyle/>
                    <a:p>
                      <a:pPr algn="ctr"/>
                      <a:r>
                        <a:rPr lang="en-US" altLang="zh-CN" sz="1600" dirty="0" smtClean="0">
                          <a:solidFill>
                            <a:srgbClr val="49504F"/>
                          </a:solidFill>
                          <a:latin typeface="Consolas" panose="020B0609020204030204" pitchFamily="49" charset="0"/>
                          <a:ea typeface="阿里巴巴普惠体" panose="00020600040101010101" pitchFamily="18" charset="-122"/>
                          <a:cs typeface="阿里巴巴普惠体" panose="00020600040101010101" pitchFamily="18" charset="-122"/>
                        </a:rPr>
                        <a:t>topic.id</a:t>
                      </a:r>
                      <a:endParaRPr lang="zh-CN" altLang="en-US" sz="1600" dirty="0">
                        <a:solidFill>
                          <a:srgbClr val="49504F"/>
                        </a:solidFill>
                        <a:latin typeface="Consolas" panose="020B0609020204030204" pitchFamily="49" charset="0"/>
                        <a:ea typeface="阿里巴巴普惠体" panose="00020600040101010101" pitchFamily="18" charset="-122"/>
                        <a:cs typeface="阿里巴巴普惠体" panose="00020600040101010101" pitchFamily="18" charset="-122"/>
                      </a:endParaRPr>
                    </a:p>
                  </a:txBody>
                  <a:tcPr/>
                </a:tc>
                <a:tc>
                  <a:txBody>
                    <a:bodyPr/>
                    <a:lstStyle/>
                    <a:p>
                      <a:pPr algn="ctr"/>
                      <a:r>
                        <a:rPr lang="en-US" altLang="zh-CN" sz="1600" dirty="0" smtClean="0">
                          <a:solidFill>
                            <a:srgbClr val="49504F"/>
                          </a:solidFill>
                          <a:latin typeface="Consolas" panose="020B0609020204030204" pitchFamily="49" charset="0"/>
                          <a:ea typeface="阿里巴巴普惠体" panose="00020600040101010101" pitchFamily="18" charset="-122"/>
                          <a:cs typeface="阿里巴巴普惠体" panose="00020600040101010101" pitchFamily="18" charset="-122"/>
                        </a:rPr>
                        <a:t>false</a:t>
                      </a:r>
                      <a:endParaRPr lang="zh-CN" altLang="en-US" sz="1600" dirty="0">
                        <a:solidFill>
                          <a:srgbClr val="49504F"/>
                        </a:solidFill>
                        <a:latin typeface="Consolas" panose="020B0609020204030204" pitchFamily="49" charset="0"/>
                        <a:ea typeface="阿里巴巴普惠体" panose="00020600040101010101" pitchFamily="18" charset="-122"/>
                        <a:cs typeface="阿里巴巴普惠体" panose="00020600040101010101" pitchFamily="18" charset="-122"/>
                      </a:endParaRPr>
                    </a:p>
                  </a:txBody>
                  <a:tcPr/>
                </a:tc>
                <a:tc>
                  <a:txBody>
                    <a:bodyPr/>
                    <a:lstStyle/>
                    <a:p>
                      <a:pPr algn="ctr"/>
                      <a:r>
                        <a:rPr kumimoji="0" lang="en-US" altLang="zh-CN" sz="1600" b="0" i="0" u="none" strike="noStrike" kern="1200" cap="none" spc="0" normalizeH="0" baseline="0" noProof="0" smtClean="0">
                          <a:ln>
                            <a:noFill/>
                          </a:ln>
                          <a:solidFill>
                            <a:srgbClr val="C00000"/>
                          </a:solidFill>
                          <a:effectLst/>
                          <a:uLnTx/>
                          <a:uFillTx/>
                          <a:latin typeface="Consolas" panose="020B0609020204030204" pitchFamily="49" charset="0"/>
                          <a:ea typeface="阿里巴巴普惠体" panose="00020600040101010101" pitchFamily="18" charset="-122"/>
                          <a:cs typeface="阿里巴巴普惠体" panose="00020600040101010101" pitchFamily="18" charset="-122"/>
                        </a:rPr>
                        <a:t>true</a:t>
                      </a:r>
                      <a:endParaRPr lang="zh-CN" altLang="en-US" sz="1600" dirty="0">
                        <a:solidFill>
                          <a:srgbClr val="49504F"/>
                        </a:solidFill>
                        <a:latin typeface="Consolas" panose="020B0609020204030204" pitchFamily="49" charset="0"/>
                        <a:ea typeface="阿里巴巴普惠体" panose="00020600040101010101" pitchFamily="18" charset="-122"/>
                        <a:cs typeface="阿里巴巴普惠体" panose="00020600040101010101" pitchFamily="18" charset="-122"/>
                      </a:endParaRPr>
                    </a:p>
                  </a:txBody>
                  <a:tcPr/>
                </a:tc>
                <a:extLst>
                  <a:ext uri="{0D108BD9-81ED-4DB2-BD59-A6C34878D82A}">
                    <a16:rowId xmlns:a16="http://schemas.microsoft.com/office/drawing/2014/main" val="3161404481"/>
                  </a:ext>
                </a:extLst>
              </a:tr>
              <a:tr h="370840">
                <a:tc>
                  <a:txBody>
                    <a:bodyPr/>
                    <a:lstStyle/>
                    <a:p>
                      <a:pPr algn="ctr"/>
                      <a:r>
                        <a:rPr lang="en-US" altLang="zh-CN" sz="1600" dirty="0" err="1" smtClean="0">
                          <a:solidFill>
                            <a:srgbClr val="49504F"/>
                          </a:solidFill>
                          <a:latin typeface="Consolas" panose="020B0609020204030204" pitchFamily="49" charset="0"/>
                          <a:ea typeface="阿里巴巴普惠体" panose="00020600040101010101" pitchFamily="18" charset="-122"/>
                          <a:cs typeface="阿里巴巴普惠体" panose="00020600040101010101" pitchFamily="18" charset="-122"/>
                        </a:rPr>
                        <a:t>topic.order</a:t>
                      </a:r>
                      <a:endParaRPr lang="zh-CN" altLang="en-US" sz="1600" dirty="0">
                        <a:solidFill>
                          <a:srgbClr val="49504F"/>
                        </a:solidFill>
                        <a:latin typeface="Consolas" panose="020B0609020204030204" pitchFamily="49" charset="0"/>
                        <a:ea typeface="阿里巴巴普惠体" panose="00020600040101010101" pitchFamily="18" charset="-122"/>
                        <a:cs typeface="阿里巴巴普惠体" panose="00020600040101010101" pitchFamily="18" charset="-122"/>
                      </a:endParaRPr>
                    </a:p>
                  </a:txBody>
                  <a:tcPr/>
                </a:tc>
                <a:tc>
                  <a:txBody>
                    <a:bodyPr/>
                    <a:lstStyle/>
                    <a:p>
                      <a:pPr algn="ctr"/>
                      <a:r>
                        <a:rPr lang="en-US" altLang="zh-CN" sz="1600" dirty="0" smtClean="0">
                          <a:solidFill>
                            <a:srgbClr val="49504F"/>
                          </a:solidFill>
                          <a:latin typeface="Consolas" panose="020B0609020204030204" pitchFamily="49" charset="0"/>
                          <a:ea typeface="阿里巴巴普惠体" panose="00020600040101010101" pitchFamily="18" charset="-122"/>
                          <a:cs typeface="阿里巴巴普惠体" panose="00020600040101010101" pitchFamily="18" charset="-122"/>
                        </a:rPr>
                        <a:t>false</a:t>
                      </a:r>
                      <a:endParaRPr lang="zh-CN" altLang="en-US" sz="1600" dirty="0">
                        <a:solidFill>
                          <a:srgbClr val="49504F"/>
                        </a:solidFill>
                        <a:latin typeface="Consolas" panose="020B0609020204030204" pitchFamily="49" charset="0"/>
                        <a:ea typeface="阿里巴巴普惠体" panose="00020600040101010101" pitchFamily="18" charset="-122"/>
                        <a:cs typeface="阿里巴巴普惠体" panose="00020600040101010101" pitchFamily="18" charset="-122"/>
                      </a:endParaRPr>
                    </a:p>
                  </a:txBody>
                  <a:tcPr/>
                </a:tc>
                <a:tc>
                  <a:txBody>
                    <a:bodyPr/>
                    <a:lstStyle/>
                    <a:p>
                      <a:pPr algn="ctr"/>
                      <a:r>
                        <a:rPr kumimoji="0" lang="en-US" altLang="zh-CN" sz="1600" b="0" i="0" u="none" strike="noStrike" kern="1200" cap="none" spc="0" normalizeH="0" baseline="0" noProof="0" dirty="0" smtClean="0">
                          <a:ln>
                            <a:noFill/>
                          </a:ln>
                          <a:solidFill>
                            <a:srgbClr val="C00000"/>
                          </a:solidFill>
                          <a:effectLst/>
                          <a:uLnTx/>
                          <a:uFillTx/>
                          <a:latin typeface="Consolas" panose="020B0609020204030204" pitchFamily="49" charset="0"/>
                          <a:ea typeface="阿里巴巴普惠体" panose="00020600040101010101" pitchFamily="18" charset="-122"/>
                          <a:cs typeface="阿里巴巴普惠体" panose="00020600040101010101" pitchFamily="18" charset="-122"/>
                        </a:rPr>
                        <a:t>true</a:t>
                      </a:r>
                      <a:endParaRPr lang="zh-CN" altLang="en-US" sz="1600" dirty="0">
                        <a:solidFill>
                          <a:srgbClr val="49504F"/>
                        </a:solidFill>
                        <a:latin typeface="Consolas" panose="020B0609020204030204" pitchFamily="49" charset="0"/>
                        <a:ea typeface="阿里巴巴普惠体" panose="00020600040101010101" pitchFamily="18" charset="-122"/>
                        <a:cs typeface="阿里巴巴普惠体" panose="00020600040101010101" pitchFamily="18" charset="-122"/>
                      </a:endParaRPr>
                    </a:p>
                  </a:txBody>
                  <a:tcPr/>
                </a:tc>
                <a:extLst>
                  <a:ext uri="{0D108BD9-81ED-4DB2-BD59-A6C34878D82A}">
                    <a16:rowId xmlns:a16="http://schemas.microsoft.com/office/drawing/2014/main" val="1303354626"/>
                  </a:ext>
                </a:extLst>
              </a:tr>
            </a:tbl>
          </a:graphicData>
        </a:graphic>
      </p:graphicFrame>
    </p:spTree>
    <p:extLst>
      <p:ext uri="{BB962C8B-B14F-4D97-AF65-F5344CB8AC3E}">
        <p14:creationId xmlns:p14="http://schemas.microsoft.com/office/powerpoint/2010/main" val="2983640815"/>
      </p:ext>
    </p:extLst>
  </p:cSld>
  <p:clrMapOvr>
    <a:masterClrMapping/>
  </p:clrMapOvr>
  <p:timing>
    <p:tnLst>
      <p:par>
        <p:cTn id="1" dur="indefinite" restart="never" nodeType="tmRoot"/>
      </p:par>
    </p:tnLst>
  </p:timing>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en-US" altLang="zh-CN" dirty="0" err="1"/>
              <a:t>SpringBoot</a:t>
            </a:r>
            <a:r>
              <a:rPr lang="zh-CN" altLang="en-US" dirty="0"/>
              <a:t>整合</a:t>
            </a:r>
            <a:r>
              <a:rPr lang="en-US" altLang="zh-CN" dirty="0" err="1"/>
              <a:t>RabbitMQ</a:t>
            </a:r>
            <a:endParaRPr lang="zh-CN" altLang="en-US" dirty="0"/>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smtClean="0"/>
              <a:t>生产与消费消息</a:t>
            </a:r>
            <a:r>
              <a:rPr lang="en-US" altLang="zh-CN" dirty="0" smtClean="0"/>
              <a:t>(topic)</a:t>
            </a:r>
            <a:endParaRPr lang="en-US" altLang="zh-CN" dirty="0"/>
          </a:p>
          <a:p>
            <a:pPr>
              <a:buFont typeface="Wingdings" panose="05000000000000000000" pitchFamily="2" charset="2"/>
              <a:buChar char="l"/>
            </a:pPr>
            <a:endParaRPr lang="en-US" altLang="zh-CN" dirty="0"/>
          </a:p>
        </p:txBody>
      </p:sp>
      <p:sp>
        <p:nvSpPr>
          <p:cNvPr id="4" name="TextBox 3">
            <a:extLst>
              <a:ext uri="{FF2B5EF4-FFF2-40B4-BE49-F238E27FC236}">
                <a16:creationId xmlns:a16="http://schemas.microsoft.com/office/drawing/2014/main" id="{0C998B78-AB18-3C47-A1C7-25AE9A3A40B0}"/>
              </a:ext>
            </a:extLst>
          </p:cNvPr>
          <p:cNvSpPr txBox="1"/>
          <p:nvPr/>
        </p:nvSpPr>
        <p:spPr>
          <a:xfrm>
            <a:off x="1159842" y="2149748"/>
            <a:ext cx="9860586" cy="3323987"/>
          </a:xfrm>
          <a:prstGeom prst="rect">
            <a:avLst/>
          </a:prstGeom>
          <a:solidFill>
            <a:srgbClr val="FFFFE4"/>
          </a:solidFill>
          <a:ln w="3175">
            <a:solidFill>
              <a:srgbClr val="919191"/>
            </a:solidFill>
          </a:ln>
        </p:spPr>
        <p:txBody>
          <a:bodyPr wrap="square">
            <a:spAutoFit/>
          </a:bodyPr>
          <a:lstStyle/>
          <a:p>
            <a:pPr lvl="0" eaLnBrk="0" fontAlgn="base" hangingPunct="0">
              <a:lnSpc>
                <a:spcPct val="150000"/>
              </a:lnSpc>
              <a:spcBef>
                <a:spcPct val="0"/>
              </a:spcBef>
              <a:spcAft>
                <a:spcPct val="0"/>
              </a:spcAft>
            </a:pPr>
            <a:r>
              <a:rPr lang="zh-CN" altLang="zh-CN" sz="1400" dirty="0" smtClean="0">
                <a:solidFill>
                  <a:srgbClr val="9E880D"/>
                </a:solidFill>
                <a:latin typeface="Consolas" panose="020B0609020204030204" pitchFamily="49" charset="0"/>
                <a:ea typeface="阿里巴巴普惠体" panose="00020600040101010101" pitchFamily="18" charset="-122"/>
                <a:cs typeface="阿里巴巴普惠体" panose="00020600040101010101" pitchFamily="18" charset="-122"/>
              </a:rPr>
              <a:t>@Service</a:t>
            </a:r>
            <a:br>
              <a:rPr lang="zh-CN" altLang="zh-CN" sz="1400" dirty="0" smtClean="0">
                <a:solidFill>
                  <a:srgbClr val="9E880D"/>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dirty="0" smtClean="0">
                <a:solidFill>
                  <a:srgbClr val="0033B3"/>
                </a:solidFill>
                <a:latin typeface="Consolas" panose="020B0609020204030204" pitchFamily="49" charset="0"/>
                <a:ea typeface="阿里巴巴普惠体" panose="00020600040101010101" pitchFamily="18" charset="-122"/>
                <a:cs typeface="阿里巴巴普惠体" panose="00020600040101010101" pitchFamily="18" charset="-122"/>
              </a:rPr>
              <a:t>public class </a:t>
            </a:r>
            <a:r>
              <a:rPr lang="zh-CN" altLang="zh-CN" sz="1400" dirty="0" smtClean="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MessageServiceRabbitmqTopicmpl </a:t>
            </a:r>
            <a:r>
              <a:rPr lang="zh-CN" altLang="zh-CN" sz="1400" dirty="0" smtClean="0">
                <a:solidFill>
                  <a:srgbClr val="0033B3"/>
                </a:solidFill>
                <a:latin typeface="Consolas" panose="020B0609020204030204" pitchFamily="49" charset="0"/>
                <a:ea typeface="阿里巴巴普惠体" panose="00020600040101010101" pitchFamily="18" charset="-122"/>
                <a:cs typeface="阿里巴巴普惠体" panose="00020600040101010101" pitchFamily="18" charset="-122"/>
              </a:rPr>
              <a:t>implements </a:t>
            </a:r>
            <a:r>
              <a:rPr lang="zh-CN" altLang="zh-CN" sz="1400" dirty="0" smtClean="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MessageService </a:t>
            </a:r>
            <a:r>
              <a:rPr lang="zh-CN" altLang="zh-CN" sz="1400" dirty="0" smtClean="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br>
              <a:rPr lang="zh-CN" altLang="zh-CN" sz="1400" dirty="0" smtClean="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dirty="0" smtClean="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dirty="0" smtClean="0">
                <a:solidFill>
                  <a:srgbClr val="9E880D"/>
                </a:solidFill>
                <a:latin typeface="Consolas" panose="020B0609020204030204" pitchFamily="49" charset="0"/>
                <a:ea typeface="阿里巴巴普惠体" panose="00020600040101010101" pitchFamily="18" charset="-122"/>
                <a:cs typeface="阿里巴巴普惠体" panose="00020600040101010101" pitchFamily="18" charset="-122"/>
              </a:rPr>
              <a:t>@Autowired</a:t>
            </a:r>
            <a:br>
              <a:rPr lang="zh-CN" altLang="zh-CN" sz="1400" dirty="0" smtClean="0">
                <a:solidFill>
                  <a:srgbClr val="9E880D"/>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dirty="0" smtClean="0">
                <a:solidFill>
                  <a:srgbClr val="9E880D"/>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dirty="0" smtClean="0">
                <a:solidFill>
                  <a:srgbClr val="0033B3"/>
                </a:solidFill>
                <a:latin typeface="Consolas" panose="020B0609020204030204" pitchFamily="49" charset="0"/>
                <a:ea typeface="阿里巴巴普惠体" panose="00020600040101010101" pitchFamily="18" charset="-122"/>
                <a:cs typeface="阿里巴巴普惠体" panose="00020600040101010101" pitchFamily="18" charset="-122"/>
              </a:rPr>
              <a:t>private </a:t>
            </a:r>
            <a:r>
              <a:rPr lang="zh-CN" altLang="zh-CN" sz="1400" dirty="0" smtClean="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AmqpTemplate </a:t>
            </a:r>
            <a:r>
              <a:rPr lang="zh-CN" altLang="zh-CN" sz="1400" dirty="0" smtClean="0">
                <a:solidFill>
                  <a:srgbClr val="871094"/>
                </a:solidFill>
                <a:latin typeface="Consolas" panose="020B0609020204030204" pitchFamily="49" charset="0"/>
                <a:ea typeface="阿里巴巴普惠体" panose="00020600040101010101" pitchFamily="18" charset="-122"/>
                <a:cs typeface="阿里巴巴普惠体" panose="00020600040101010101" pitchFamily="18" charset="-122"/>
              </a:rPr>
              <a:t>amqpTemplate</a:t>
            </a:r>
            <a:r>
              <a:rPr lang="zh-CN" altLang="zh-CN" sz="1400" dirty="0" smtClean="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br>
              <a:rPr lang="zh-CN" altLang="zh-CN" sz="1400" dirty="0" smtClean="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dirty="0" smtClean="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dirty="0" smtClean="0">
                <a:solidFill>
                  <a:srgbClr val="9E880D"/>
                </a:solidFill>
                <a:latin typeface="Consolas" panose="020B0609020204030204" pitchFamily="49" charset="0"/>
                <a:ea typeface="阿里巴巴普惠体" panose="00020600040101010101" pitchFamily="18" charset="-122"/>
                <a:cs typeface="阿里巴巴普惠体" panose="00020600040101010101" pitchFamily="18" charset="-122"/>
              </a:rPr>
              <a:t>@Override</a:t>
            </a:r>
            <a:br>
              <a:rPr lang="zh-CN" altLang="zh-CN" sz="1400" dirty="0" smtClean="0">
                <a:solidFill>
                  <a:srgbClr val="9E880D"/>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dirty="0" smtClean="0">
                <a:solidFill>
                  <a:srgbClr val="9E880D"/>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dirty="0" smtClean="0">
                <a:solidFill>
                  <a:srgbClr val="0033B3"/>
                </a:solidFill>
                <a:latin typeface="Consolas" panose="020B0609020204030204" pitchFamily="49" charset="0"/>
                <a:ea typeface="阿里巴巴普惠体" panose="00020600040101010101" pitchFamily="18" charset="-122"/>
                <a:cs typeface="阿里巴巴普惠体" panose="00020600040101010101" pitchFamily="18" charset="-122"/>
              </a:rPr>
              <a:t>public void </a:t>
            </a:r>
            <a:r>
              <a:rPr lang="zh-CN" altLang="zh-CN" sz="1400" dirty="0" smtClean="0">
                <a:solidFill>
                  <a:srgbClr val="00627A"/>
                </a:solidFill>
                <a:latin typeface="Consolas" panose="020B0609020204030204" pitchFamily="49" charset="0"/>
                <a:ea typeface="阿里巴巴普惠体" panose="00020600040101010101" pitchFamily="18" charset="-122"/>
                <a:cs typeface="阿里巴巴普惠体" panose="00020600040101010101" pitchFamily="18" charset="-122"/>
              </a:rPr>
              <a:t>sendMessage</a:t>
            </a:r>
            <a:r>
              <a:rPr lang="zh-CN" altLang="zh-CN" sz="1400" dirty="0" smtClean="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r>
              <a:rPr lang="zh-CN" altLang="zh-CN" sz="1400" dirty="0" smtClean="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String </a:t>
            </a:r>
            <a:r>
              <a:rPr lang="zh-CN" altLang="zh-CN" sz="1400" dirty="0" smtClean="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id) {</a:t>
            </a:r>
            <a:br>
              <a:rPr lang="zh-CN" altLang="zh-CN" sz="1400" dirty="0" smtClean="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dirty="0" smtClean="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dirty="0" smtClean="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System</a:t>
            </a:r>
            <a:r>
              <a:rPr lang="zh-CN" altLang="zh-CN" sz="1400" dirty="0" smtClean="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r>
              <a:rPr lang="zh-CN" altLang="zh-CN" sz="1400" i="1" dirty="0" smtClean="0">
                <a:solidFill>
                  <a:srgbClr val="871094"/>
                </a:solidFill>
                <a:latin typeface="Consolas" panose="020B0609020204030204" pitchFamily="49" charset="0"/>
                <a:ea typeface="阿里巴巴普惠体" panose="00020600040101010101" pitchFamily="18" charset="-122"/>
                <a:cs typeface="阿里巴巴普惠体" panose="00020600040101010101" pitchFamily="18" charset="-122"/>
              </a:rPr>
              <a:t>out</a:t>
            </a:r>
            <a:r>
              <a:rPr lang="zh-CN" altLang="zh-CN" sz="1400" dirty="0" smtClean="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.println(</a:t>
            </a:r>
            <a:r>
              <a:rPr lang="zh-CN" altLang="zh-CN" sz="1400" dirty="0" smtClean="0">
                <a:solidFill>
                  <a:srgbClr val="067D17"/>
                </a:solidFill>
                <a:latin typeface="Consolas" panose="020B0609020204030204" pitchFamily="49" charset="0"/>
                <a:ea typeface="阿里巴巴普惠体" panose="00020600040101010101" pitchFamily="18" charset="-122"/>
                <a:cs typeface="阿里巴巴普惠体" panose="00020600040101010101" pitchFamily="18" charset="-122"/>
              </a:rPr>
              <a:t>"使用Rabbitmq将待发送短信的订单纳入处理队列，id："</a:t>
            </a:r>
            <a:r>
              <a:rPr lang="zh-CN" altLang="zh-CN" sz="1400" dirty="0" smtClean="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+id);</a:t>
            </a:r>
            <a:br>
              <a:rPr lang="zh-CN" altLang="zh-CN" sz="1400" dirty="0" smtClean="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dirty="0" smtClean="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dirty="0" smtClean="0">
                <a:solidFill>
                  <a:srgbClr val="871094"/>
                </a:solidFill>
                <a:latin typeface="Consolas" panose="020B0609020204030204" pitchFamily="49" charset="0"/>
                <a:ea typeface="阿里巴巴普惠体" panose="00020600040101010101" pitchFamily="18" charset="-122"/>
                <a:cs typeface="阿里巴巴普惠体" panose="00020600040101010101" pitchFamily="18" charset="-122"/>
              </a:rPr>
              <a:t>amqpTemplate</a:t>
            </a:r>
            <a:r>
              <a:rPr lang="zh-CN" altLang="zh-CN" sz="1400" dirty="0" smtClean="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.convertAndSend(</a:t>
            </a:r>
            <a:r>
              <a:rPr lang="zh-CN" altLang="zh-CN" sz="1400" dirty="0" smtClean="0">
                <a:solidFill>
                  <a:srgbClr val="067D17"/>
                </a:solidFill>
                <a:latin typeface="Consolas" panose="020B0609020204030204" pitchFamily="49" charset="0"/>
                <a:ea typeface="阿里巴巴普惠体" panose="00020600040101010101" pitchFamily="18" charset="-122"/>
                <a:cs typeface="阿里巴巴普惠体" panose="00020600040101010101" pitchFamily="18" charset="-122"/>
              </a:rPr>
              <a:t>"topicExchange"</a:t>
            </a:r>
            <a:r>
              <a:rPr lang="zh-CN" altLang="zh-CN" sz="1400" dirty="0" smtClean="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r>
              <a:rPr lang="zh-CN" altLang="zh-CN" sz="1400" dirty="0" smtClean="0">
                <a:solidFill>
                  <a:srgbClr val="067D17"/>
                </a:solidFill>
                <a:latin typeface="Consolas" panose="020B0609020204030204" pitchFamily="49" charset="0"/>
                <a:ea typeface="阿里巴巴普惠体" panose="00020600040101010101" pitchFamily="18" charset="-122"/>
                <a:cs typeface="阿里巴巴普惠体" panose="00020600040101010101" pitchFamily="18" charset="-122"/>
              </a:rPr>
              <a:t>"topic.order.id"</a:t>
            </a:r>
            <a:r>
              <a:rPr lang="zh-CN" altLang="zh-CN" sz="1400" dirty="0" smtClean="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,id);</a:t>
            </a:r>
            <a:br>
              <a:rPr lang="zh-CN" altLang="zh-CN" sz="1400" dirty="0" smtClean="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dirty="0" smtClean="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br>
              <a:rPr lang="zh-CN" altLang="zh-CN" sz="1400" dirty="0" smtClean="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dirty="0" smtClean="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endParaRPr lang="zh-CN" altLang="zh-CN" sz="1600" dirty="0">
              <a:latin typeface="Consolas" panose="020B0609020204030204" pitchFamily="49" charset="0"/>
              <a:ea typeface="阿里巴巴普惠体" panose="00020600040101010101" pitchFamily="18" charset="-122"/>
              <a:cs typeface="阿里巴巴普惠体" panose="00020600040101010101" pitchFamily="18" charset="-122"/>
            </a:endParaRPr>
          </a:p>
        </p:txBody>
      </p:sp>
    </p:spTree>
    <p:extLst>
      <p:ext uri="{BB962C8B-B14F-4D97-AF65-F5344CB8AC3E}">
        <p14:creationId xmlns:p14="http://schemas.microsoft.com/office/powerpoint/2010/main" val="3630877372"/>
      </p:ext>
    </p:extLst>
  </p:cSld>
  <p:clrMapOvr>
    <a:masterClrMapping/>
  </p:clrMapOvr>
  <p:timing>
    <p:tnLst>
      <p:par>
        <p:cTn id="1" dur="indefinite" restart="never" nodeType="tmRoot"/>
      </p:par>
    </p:tnLst>
  </p:timing>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en-US" altLang="zh-CN" dirty="0" err="1"/>
              <a:t>SpringBoot</a:t>
            </a:r>
            <a:r>
              <a:rPr lang="zh-CN" altLang="en-US" dirty="0"/>
              <a:t>整合</a:t>
            </a:r>
            <a:r>
              <a:rPr lang="en-US" altLang="zh-CN" dirty="0" err="1"/>
              <a:t>RabbitMQ</a:t>
            </a:r>
            <a:endParaRPr lang="zh-CN" altLang="en-US" dirty="0"/>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smtClean="0"/>
              <a:t>使用消息监听器对消息队列监听</a:t>
            </a:r>
            <a:r>
              <a:rPr lang="en-US" altLang="zh-CN" dirty="0" smtClean="0"/>
              <a:t>(topic)</a:t>
            </a:r>
            <a:endParaRPr lang="en-US" altLang="zh-CN" dirty="0"/>
          </a:p>
          <a:p>
            <a:pPr>
              <a:buFont typeface="Wingdings" panose="05000000000000000000" pitchFamily="2" charset="2"/>
              <a:buChar char="l"/>
            </a:pPr>
            <a:endParaRPr lang="en-US" altLang="zh-CN" dirty="0"/>
          </a:p>
        </p:txBody>
      </p:sp>
      <p:sp>
        <p:nvSpPr>
          <p:cNvPr id="4" name="TextBox 3">
            <a:extLst>
              <a:ext uri="{FF2B5EF4-FFF2-40B4-BE49-F238E27FC236}">
                <a16:creationId xmlns:a16="http://schemas.microsoft.com/office/drawing/2014/main" id="{0C998B78-AB18-3C47-A1C7-25AE9A3A40B0}"/>
              </a:ext>
            </a:extLst>
          </p:cNvPr>
          <p:cNvSpPr txBox="1"/>
          <p:nvPr/>
        </p:nvSpPr>
        <p:spPr>
          <a:xfrm>
            <a:off x="1159842" y="2149748"/>
            <a:ext cx="9860586" cy="3647152"/>
          </a:xfrm>
          <a:prstGeom prst="rect">
            <a:avLst/>
          </a:prstGeom>
          <a:solidFill>
            <a:srgbClr val="FFFFE4"/>
          </a:solidFill>
          <a:ln w="3175">
            <a:solidFill>
              <a:srgbClr val="919191"/>
            </a:solidFill>
          </a:ln>
        </p:spPr>
        <p:txBody>
          <a:bodyPr wrap="square">
            <a:spAutoFit/>
          </a:bodyPr>
          <a:lstStyle/>
          <a:p>
            <a:pPr lvl="0" eaLnBrk="0" fontAlgn="base" hangingPunct="0">
              <a:lnSpc>
                <a:spcPct val="150000"/>
              </a:lnSpc>
              <a:spcBef>
                <a:spcPct val="0"/>
              </a:spcBef>
              <a:spcAft>
                <a:spcPct val="0"/>
              </a:spcAft>
            </a:pPr>
            <a:r>
              <a:rPr lang="zh-CN" altLang="zh-CN" sz="1400" dirty="0">
                <a:solidFill>
                  <a:srgbClr val="9E880D"/>
                </a:solidFill>
                <a:latin typeface="Consolas" panose="020B0609020204030204" pitchFamily="49" charset="0"/>
                <a:ea typeface="阿里巴巴普惠体" panose="00020600040101010101" pitchFamily="18" charset="-122"/>
                <a:cs typeface="阿里巴巴普惠体" panose="00020600040101010101" pitchFamily="18" charset="-122"/>
              </a:rPr>
              <a:t>@Component</a:t>
            </a:r>
            <a:br>
              <a:rPr lang="zh-CN" altLang="zh-CN" sz="1400" dirty="0">
                <a:solidFill>
                  <a:srgbClr val="9E880D"/>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dirty="0">
                <a:solidFill>
                  <a:srgbClr val="0033B3"/>
                </a:solidFill>
                <a:latin typeface="Consolas" panose="020B0609020204030204" pitchFamily="49" charset="0"/>
                <a:ea typeface="阿里巴巴普惠体" panose="00020600040101010101" pitchFamily="18" charset="-122"/>
                <a:cs typeface="阿里巴巴普惠体" panose="00020600040101010101" pitchFamily="18" charset="-122"/>
              </a:rPr>
              <a:t>public class </a:t>
            </a:r>
            <a:r>
              <a:rPr lang="zh-CN" altLang="zh-CN" sz="1400" dirty="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RabbitTopicMessageListener </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b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dirty="0">
                <a:solidFill>
                  <a:srgbClr val="9E880D"/>
                </a:solidFill>
                <a:latin typeface="Consolas" panose="020B0609020204030204" pitchFamily="49" charset="0"/>
                <a:ea typeface="阿里巴巴普惠体" panose="00020600040101010101" pitchFamily="18" charset="-122"/>
                <a:cs typeface="阿里巴巴普惠体" panose="00020600040101010101" pitchFamily="18" charset="-122"/>
              </a:rPr>
              <a:t>@RabbitListener</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(queues = </a:t>
            </a:r>
            <a:r>
              <a:rPr lang="zh-CN" altLang="zh-CN" sz="1400" dirty="0">
                <a:solidFill>
                  <a:srgbClr val="067D17"/>
                </a:solidFill>
                <a:latin typeface="Consolas" panose="020B0609020204030204" pitchFamily="49" charset="0"/>
                <a:ea typeface="阿里巴巴普惠体" panose="00020600040101010101" pitchFamily="18" charset="-122"/>
                <a:cs typeface="阿里巴巴普惠体" panose="00020600040101010101" pitchFamily="18" charset="-122"/>
              </a:rPr>
              <a:t>"topic_queue"</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b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dirty="0">
                <a:solidFill>
                  <a:srgbClr val="0033B3"/>
                </a:solidFill>
                <a:latin typeface="Consolas" panose="020B0609020204030204" pitchFamily="49" charset="0"/>
                <a:ea typeface="阿里巴巴普惠体" panose="00020600040101010101" pitchFamily="18" charset="-122"/>
                <a:cs typeface="阿里巴巴普惠体" panose="00020600040101010101" pitchFamily="18" charset="-122"/>
              </a:rPr>
              <a:t>public void </a:t>
            </a:r>
            <a:r>
              <a:rPr lang="zh-CN" altLang="zh-CN" sz="1400" dirty="0">
                <a:solidFill>
                  <a:srgbClr val="00627A"/>
                </a:solidFill>
                <a:latin typeface="Consolas" panose="020B0609020204030204" pitchFamily="49" charset="0"/>
                <a:ea typeface="阿里巴巴普惠体" panose="00020600040101010101" pitchFamily="18" charset="-122"/>
                <a:cs typeface="阿里巴巴普惠体" panose="00020600040101010101" pitchFamily="18" charset="-122"/>
              </a:rPr>
              <a:t>receive</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r>
              <a:rPr lang="zh-CN" altLang="zh-CN" sz="1400" dirty="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String </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id){</a:t>
            </a:r>
            <a:b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dirty="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System</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r>
              <a:rPr lang="zh-CN" altLang="zh-CN" sz="1400" i="1" dirty="0">
                <a:solidFill>
                  <a:srgbClr val="871094"/>
                </a:solidFill>
                <a:latin typeface="Consolas" panose="020B0609020204030204" pitchFamily="49" charset="0"/>
                <a:ea typeface="阿里巴巴普惠体" panose="00020600040101010101" pitchFamily="18" charset="-122"/>
                <a:cs typeface="阿里巴巴普惠体" panose="00020600040101010101" pitchFamily="18" charset="-122"/>
              </a:rPr>
              <a:t>out</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.println(</a:t>
            </a:r>
            <a:r>
              <a:rPr lang="zh-CN" altLang="zh-CN" sz="1400" dirty="0">
                <a:solidFill>
                  <a:srgbClr val="067D17"/>
                </a:solidFill>
                <a:latin typeface="Consolas" panose="020B0609020204030204" pitchFamily="49" charset="0"/>
                <a:ea typeface="阿里巴巴普惠体" panose="00020600040101010101" pitchFamily="18" charset="-122"/>
                <a:cs typeface="阿里巴巴普惠体" panose="00020600040101010101" pitchFamily="18" charset="-122"/>
              </a:rPr>
              <a:t>"已完成短信发送业务，id："</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+id);</a:t>
            </a:r>
            <a:b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b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dirty="0" smtClean="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dirty="0">
                <a:solidFill>
                  <a:srgbClr val="9E880D"/>
                </a:solidFill>
                <a:latin typeface="Consolas" panose="020B0609020204030204" pitchFamily="49" charset="0"/>
                <a:ea typeface="阿里巴巴普惠体" panose="00020600040101010101" pitchFamily="18" charset="-122"/>
                <a:cs typeface="阿里巴巴普惠体" panose="00020600040101010101" pitchFamily="18" charset="-122"/>
              </a:rPr>
              <a:t>@RabbitListener</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(queues = </a:t>
            </a:r>
            <a:r>
              <a:rPr lang="zh-CN" altLang="zh-CN" sz="1400" dirty="0">
                <a:solidFill>
                  <a:srgbClr val="067D17"/>
                </a:solidFill>
                <a:latin typeface="Consolas" panose="020B0609020204030204" pitchFamily="49" charset="0"/>
                <a:ea typeface="阿里巴巴普惠体" panose="00020600040101010101" pitchFamily="18" charset="-122"/>
                <a:cs typeface="阿里巴巴普惠体" panose="00020600040101010101" pitchFamily="18" charset="-122"/>
              </a:rPr>
              <a:t>"topic_queue2"</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b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dirty="0">
                <a:solidFill>
                  <a:srgbClr val="0033B3"/>
                </a:solidFill>
                <a:latin typeface="Consolas" panose="020B0609020204030204" pitchFamily="49" charset="0"/>
                <a:ea typeface="阿里巴巴普惠体" panose="00020600040101010101" pitchFamily="18" charset="-122"/>
                <a:cs typeface="阿里巴巴普惠体" panose="00020600040101010101" pitchFamily="18" charset="-122"/>
              </a:rPr>
              <a:t>public void </a:t>
            </a:r>
            <a:r>
              <a:rPr lang="zh-CN" altLang="zh-CN" sz="1400" dirty="0">
                <a:solidFill>
                  <a:srgbClr val="00627A"/>
                </a:solidFill>
                <a:latin typeface="Consolas" panose="020B0609020204030204" pitchFamily="49" charset="0"/>
                <a:ea typeface="阿里巴巴普惠体" panose="00020600040101010101" pitchFamily="18" charset="-122"/>
                <a:cs typeface="阿里巴巴普惠体" panose="00020600040101010101" pitchFamily="18" charset="-122"/>
              </a:rPr>
              <a:t>receive2</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r>
              <a:rPr lang="zh-CN" altLang="zh-CN" sz="1400" dirty="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String </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id){</a:t>
            </a:r>
            <a:b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dirty="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System</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r>
              <a:rPr lang="zh-CN" altLang="zh-CN" sz="1400" i="1" dirty="0">
                <a:solidFill>
                  <a:srgbClr val="871094"/>
                </a:solidFill>
                <a:latin typeface="Consolas" panose="020B0609020204030204" pitchFamily="49" charset="0"/>
                <a:ea typeface="阿里巴巴普惠体" panose="00020600040101010101" pitchFamily="18" charset="-122"/>
                <a:cs typeface="阿里巴巴普惠体" panose="00020600040101010101" pitchFamily="18" charset="-122"/>
              </a:rPr>
              <a:t>out</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.println(</a:t>
            </a:r>
            <a:r>
              <a:rPr lang="zh-CN" altLang="zh-CN" sz="1400" dirty="0">
                <a:solidFill>
                  <a:srgbClr val="067D17"/>
                </a:solidFill>
                <a:latin typeface="Consolas" panose="020B0609020204030204" pitchFamily="49" charset="0"/>
                <a:ea typeface="阿里巴巴普惠体" panose="00020600040101010101" pitchFamily="18" charset="-122"/>
                <a:cs typeface="阿里巴巴普惠体" panose="00020600040101010101" pitchFamily="18" charset="-122"/>
              </a:rPr>
              <a:t>"已完成短信发送业务(two)，id："</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+id);</a:t>
            </a:r>
            <a:b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b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dirty="0" smtClean="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endParaRPr lang="zh-CN" altLang="zh-CN" sz="1600" dirty="0">
              <a:latin typeface="Consolas" panose="020B0609020204030204" pitchFamily="49" charset="0"/>
              <a:ea typeface="阿里巴巴普惠体" panose="00020600040101010101" pitchFamily="18" charset="-122"/>
              <a:cs typeface="阿里巴巴普惠体" panose="00020600040101010101" pitchFamily="18" charset="-122"/>
            </a:endParaRPr>
          </a:p>
        </p:txBody>
      </p:sp>
    </p:spTree>
    <p:extLst>
      <p:ext uri="{BB962C8B-B14F-4D97-AF65-F5344CB8AC3E}">
        <p14:creationId xmlns:p14="http://schemas.microsoft.com/office/powerpoint/2010/main" val="479424852"/>
      </p:ext>
    </p:extLst>
  </p:cSld>
  <p:clrMapOvr>
    <a:masterClrMapping/>
  </p:clrMapOvr>
  <p:timing>
    <p:tnLst>
      <p:par>
        <p:cTn id="1" dur="indefinite" restart="never" nodeType="tmRoot"/>
      </p:par>
    </p:tnLst>
  </p:timing>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4A7A685B-F94D-194F-BA07-9413F6ABF747}"/>
              </a:ext>
            </a:extLst>
          </p:cNvPr>
          <p:cNvSpPr>
            <a:spLocks noGrp="1"/>
          </p:cNvSpPr>
          <p:nvPr>
            <p:ph type="body" sz="quarter" idx="10"/>
          </p:nvPr>
        </p:nvSpPr>
        <p:spPr>
          <a:xfrm>
            <a:off x="5126583" y="1463040"/>
            <a:ext cx="6573803" cy="4511040"/>
          </a:xfrm>
        </p:spPr>
        <p:txBody>
          <a:bodyPr/>
          <a:lstStyle/>
          <a:p>
            <a:r>
              <a:rPr lang="en-US" altLang="zh-CN" sz="1600" dirty="0" err="1">
                <a:solidFill>
                  <a:srgbClr val="080808"/>
                </a:solidFill>
                <a:latin typeface="Consolas" panose="020B0609020204030204" pitchFamily="49" charset="0"/>
              </a:rPr>
              <a:t>SpringBoot</a:t>
            </a:r>
            <a:r>
              <a:rPr lang="zh-CN" altLang="en-US" sz="1600" dirty="0">
                <a:solidFill>
                  <a:srgbClr val="080808"/>
                </a:solidFill>
                <a:latin typeface="Consolas" panose="020B0609020204030204" pitchFamily="49" charset="0"/>
              </a:rPr>
              <a:t>整合</a:t>
            </a:r>
            <a:r>
              <a:rPr lang="en-US" altLang="zh-CN" sz="1600" dirty="0" err="1" smtClean="0">
                <a:solidFill>
                  <a:srgbClr val="080808"/>
                </a:solidFill>
                <a:latin typeface="Consolas" panose="020B0609020204030204" pitchFamily="49" charset="0"/>
              </a:rPr>
              <a:t>RabbitMQ</a:t>
            </a:r>
            <a:r>
              <a:rPr lang="zh-CN" altLang="en-US" sz="1600" dirty="0" smtClean="0">
                <a:solidFill>
                  <a:srgbClr val="080808"/>
                </a:solidFill>
                <a:latin typeface="Consolas" panose="020B0609020204030204" pitchFamily="49" charset="0"/>
              </a:rPr>
              <a:t>主题交换机</a:t>
            </a:r>
            <a:r>
              <a:rPr lang="zh-CN" altLang="en-US" sz="1600" dirty="0">
                <a:solidFill>
                  <a:srgbClr val="080808"/>
                </a:solidFill>
                <a:latin typeface="Consolas" panose="020B0609020204030204" pitchFamily="49" charset="0"/>
              </a:rPr>
              <a:t>模式</a:t>
            </a:r>
            <a:endParaRPr lang="zh-CN" altLang="en-US" sz="1600" dirty="0">
              <a:latin typeface="Consolas" panose="020B0609020204030204" pitchFamily="49" charset="0"/>
              <a:sym typeface="Consolas" panose="020B0609020204030204" pitchFamily="49" charset="0"/>
            </a:endParaRPr>
          </a:p>
        </p:txBody>
      </p:sp>
    </p:spTree>
    <p:extLst>
      <p:ext uri="{BB962C8B-B14F-4D97-AF65-F5344CB8AC3E}">
        <p14:creationId xmlns:p14="http://schemas.microsoft.com/office/powerpoint/2010/main" val="2749408319"/>
      </p:ext>
    </p:extLst>
  </p:cSld>
  <p:clrMapOvr>
    <a:masterClrMapping/>
  </p:clrMapOvr>
  <p:timing>
    <p:tnLst>
      <p:par>
        <p:cTn id="1" dur="indefinite" restart="never" nodeType="tmRoot"/>
      </p:par>
    </p:tnLst>
  </p:timing>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en-US" altLang="zh-CN" dirty="0" err="1"/>
              <a:t>RocketMQ</a:t>
            </a:r>
            <a:endParaRPr lang="zh-CN" altLang="en-US" dirty="0"/>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smtClean="0"/>
              <a:t>下载地址：</a:t>
            </a:r>
            <a:r>
              <a:rPr lang="en-US" altLang="zh-CN" dirty="0">
                <a:hlinkClick r:id="rId3"/>
              </a:rPr>
              <a:t>https://rocketmq.apache.org</a:t>
            </a:r>
            <a:r>
              <a:rPr lang="en-US" altLang="zh-CN" dirty="0" smtClean="0">
                <a:hlinkClick r:id="rId3"/>
              </a:rPr>
              <a:t>/</a:t>
            </a:r>
            <a:endParaRPr lang="en-US" altLang="zh-CN" dirty="0" smtClean="0"/>
          </a:p>
          <a:p>
            <a:pPr>
              <a:buFont typeface="Wingdings" panose="05000000000000000000" pitchFamily="2" charset="2"/>
              <a:buChar char="l"/>
            </a:pPr>
            <a:r>
              <a:rPr lang="zh-CN" altLang="en-US" dirty="0" smtClean="0"/>
              <a:t>安装：</a:t>
            </a:r>
            <a:r>
              <a:rPr lang="zh-CN" altLang="en-US" dirty="0"/>
              <a:t>解</a:t>
            </a:r>
            <a:r>
              <a:rPr lang="zh-CN" altLang="en-US" dirty="0" smtClean="0"/>
              <a:t>压缩</a:t>
            </a:r>
            <a:endParaRPr lang="en-US" altLang="zh-CN" dirty="0" smtClean="0"/>
          </a:p>
          <a:p>
            <a:pPr marL="645750" lvl="1" indent="-285750">
              <a:buFont typeface="Wingdings" panose="05000000000000000000" pitchFamily="2" charset="2"/>
              <a:buChar char="u"/>
            </a:pPr>
            <a:r>
              <a:rPr lang="zh-CN" altLang="en-US" dirty="0" smtClean="0"/>
              <a:t>默认服务端口：</a:t>
            </a:r>
            <a:r>
              <a:rPr lang="en-US" altLang="zh-CN" dirty="0" smtClean="0"/>
              <a:t>9876</a:t>
            </a:r>
          </a:p>
          <a:p>
            <a:pPr>
              <a:buFont typeface="Wingdings" panose="05000000000000000000" pitchFamily="2" charset="2"/>
              <a:buChar char="l"/>
            </a:pPr>
            <a:r>
              <a:rPr lang="zh-CN" altLang="en-US" dirty="0"/>
              <a:t>环境变量配置</a:t>
            </a:r>
            <a:endParaRPr lang="en-US" altLang="zh-CN" dirty="0"/>
          </a:p>
          <a:p>
            <a:pPr lvl="1">
              <a:buFont typeface="Wingdings" panose="05000000000000000000" pitchFamily="2" charset="2"/>
              <a:buChar char="u"/>
            </a:pPr>
            <a:r>
              <a:rPr lang="en-US" altLang="zh-CN" dirty="0" smtClean="0"/>
              <a:t>ROCKETMQ_HOME</a:t>
            </a:r>
            <a:endParaRPr lang="en-US" altLang="zh-CN" dirty="0"/>
          </a:p>
          <a:p>
            <a:pPr lvl="1">
              <a:buFont typeface="Wingdings" panose="05000000000000000000" pitchFamily="2" charset="2"/>
              <a:buChar char="u"/>
            </a:pPr>
            <a:r>
              <a:rPr lang="en-US" altLang="zh-CN" dirty="0" smtClean="0"/>
              <a:t>PATH</a:t>
            </a:r>
          </a:p>
          <a:p>
            <a:pPr lvl="1">
              <a:buFont typeface="Wingdings" panose="05000000000000000000" pitchFamily="2" charset="2"/>
              <a:buChar char="u"/>
            </a:pPr>
            <a:r>
              <a:rPr lang="en-US" altLang="zh-CN" dirty="0"/>
              <a:t>NAMESRV_ADDR </a:t>
            </a:r>
            <a:r>
              <a:rPr lang="zh-CN" altLang="en-US" dirty="0" smtClean="0"/>
              <a:t>（</a:t>
            </a:r>
            <a:r>
              <a:rPr lang="zh-CN" altLang="en-US" dirty="0"/>
              <a:t>建议）： </a:t>
            </a:r>
            <a:r>
              <a:rPr lang="en-US" altLang="zh-CN" dirty="0"/>
              <a:t>127.0.0.1:9876</a:t>
            </a:r>
          </a:p>
          <a:p>
            <a:pPr>
              <a:buFont typeface="Wingdings" panose="05000000000000000000" pitchFamily="2" charset="2"/>
              <a:buChar char="l"/>
            </a:pPr>
            <a:endParaRPr lang="en-US" altLang="zh-CN" dirty="0"/>
          </a:p>
        </p:txBody>
      </p:sp>
    </p:spTree>
    <p:extLst>
      <p:ext uri="{BB962C8B-B14F-4D97-AF65-F5344CB8AC3E}">
        <p14:creationId xmlns:p14="http://schemas.microsoft.com/office/powerpoint/2010/main" val="2072372963"/>
      </p:ext>
    </p:extLst>
  </p:cSld>
  <p:clrMapOvr>
    <a:masterClrMapping/>
  </p:clrMapOvr>
  <p:timing>
    <p:tnLst>
      <p:par>
        <p:cTn id="1" dur="indefinite" restart="never" nodeType="tmRoot"/>
      </p:par>
    </p:tnLst>
  </p:timing>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en-US" altLang="zh-CN" dirty="0" err="1"/>
              <a:t>RocketMQ</a:t>
            </a:r>
            <a:endParaRPr lang="zh-CN" altLang="en-US" dirty="0"/>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smtClean="0"/>
              <a:t>命名服务器与</a:t>
            </a:r>
            <a:r>
              <a:rPr lang="en-US" altLang="zh-CN" dirty="0" smtClean="0"/>
              <a:t>broker</a:t>
            </a:r>
            <a:endParaRPr lang="en-US" altLang="zh-CN" sz="2000" dirty="0"/>
          </a:p>
        </p:txBody>
      </p:sp>
      <p:grpSp>
        <p:nvGrpSpPr>
          <p:cNvPr id="24" name="组合 23"/>
          <p:cNvGrpSpPr/>
          <p:nvPr/>
        </p:nvGrpSpPr>
        <p:grpSpPr>
          <a:xfrm>
            <a:off x="5142068" y="5691782"/>
            <a:ext cx="2387459" cy="697633"/>
            <a:chOff x="5142068" y="5691782"/>
            <a:chExt cx="2387459" cy="697633"/>
          </a:xfrm>
        </p:grpSpPr>
        <p:sp>
          <p:nvSpPr>
            <p:cNvPr id="10" name="文本框 9"/>
            <p:cNvSpPr txBox="1"/>
            <p:nvPr/>
          </p:nvSpPr>
          <p:spPr>
            <a:xfrm>
              <a:off x="5554306" y="6081638"/>
              <a:ext cx="1975221" cy="307777"/>
            </a:xfrm>
            <a:prstGeom prst="rect">
              <a:avLst/>
            </a:prstGeom>
            <a:noFill/>
          </p:spPr>
          <p:txBody>
            <a:bodyPr wrap="none" rtlCol="0">
              <a:spAutoFit/>
            </a:bodyPr>
            <a:lstStyle/>
            <a:p>
              <a:pPr fontAlgn="auto">
                <a:spcBef>
                  <a:spcPts val="0"/>
                </a:spcBef>
                <a:spcAft>
                  <a:spcPts val="0"/>
                </a:spcAft>
              </a:pPr>
              <a:r>
                <a:rPr lang="zh-CN" altLang="en-US" sz="14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业务服务器（</a:t>
              </a:r>
              <a:r>
                <a:rPr lang="en-US" altLang="zh-CN" sz="1400" dirty="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broker</a:t>
              </a:r>
              <a:r>
                <a:rPr lang="zh-CN" altLang="en-US" sz="14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a:t>
              </a:r>
              <a:endParaRPr lang="zh-CN" altLang="en-US" sz="1400" dirty="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pic>
          <p:nvPicPr>
            <p:cNvPr id="11" name="图片 10"/>
            <p:cNvPicPr>
              <a:picLocks noChangeAspect="1"/>
            </p:cNvPicPr>
            <p:nvPr/>
          </p:nvPicPr>
          <p:blipFill>
            <a:blip r:embed="rId3"/>
            <a:stretch>
              <a:fillRect/>
            </a:stretch>
          </p:blipFill>
          <p:spPr>
            <a:xfrm>
              <a:off x="5142068" y="5691782"/>
              <a:ext cx="412238" cy="697633"/>
            </a:xfrm>
            <a:prstGeom prst="rect">
              <a:avLst/>
            </a:prstGeom>
          </p:spPr>
        </p:pic>
      </p:grpSp>
      <p:sp>
        <p:nvSpPr>
          <p:cNvPr id="13" name="文本框 12"/>
          <p:cNvSpPr txBox="1"/>
          <p:nvPr/>
        </p:nvSpPr>
        <p:spPr>
          <a:xfrm>
            <a:off x="4485278" y="4052599"/>
            <a:ext cx="2470548" cy="307777"/>
          </a:xfrm>
          <a:prstGeom prst="rect">
            <a:avLst/>
          </a:prstGeom>
          <a:noFill/>
        </p:spPr>
        <p:txBody>
          <a:bodyPr wrap="none" rtlCol="0">
            <a:spAutoFit/>
          </a:bodyPr>
          <a:lstStyle/>
          <a:p>
            <a:pPr fontAlgn="auto">
              <a:spcBef>
                <a:spcPts val="0"/>
              </a:spcBef>
              <a:spcAft>
                <a:spcPts val="0"/>
              </a:spcAft>
            </a:pPr>
            <a:r>
              <a:rPr lang="zh-CN" altLang="en-US" sz="14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命名服务器（</a:t>
            </a:r>
            <a:r>
              <a:rPr lang="en-US" altLang="zh-CN" sz="1400" dirty="0" err="1"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NameServer</a:t>
            </a:r>
            <a:r>
              <a:rPr lang="zh-CN" altLang="en-US" sz="14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a:t>
            </a:r>
            <a:endParaRPr lang="zh-CN" altLang="en-US" sz="1400" dirty="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pic>
        <p:nvPicPr>
          <p:cNvPr id="14" name="图片 13"/>
          <p:cNvPicPr>
            <a:picLocks noChangeAspect="1"/>
          </p:cNvPicPr>
          <p:nvPr/>
        </p:nvPicPr>
        <p:blipFill>
          <a:blip r:embed="rId3"/>
          <a:stretch>
            <a:fillRect/>
          </a:stretch>
        </p:blipFill>
        <p:spPr>
          <a:xfrm>
            <a:off x="5121742" y="2923546"/>
            <a:ext cx="598810" cy="1013371"/>
          </a:xfrm>
          <a:prstGeom prst="rect">
            <a:avLst/>
          </a:prstGeom>
        </p:spPr>
      </p:pic>
      <p:grpSp>
        <p:nvGrpSpPr>
          <p:cNvPr id="3" name="组合 2"/>
          <p:cNvGrpSpPr/>
          <p:nvPr/>
        </p:nvGrpSpPr>
        <p:grpSpPr>
          <a:xfrm>
            <a:off x="1468849" y="2744744"/>
            <a:ext cx="1018256" cy="1366817"/>
            <a:chOff x="2034235" y="2962677"/>
            <a:chExt cx="1018256" cy="1366817"/>
          </a:xfrm>
        </p:grpSpPr>
        <p:pic>
          <p:nvPicPr>
            <p:cNvPr id="16" name="图片 15"/>
            <p:cNvPicPr>
              <a:picLocks noChangeAspect="1"/>
            </p:cNvPicPr>
            <p:nvPr/>
          </p:nvPicPr>
          <p:blipFill>
            <a:blip r:embed="rId4"/>
            <a:stretch>
              <a:fillRect/>
            </a:stretch>
          </p:blipFill>
          <p:spPr>
            <a:xfrm flipH="1">
              <a:off x="2189250" y="2962677"/>
              <a:ext cx="688645" cy="849627"/>
            </a:xfrm>
            <a:prstGeom prst="rect">
              <a:avLst/>
            </a:prstGeom>
          </p:spPr>
        </p:pic>
        <p:sp>
          <p:nvSpPr>
            <p:cNvPr id="17" name="文本占位符 3">
              <a:extLst>
                <a:ext uri="{FF2B5EF4-FFF2-40B4-BE49-F238E27FC236}">
                  <a16:creationId xmlns:a16="http://schemas.microsoft.com/office/drawing/2014/main" id="{6CF94E84-6F22-C942-A1D4-BA6A5DBD17DC}"/>
                </a:ext>
              </a:extLst>
            </p:cNvPr>
            <p:cNvSpPr txBox="1">
              <a:spLocks/>
            </p:cNvSpPr>
            <p:nvPr/>
          </p:nvSpPr>
          <p:spPr>
            <a:xfrm>
              <a:off x="2034235" y="3812304"/>
              <a:ext cx="1018256"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575" indent="-38099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3962" indent="-304792" algn="l" rtl="0" eaLnBrk="0" fontAlgn="base" hangingPunct="0">
                <a:spcBef>
                  <a:spcPct val="20000"/>
                </a:spcBef>
                <a:spcAft>
                  <a:spcPct val="0"/>
                </a:spcAft>
                <a:buFont typeface="Arial" panose="020B0604020202020204" pitchFamily="34" charset="0"/>
                <a:buChar char="•"/>
                <a:defRPr sz="1867" b="1" kern="120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lgn="ctr"/>
              <a:r>
                <a:rPr kumimoji="1" lang="zh-CN" altLang="en-US" dirty="0" smtClean="0">
                  <a:solidFill>
                    <a:srgbClr val="595959"/>
                  </a:solidFill>
                  <a:latin typeface="Consolas" panose="020B0609020204030204" pitchFamily="49" charset="0"/>
                  <a:sym typeface="Consolas" panose="020B0609020204030204" pitchFamily="49" charset="0"/>
                </a:rPr>
                <a:t>生产者</a:t>
              </a:r>
              <a:endParaRPr kumimoji="1" lang="zh-CN" altLang="en-US" dirty="0">
                <a:solidFill>
                  <a:srgbClr val="595959"/>
                </a:solidFill>
                <a:latin typeface="Consolas" panose="020B0609020204030204" pitchFamily="49" charset="0"/>
                <a:sym typeface="Consolas" panose="020B0609020204030204" pitchFamily="49" charset="0"/>
              </a:endParaRPr>
            </a:p>
          </p:txBody>
        </p:sp>
      </p:grpSp>
      <p:grpSp>
        <p:nvGrpSpPr>
          <p:cNvPr id="2" name="组合 1"/>
          <p:cNvGrpSpPr/>
          <p:nvPr/>
        </p:nvGrpSpPr>
        <p:grpSpPr>
          <a:xfrm>
            <a:off x="8360639" y="2746822"/>
            <a:ext cx="1018256" cy="1366817"/>
            <a:chOff x="3811269" y="2962677"/>
            <a:chExt cx="1018256" cy="1366817"/>
          </a:xfrm>
        </p:grpSpPr>
        <p:pic>
          <p:nvPicPr>
            <p:cNvPr id="18" name="图片 17"/>
            <p:cNvPicPr>
              <a:picLocks noChangeAspect="1"/>
            </p:cNvPicPr>
            <p:nvPr/>
          </p:nvPicPr>
          <p:blipFill>
            <a:blip r:embed="rId4"/>
            <a:stretch>
              <a:fillRect/>
            </a:stretch>
          </p:blipFill>
          <p:spPr>
            <a:xfrm>
              <a:off x="4017084" y="2962677"/>
              <a:ext cx="688645" cy="849627"/>
            </a:xfrm>
            <a:prstGeom prst="rect">
              <a:avLst/>
            </a:prstGeom>
          </p:spPr>
        </p:pic>
        <p:sp>
          <p:nvSpPr>
            <p:cNvPr id="19" name="文本占位符 3">
              <a:extLst>
                <a:ext uri="{FF2B5EF4-FFF2-40B4-BE49-F238E27FC236}">
                  <a16:creationId xmlns:a16="http://schemas.microsoft.com/office/drawing/2014/main" id="{6CF94E84-6F22-C942-A1D4-BA6A5DBD17DC}"/>
                </a:ext>
              </a:extLst>
            </p:cNvPr>
            <p:cNvSpPr txBox="1">
              <a:spLocks/>
            </p:cNvSpPr>
            <p:nvPr/>
          </p:nvSpPr>
          <p:spPr>
            <a:xfrm>
              <a:off x="3811269" y="3812304"/>
              <a:ext cx="1018256"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575" indent="-38099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3962" indent="-304792" algn="l" rtl="0" eaLnBrk="0" fontAlgn="base" hangingPunct="0">
                <a:spcBef>
                  <a:spcPct val="20000"/>
                </a:spcBef>
                <a:spcAft>
                  <a:spcPct val="0"/>
                </a:spcAft>
                <a:buFont typeface="Arial" panose="020B0604020202020204" pitchFamily="34" charset="0"/>
                <a:buChar char="•"/>
                <a:defRPr sz="1867" b="1" kern="120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lgn="ctr"/>
              <a:r>
                <a:rPr kumimoji="1" lang="zh-CN" altLang="en-US" dirty="0">
                  <a:solidFill>
                    <a:srgbClr val="595959"/>
                  </a:solidFill>
                  <a:latin typeface="Consolas" panose="020B0609020204030204" pitchFamily="49" charset="0"/>
                  <a:sym typeface="Consolas" panose="020B0609020204030204" pitchFamily="49" charset="0"/>
                </a:rPr>
                <a:t>消费</a:t>
              </a:r>
              <a:r>
                <a:rPr kumimoji="1" lang="zh-CN" altLang="en-US" dirty="0" smtClean="0">
                  <a:solidFill>
                    <a:srgbClr val="595959"/>
                  </a:solidFill>
                  <a:latin typeface="Consolas" panose="020B0609020204030204" pitchFamily="49" charset="0"/>
                  <a:sym typeface="Consolas" panose="020B0609020204030204" pitchFamily="49" charset="0"/>
                </a:rPr>
                <a:t>者</a:t>
              </a:r>
              <a:endParaRPr kumimoji="1" lang="zh-CN" altLang="en-US" dirty="0">
                <a:solidFill>
                  <a:srgbClr val="595959"/>
                </a:solidFill>
                <a:latin typeface="Consolas" panose="020B0609020204030204" pitchFamily="49" charset="0"/>
                <a:sym typeface="Consolas" panose="020B0609020204030204" pitchFamily="49" charset="0"/>
              </a:endParaRPr>
            </a:p>
          </p:txBody>
        </p:sp>
      </p:grpSp>
      <p:grpSp>
        <p:nvGrpSpPr>
          <p:cNvPr id="25" name="组合 24"/>
          <p:cNvGrpSpPr/>
          <p:nvPr/>
        </p:nvGrpSpPr>
        <p:grpSpPr>
          <a:xfrm>
            <a:off x="2450132" y="5089384"/>
            <a:ext cx="2490051" cy="697633"/>
            <a:chOff x="2450132" y="5254574"/>
            <a:chExt cx="2490051" cy="697633"/>
          </a:xfrm>
        </p:grpSpPr>
        <p:sp>
          <p:nvSpPr>
            <p:cNvPr id="20" name="文本框 19"/>
            <p:cNvSpPr txBox="1"/>
            <p:nvPr/>
          </p:nvSpPr>
          <p:spPr>
            <a:xfrm>
              <a:off x="2862370" y="5644430"/>
              <a:ext cx="2077813" cy="307777"/>
            </a:xfrm>
            <a:prstGeom prst="rect">
              <a:avLst/>
            </a:prstGeom>
            <a:noFill/>
          </p:spPr>
          <p:txBody>
            <a:bodyPr wrap="none" rtlCol="0">
              <a:spAutoFit/>
            </a:bodyPr>
            <a:lstStyle/>
            <a:p>
              <a:pPr fontAlgn="auto">
                <a:spcBef>
                  <a:spcPts val="0"/>
                </a:spcBef>
                <a:spcAft>
                  <a:spcPts val="0"/>
                </a:spcAft>
              </a:pPr>
              <a:r>
                <a:rPr lang="zh-CN" altLang="en-US" sz="14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业务服务器（</a:t>
              </a:r>
              <a:r>
                <a:rPr lang="en-US" altLang="zh-CN" sz="14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broker1</a:t>
              </a:r>
              <a:r>
                <a:rPr lang="zh-CN" altLang="en-US" sz="14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a:t>
              </a:r>
              <a:endParaRPr lang="zh-CN" altLang="en-US" sz="1400" dirty="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pic>
          <p:nvPicPr>
            <p:cNvPr id="21" name="图片 20"/>
            <p:cNvPicPr>
              <a:picLocks noChangeAspect="1"/>
            </p:cNvPicPr>
            <p:nvPr/>
          </p:nvPicPr>
          <p:blipFill>
            <a:blip r:embed="rId3"/>
            <a:stretch>
              <a:fillRect/>
            </a:stretch>
          </p:blipFill>
          <p:spPr>
            <a:xfrm>
              <a:off x="2450132" y="5254574"/>
              <a:ext cx="412238" cy="697633"/>
            </a:xfrm>
            <a:prstGeom prst="rect">
              <a:avLst/>
            </a:prstGeom>
          </p:spPr>
        </p:pic>
      </p:grpSp>
      <p:grpSp>
        <p:nvGrpSpPr>
          <p:cNvPr id="4" name="组合 3"/>
          <p:cNvGrpSpPr/>
          <p:nvPr/>
        </p:nvGrpSpPr>
        <p:grpSpPr>
          <a:xfrm>
            <a:off x="7838495" y="5089384"/>
            <a:ext cx="2490051" cy="697633"/>
            <a:chOff x="7838495" y="5089384"/>
            <a:chExt cx="2490051" cy="697633"/>
          </a:xfrm>
        </p:grpSpPr>
        <p:sp>
          <p:nvSpPr>
            <p:cNvPr id="22" name="文本框 21"/>
            <p:cNvSpPr txBox="1"/>
            <p:nvPr/>
          </p:nvSpPr>
          <p:spPr>
            <a:xfrm>
              <a:off x="8250733" y="5479240"/>
              <a:ext cx="2077813" cy="307777"/>
            </a:xfrm>
            <a:prstGeom prst="rect">
              <a:avLst/>
            </a:prstGeom>
            <a:noFill/>
          </p:spPr>
          <p:txBody>
            <a:bodyPr wrap="none" rtlCol="0">
              <a:spAutoFit/>
            </a:bodyPr>
            <a:lstStyle/>
            <a:p>
              <a:pPr fontAlgn="auto">
                <a:spcBef>
                  <a:spcPts val="0"/>
                </a:spcBef>
                <a:spcAft>
                  <a:spcPts val="0"/>
                </a:spcAft>
              </a:pPr>
              <a:r>
                <a:rPr lang="zh-CN" altLang="en-US" sz="14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业务服务器（</a:t>
              </a:r>
              <a:r>
                <a:rPr lang="en-US" altLang="zh-CN" sz="14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broker2</a:t>
              </a:r>
              <a:r>
                <a:rPr lang="zh-CN" altLang="en-US" sz="14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a:t>
              </a:r>
              <a:endParaRPr lang="zh-CN" altLang="en-US" sz="1400" dirty="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pic>
          <p:nvPicPr>
            <p:cNvPr id="23" name="图片 22"/>
            <p:cNvPicPr>
              <a:picLocks noChangeAspect="1"/>
            </p:cNvPicPr>
            <p:nvPr/>
          </p:nvPicPr>
          <p:blipFill>
            <a:blip r:embed="rId3"/>
            <a:stretch>
              <a:fillRect/>
            </a:stretch>
          </p:blipFill>
          <p:spPr>
            <a:xfrm>
              <a:off x="7838495" y="5089384"/>
              <a:ext cx="412238" cy="697633"/>
            </a:xfrm>
            <a:prstGeom prst="rect">
              <a:avLst/>
            </a:prstGeom>
          </p:spPr>
        </p:pic>
      </p:grpSp>
      <p:cxnSp>
        <p:nvCxnSpPr>
          <p:cNvPr id="27" name="直接箭头连接符 26"/>
          <p:cNvCxnSpPr/>
          <p:nvPr/>
        </p:nvCxnSpPr>
        <p:spPr>
          <a:xfrm>
            <a:off x="2656251" y="3629140"/>
            <a:ext cx="2342469" cy="1948700"/>
          </a:xfrm>
          <a:prstGeom prst="straightConnector1">
            <a:avLst/>
          </a:prstGeom>
          <a:ln w="25400">
            <a:solidFill>
              <a:srgbClr val="AD2A26"/>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接箭头连接符 28"/>
          <p:cNvCxnSpPr/>
          <p:nvPr/>
        </p:nvCxnSpPr>
        <p:spPr>
          <a:xfrm flipH="1">
            <a:off x="5855013" y="3629140"/>
            <a:ext cx="2342469" cy="1948700"/>
          </a:xfrm>
          <a:prstGeom prst="straightConnector1">
            <a:avLst/>
          </a:prstGeom>
          <a:ln w="25400">
            <a:solidFill>
              <a:srgbClr val="AD2A26"/>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p:nvPr/>
        </p:nvCxnSpPr>
        <p:spPr>
          <a:xfrm>
            <a:off x="2481655" y="3774768"/>
            <a:ext cx="194093" cy="1186420"/>
          </a:xfrm>
          <a:prstGeom prst="straightConnector1">
            <a:avLst/>
          </a:prstGeom>
          <a:ln w="25400">
            <a:solidFill>
              <a:srgbClr val="AD2A26"/>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p:cNvCxnSpPr/>
          <p:nvPr/>
        </p:nvCxnSpPr>
        <p:spPr>
          <a:xfrm>
            <a:off x="2716687" y="3299143"/>
            <a:ext cx="4930389" cy="1930422"/>
          </a:xfrm>
          <a:prstGeom prst="straightConnector1">
            <a:avLst/>
          </a:prstGeom>
          <a:ln w="25400">
            <a:solidFill>
              <a:srgbClr val="AD2A26"/>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33"/>
          <p:cNvCxnSpPr/>
          <p:nvPr/>
        </p:nvCxnSpPr>
        <p:spPr>
          <a:xfrm flipH="1">
            <a:off x="8151960" y="3774768"/>
            <a:ext cx="194093" cy="1186420"/>
          </a:xfrm>
          <a:prstGeom prst="straightConnector1">
            <a:avLst/>
          </a:prstGeom>
          <a:ln w="25400">
            <a:solidFill>
              <a:srgbClr val="AD2A26"/>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p:nvPr/>
        </p:nvCxnSpPr>
        <p:spPr>
          <a:xfrm flipH="1">
            <a:off x="3155161" y="3298419"/>
            <a:ext cx="4930389" cy="1930422"/>
          </a:xfrm>
          <a:prstGeom prst="straightConnector1">
            <a:avLst/>
          </a:prstGeom>
          <a:ln w="25400">
            <a:solidFill>
              <a:srgbClr val="AD2A26"/>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35"/>
          <p:cNvCxnSpPr/>
          <p:nvPr/>
        </p:nvCxnSpPr>
        <p:spPr>
          <a:xfrm>
            <a:off x="2481655" y="3299143"/>
            <a:ext cx="2517065" cy="0"/>
          </a:xfrm>
          <a:prstGeom prst="straightConnector1">
            <a:avLst/>
          </a:prstGeom>
          <a:ln w="25400">
            <a:solidFill>
              <a:srgbClr val="AD2A26"/>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p:cNvCxnSpPr/>
          <p:nvPr/>
        </p:nvCxnSpPr>
        <p:spPr>
          <a:xfrm flipH="1">
            <a:off x="5829013" y="3299143"/>
            <a:ext cx="2517065" cy="0"/>
          </a:xfrm>
          <a:prstGeom prst="straightConnector1">
            <a:avLst/>
          </a:prstGeom>
          <a:ln w="25400">
            <a:solidFill>
              <a:srgbClr val="AD2A26"/>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接箭头连接符 39"/>
          <p:cNvCxnSpPr/>
          <p:nvPr/>
        </p:nvCxnSpPr>
        <p:spPr>
          <a:xfrm flipV="1">
            <a:off x="5348187" y="4052599"/>
            <a:ext cx="0" cy="1311881"/>
          </a:xfrm>
          <a:prstGeom prst="straightConnector1">
            <a:avLst/>
          </a:prstGeom>
          <a:ln w="25400">
            <a:solidFill>
              <a:srgbClr val="AD2A26"/>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接箭头连接符 41"/>
          <p:cNvCxnSpPr/>
          <p:nvPr/>
        </p:nvCxnSpPr>
        <p:spPr>
          <a:xfrm flipV="1">
            <a:off x="2976880" y="3936917"/>
            <a:ext cx="2021840" cy="1024271"/>
          </a:xfrm>
          <a:prstGeom prst="straightConnector1">
            <a:avLst/>
          </a:prstGeom>
          <a:ln w="25400">
            <a:solidFill>
              <a:srgbClr val="AD2A26"/>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p:cNvCxnSpPr/>
          <p:nvPr/>
        </p:nvCxnSpPr>
        <p:spPr>
          <a:xfrm flipH="1" flipV="1">
            <a:off x="5794719" y="3936917"/>
            <a:ext cx="2021840" cy="1024271"/>
          </a:xfrm>
          <a:prstGeom prst="straightConnector1">
            <a:avLst/>
          </a:prstGeom>
          <a:ln w="25400">
            <a:solidFill>
              <a:srgbClr val="AD2A26"/>
            </a:solidFill>
            <a:tailEnd type="triangle"/>
          </a:ln>
        </p:spPr>
        <p:style>
          <a:lnRef idx="1">
            <a:schemeClr val="accent1"/>
          </a:lnRef>
          <a:fillRef idx="0">
            <a:schemeClr val="accent1"/>
          </a:fillRef>
          <a:effectRef idx="0">
            <a:schemeClr val="accent1"/>
          </a:effectRef>
          <a:fontRef idx="minor">
            <a:schemeClr val="tx1"/>
          </a:fontRef>
        </p:style>
      </p:cxnSp>
      <p:sp>
        <p:nvSpPr>
          <p:cNvPr id="44" name="矩形 43"/>
          <p:cNvSpPr/>
          <p:nvPr/>
        </p:nvSpPr>
        <p:spPr>
          <a:xfrm>
            <a:off x="5855013" y="2326640"/>
            <a:ext cx="926787" cy="822960"/>
          </a:xfrm>
          <a:prstGeom prst="rect">
            <a:avLst/>
          </a:prstGeom>
          <a:noFill/>
          <a:ln>
            <a:solidFill>
              <a:srgbClr val="49504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smtClean="0">
                <a:solidFill>
                  <a:srgbClr val="49504F"/>
                </a:solidFill>
              </a:rPr>
              <a:t>broker</a:t>
            </a:r>
          </a:p>
          <a:p>
            <a:r>
              <a:rPr lang="en-US" altLang="zh-CN" dirty="0" smtClean="0">
                <a:solidFill>
                  <a:srgbClr val="49504F"/>
                </a:solidFill>
              </a:rPr>
              <a:t>broker1</a:t>
            </a:r>
          </a:p>
          <a:p>
            <a:r>
              <a:rPr lang="en-US" altLang="zh-CN" dirty="0" smtClean="0">
                <a:solidFill>
                  <a:srgbClr val="49504F"/>
                </a:solidFill>
              </a:rPr>
              <a:t>broker2</a:t>
            </a:r>
            <a:endParaRPr lang="zh-CN" altLang="en-US" dirty="0">
              <a:solidFill>
                <a:srgbClr val="49504F"/>
              </a:solidFill>
            </a:endParaRPr>
          </a:p>
        </p:txBody>
      </p:sp>
    </p:spTree>
    <p:extLst>
      <p:ext uri="{BB962C8B-B14F-4D97-AF65-F5344CB8AC3E}">
        <p14:creationId xmlns:p14="http://schemas.microsoft.com/office/powerpoint/2010/main" val="3247387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10" presetClass="entr" presetSubtype="0" fill="hold" nodeType="with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nodeType="clickEffect">
                                  <p:stCondLst>
                                    <p:cond delay="0"/>
                                  </p:stCondLst>
                                  <p:childTnLst>
                                    <p:set>
                                      <p:cBhvr>
                                        <p:cTn id="19" dur="1" fill="hold">
                                          <p:stCondLst>
                                            <p:cond delay="0"/>
                                          </p:stCondLst>
                                        </p:cTn>
                                        <p:tgtEl>
                                          <p:spTgt spid="27"/>
                                        </p:tgtEl>
                                        <p:attrNameLst>
                                          <p:attrName>style.visibility</p:attrName>
                                        </p:attrNameLst>
                                      </p:cBhvr>
                                      <p:to>
                                        <p:strVal val="visible"/>
                                      </p:to>
                                    </p:set>
                                    <p:animEffect transition="in" filter="wipe(up)">
                                      <p:cBhvr>
                                        <p:cTn id="20" dur="500"/>
                                        <p:tgtEl>
                                          <p:spTgt spid="27"/>
                                        </p:tgtEl>
                                      </p:cBhvr>
                                    </p:animEffect>
                                  </p:childTnLst>
                                </p:cTn>
                              </p:par>
                              <p:par>
                                <p:cTn id="21" presetID="22" presetClass="entr" presetSubtype="1" fill="hold" nodeType="withEffect">
                                  <p:stCondLst>
                                    <p:cond delay="0"/>
                                  </p:stCondLst>
                                  <p:childTnLst>
                                    <p:set>
                                      <p:cBhvr>
                                        <p:cTn id="22" dur="1" fill="hold">
                                          <p:stCondLst>
                                            <p:cond delay="0"/>
                                          </p:stCondLst>
                                        </p:cTn>
                                        <p:tgtEl>
                                          <p:spTgt spid="29"/>
                                        </p:tgtEl>
                                        <p:attrNameLst>
                                          <p:attrName>style.visibility</p:attrName>
                                        </p:attrNameLst>
                                      </p:cBhvr>
                                      <p:to>
                                        <p:strVal val="visible"/>
                                      </p:to>
                                    </p:set>
                                    <p:animEffect transition="in" filter="wipe(up)">
                                      <p:cBhvr>
                                        <p:cTn id="23" dur="500"/>
                                        <p:tgtEl>
                                          <p:spTgt spid="29"/>
                                        </p:tgtEl>
                                      </p:cBhvr>
                                    </p:animEffect>
                                  </p:childTnLst>
                                </p:cTn>
                              </p:par>
                            </p:childTnLst>
                          </p:cTn>
                        </p:par>
                      </p:childTnLst>
                    </p:cTn>
                  </p:par>
                  <p:par>
                    <p:cTn id="24" fill="hold">
                      <p:stCondLst>
                        <p:cond delay="indefinite"/>
                      </p:stCondLst>
                      <p:childTnLst>
                        <p:par>
                          <p:cTn id="25" fill="hold">
                            <p:stCondLst>
                              <p:cond delay="0"/>
                            </p:stCondLst>
                            <p:childTnLst>
                              <p:par>
                                <p:cTn id="26" presetID="26" presetClass="emph" presetSubtype="0" repeatCount="5000" fill="hold" nodeType="clickEffect">
                                  <p:stCondLst>
                                    <p:cond delay="0"/>
                                  </p:stCondLst>
                                  <p:childTnLst>
                                    <p:animEffect transition="out" filter="fade">
                                      <p:cBhvr>
                                        <p:cTn id="27" dur="1000" tmFilter="0, 0; .2, .5; .8, .5; 1, 0"/>
                                        <p:tgtEl>
                                          <p:spTgt spid="24"/>
                                        </p:tgtEl>
                                      </p:cBhvr>
                                    </p:animEffect>
                                    <p:animScale>
                                      <p:cBhvr>
                                        <p:cTn id="28" dur="500" autoRev="1" fill="hold"/>
                                        <p:tgtEl>
                                          <p:spTgt spid="24"/>
                                        </p:tgtEl>
                                      </p:cBhvr>
                                      <p:by x="105000" y="105000"/>
                                    </p:animScale>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25"/>
                                        </p:tgtEl>
                                        <p:attrNameLst>
                                          <p:attrName>style.visibility</p:attrName>
                                        </p:attrNameLst>
                                      </p:cBhvr>
                                      <p:to>
                                        <p:strVal val="visible"/>
                                      </p:to>
                                    </p:set>
                                    <p:animEffect transition="in" filter="fade">
                                      <p:cBhvr>
                                        <p:cTn id="33" dur="500"/>
                                        <p:tgtEl>
                                          <p:spTgt spid="25"/>
                                        </p:tgtEl>
                                      </p:cBhvr>
                                    </p:animEffect>
                                  </p:childTnLst>
                                </p:cTn>
                              </p:par>
                              <p:par>
                                <p:cTn id="34" presetID="10" presetClass="entr" presetSubtype="0" fill="hold" nodeType="withEffect">
                                  <p:stCondLst>
                                    <p:cond delay="0"/>
                                  </p:stCondLst>
                                  <p:childTnLst>
                                    <p:set>
                                      <p:cBhvr>
                                        <p:cTn id="35" dur="1" fill="hold">
                                          <p:stCondLst>
                                            <p:cond delay="0"/>
                                          </p:stCondLst>
                                        </p:cTn>
                                        <p:tgtEl>
                                          <p:spTgt spid="4"/>
                                        </p:tgtEl>
                                        <p:attrNameLst>
                                          <p:attrName>style.visibility</p:attrName>
                                        </p:attrNameLst>
                                      </p:cBhvr>
                                      <p:to>
                                        <p:strVal val="visible"/>
                                      </p:to>
                                    </p:set>
                                    <p:animEffect transition="in" filter="fade">
                                      <p:cBhvr>
                                        <p:cTn id="36" dur="500"/>
                                        <p:tgtEl>
                                          <p:spTgt spid="4"/>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1" fill="hold" nodeType="clickEffect">
                                  <p:stCondLst>
                                    <p:cond delay="0"/>
                                  </p:stCondLst>
                                  <p:childTnLst>
                                    <p:set>
                                      <p:cBhvr>
                                        <p:cTn id="40" dur="1" fill="hold">
                                          <p:stCondLst>
                                            <p:cond delay="0"/>
                                          </p:stCondLst>
                                        </p:cTn>
                                        <p:tgtEl>
                                          <p:spTgt spid="30"/>
                                        </p:tgtEl>
                                        <p:attrNameLst>
                                          <p:attrName>style.visibility</p:attrName>
                                        </p:attrNameLst>
                                      </p:cBhvr>
                                      <p:to>
                                        <p:strVal val="visible"/>
                                      </p:to>
                                    </p:set>
                                    <p:animEffect transition="in" filter="wipe(up)">
                                      <p:cBhvr>
                                        <p:cTn id="41" dur="500"/>
                                        <p:tgtEl>
                                          <p:spTgt spid="30"/>
                                        </p:tgtEl>
                                      </p:cBhvr>
                                    </p:animEffect>
                                  </p:childTnLst>
                                </p:cTn>
                              </p:par>
                              <p:par>
                                <p:cTn id="42" presetID="22" presetClass="entr" presetSubtype="1" fill="hold" nodeType="withEffect">
                                  <p:stCondLst>
                                    <p:cond delay="0"/>
                                  </p:stCondLst>
                                  <p:childTnLst>
                                    <p:set>
                                      <p:cBhvr>
                                        <p:cTn id="43" dur="1" fill="hold">
                                          <p:stCondLst>
                                            <p:cond delay="0"/>
                                          </p:stCondLst>
                                        </p:cTn>
                                        <p:tgtEl>
                                          <p:spTgt spid="34"/>
                                        </p:tgtEl>
                                        <p:attrNameLst>
                                          <p:attrName>style.visibility</p:attrName>
                                        </p:attrNameLst>
                                      </p:cBhvr>
                                      <p:to>
                                        <p:strVal val="visible"/>
                                      </p:to>
                                    </p:set>
                                    <p:animEffect transition="in" filter="wipe(up)">
                                      <p:cBhvr>
                                        <p:cTn id="44" dur="500"/>
                                        <p:tgtEl>
                                          <p:spTgt spid="34"/>
                                        </p:tgtEl>
                                      </p:cBhvr>
                                    </p:animEffect>
                                  </p:childTnLst>
                                </p:cTn>
                              </p:par>
                              <p:par>
                                <p:cTn id="45" presetID="22" presetClass="entr" presetSubtype="1" fill="hold" nodeType="withEffect">
                                  <p:stCondLst>
                                    <p:cond delay="0"/>
                                  </p:stCondLst>
                                  <p:childTnLst>
                                    <p:set>
                                      <p:cBhvr>
                                        <p:cTn id="46" dur="1" fill="hold">
                                          <p:stCondLst>
                                            <p:cond delay="0"/>
                                          </p:stCondLst>
                                        </p:cTn>
                                        <p:tgtEl>
                                          <p:spTgt spid="35"/>
                                        </p:tgtEl>
                                        <p:attrNameLst>
                                          <p:attrName>style.visibility</p:attrName>
                                        </p:attrNameLst>
                                      </p:cBhvr>
                                      <p:to>
                                        <p:strVal val="visible"/>
                                      </p:to>
                                    </p:set>
                                    <p:animEffect transition="in" filter="wipe(up)">
                                      <p:cBhvr>
                                        <p:cTn id="47" dur="500"/>
                                        <p:tgtEl>
                                          <p:spTgt spid="35"/>
                                        </p:tgtEl>
                                      </p:cBhvr>
                                    </p:animEffect>
                                  </p:childTnLst>
                                </p:cTn>
                              </p:par>
                              <p:par>
                                <p:cTn id="48" presetID="22" presetClass="entr" presetSubtype="1" fill="hold" nodeType="withEffect">
                                  <p:stCondLst>
                                    <p:cond delay="0"/>
                                  </p:stCondLst>
                                  <p:childTnLst>
                                    <p:set>
                                      <p:cBhvr>
                                        <p:cTn id="49" dur="1" fill="hold">
                                          <p:stCondLst>
                                            <p:cond delay="0"/>
                                          </p:stCondLst>
                                        </p:cTn>
                                        <p:tgtEl>
                                          <p:spTgt spid="32"/>
                                        </p:tgtEl>
                                        <p:attrNameLst>
                                          <p:attrName>style.visibility</p:attrName>
                                        </p:attrNameLst>
                                      </p:cBhvr>
                                      <p:to>
                                        <p:strVal val="visible"/>
                                      </p:to>
                                    </p:set>
                                    <p:animEffect transition="in" filter="wipe(up)">
                                      <p:cBhvr>
                                        <p:cTn id="50" dur="500"/>
                                        <p:tgtEl>
                                          <p:spTgt spid="32"/>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xit" presetSubtype="0" fill="hold" nodeType="clickEffect">
                                  <p:stCondLst>
                                    <p:cond delay="0"/>
                                  </p:stCondLst>
                                  <p:childTnLst>
                                    <p:animEffect transition="out" filter="fade">
                                      <p:cBhvr>
                                        <p:cTn id="54" dur="500"/>
                                        <p:tgtEl>
                                          <p:spTgt spid="27"/>
                                        </p:tgtEl>
                                      </p:cBhvr>
                                    </p:animEffect>
                                    <p:set>
                                      <p:cBhvr>
                                        <p:cTn id="55" dur="1" fill="hold">
                                          <p:stCondLst>
                                            <p:cond delay="499"/>
                                          </p:stCondLst>
                                        </p:cTn>
                                        <p:tgtEl>
                                          <p:spTgt spid="27"/>
                                        </p:tgtEl>
                                        <p:attrNameLst>
                                          <p:attrName>style.visibility</p:attrName>
                                        </p:attrNameLst>
                                      </p:cBhvr>
                                      <p:to>
                                        <p:strVal val="hidden"/>
                                      </p:to>
                                    </p:set>
                                  </p:childTnLst>
                                </p:cTn>
                              </p:par>
                              <p:par>
                                <p:cTn id="56" presetID="10" presetClass="exit" presetSubtype="0" fill="hold" nodeType="withEffect">
                                  <p:stCondLst>
                                    <p:cond delay="0"/>
                                  </p:stCondLst>
                                  <p:childTnLst>
                                    <p:animEffect transition="out" filter="fade">
                                      <p:cBhvr>
                                        <p:cTn id="57" dur="500"/>
                                        <p:tgtEl>
                                          <p:spTgt spid="29"/>
                                        </p:tgtEl>
                                      </p:cBhvr>
                                    </p:animEffect>
                                    <p:set>
                                      <p:cBhvr>
                                        <p:cTn id="58" dur="1" fill="hold">
                                          <p:stCondLst>
                                            <p:cond delay="499"/>
                                          </p:stCondLst>
                                        </p:cTn>
                                        <p:tgtEl>
                                          <p:spTgt spid="29"/>
                                        </p:tgtEl>
                                        <p:attrNameLst>
                                          <p:attrName>style.visibility</p:attrName>
                                        </p:attrNameLst>
                                      </p:cBhvr>
                                      <p:to>
                                        <p:strVal val="hidden"/>
                                      </p:to>
                                    </p:set>
                                  </p:childTnLst>
                                </p:cTn>
                              </p:par>
                              <p:par>
                                <p:cTn id="59" presetID="10" presetClass="exit" presetSubtype="0" fill="hold" nodeType="withEffect">
                                  <p:stCondLst>
                                    <p:cond delay="0"/>
                                  </p:stCondLst>
                                  <p:childTnLst>
                                    <p:animEffect transition="out" filter="fade">
                                      <p:cBhvr>
                                        <p:cTn id="60" dur="500"/>
                                        <p:tgtEl>
                                          <p:spTgt spid="30"/>
                                        </p:tgtEl>
                                      </p:cBhvr>
                                    </p:animEffect>
                                    <p:set>
                                      <p:cBhvr>
                                        <p:cTn id="61" dur="1" fill="hold">
                                          <p:stCondLst>
                                            <p:cond delay="499"/>
                                          </p:stCondLst>
                                        </p:cTn>
                                        <p:tgtEl>
                                          <p:spTgt spid="30"/>
                                        </p:tgtEl>
                                        <p:attrNameLst>
                                          <p:attrName>style.visibility</p:attrName>
                                        </p:attrNameLst>
                                      </p:cBhvr>
                                      <p:to>
                                        <p:strVal val="hidden"/>
                                      </p:to>
                                    </p:set>
                                  </p:childTnLst>
                                </p:cTn>
                              </p:par>
                              <p:par>
                                <p:cTn id="62" presetID="10" presetClass="exit" presetSubtype="0" fill="hold" nodeType="withEffect">
                                  <p:stCondLst>
                                    <p:cond delay="0"/>
                                  </p:stCondLst>
                                  <p:childTnLst>
                                    <p:animEffect transition="out" filter="fade">
                                      <p:cBhvr>
                                        <p:cTn id="63" dur="500"/>
                                        <p:tgtEl>
                                          <p:spTgt spid="34"/>
                                        </p:tgtEl>
                                      </p:cBhvr>
                                    </p:animEffect>
                                    <p:set>
                                      <p:cBhvr>
                                        <p:cTn id="64" dur="1" fill="hold">
                                          <p:stCondLst>
                                            <p:cond delay="499"/>
                                          </p:stCondLst>
                                        </p:cTn>
                                        <p:tgtEl>
                                          <p:spTgt spid="34"/>
                                        </p:tgtEl>
                                        <p:attrNameLst>
                                          <p:attrName>style.visibility</p:attrName>
                                        </p:attrNameLst>
                                      </p:cBhvr>
                                      <p:to>
                                        <p:strVal val="hidden"/>
                                      </p:to>
                                    </p:set>
                                  </p:childTnLst>
                                </p:cTn>
                              </p:par>
                              <p:par>
                                <p:cTn id="65" presetID="10" presetClass="exit" presetSubtype="0" fill="hold" nodeType="withEffect">
                                  <p:stCondLst>
                                    <p:cond delay="0"/>
                                  </p:stCondLst>
                                  <p:childTnLst>
                                    <p:animEffect transition="out" filter="fade">
                                      <p:cBhvr>
                                        <p:cTn id="66" dur="500"/>
                                        <p:tgtEl>
                                          <p:spTgt spid="35"/>
                                        </p:tgtEl>
                                      </p:cBhvr>
                                    </p:animEffect>
                                    <p:set>
                                      <p:cBhvr>
                                        <p:cTn id="67" dur="1" fill="hold">
                                          <p:stCondLst>
                                            <p:cond delay="499"/>
                                          </p:stCondLst>
                                        </p:cTn>
                                        <p:tgtEl>
                                          <p:spTgt spid="35"/>
                                        </p:tgtEl>
                                        <p:attrNameLst>
                                          <p:attrName>style.visibility</p:attrName>
                                        </p:attrNameLst>
                                      </p:cBhvr>
                                      <p:to>
                                        <p:strVal val="hidden"/>
                                      </p:to>
                                    </p:set>
                                  </p:childTnLst>
                                </p:cTn>
                              </p:par>
                              <p:par>
                                <p:cTn id="68" presetID="10" presetClass="exit" presetSubtype="0" fill="hold" nodeType="withEffect">
                                  <p:stCondLst>
                                    <p:cond delay="0"/>
                                  </p:stCondLst>
                                  <p:childTnLst>
                                    <p:animEffect transition="out" filter="fade">
                                      <p:cBhvr>
                                        <p:cTn id="69" dur="500"/>
                                        <p:tgtEl>
                                          <p:spTgt spid="32"/>
                                        </p:tgtEl>
                                      </p:cBhvr>
                                    </p:animEffect>
                                    <p:set>
                                      <p:cBhvr>
                                        <p:cTn id="70" dur="1" fill="hold">
                                          <p:stCondLst>
                                            <p:cond delay="499"/>
                                          </p:stCondLst>
                                        </p:cTn>
                                        <p:tgtEl>
                                          <p:spTgt spid="32"/>
                                        </p:tgtEl>
                                        <p:attrNameLst>
                                          <p:attrName>style.visibility</p:attrName>
                                        </p:attrNameLst>
                                      </p:cBhvr>
                                      <p:to>
                                        <p:strVal val="hidden"/>
                                      </p:to>
                                    </p:set>
                                  </p:childTnLst>
                                </p:cTn>
                              </p:par>
                            </p:childTnLst>
                          </p:cTn>
                        </p:par>
                      </p:childTnLst>
                    </p:cTn>
                  </p:par>
                  <p:par>
                    <p:cTn id="71" fill="hold">
                      <p:stCondLst>
                        <p:cond delay="indefinite"/>
                      </p:stCondLst>
                      <p:childTnLst>
                        <p:par>
                          <p:cTn id="72" fill="hold">
                            <p:stCondLst>
                              <p:cond delay="0"/>
                            </p:stCondLst>
                            <p:childTnLst>
                              <p:par>
                                <p:cTn id="73" presetID="53" presetClass="entr" presetSubtype="16" fill="hold" nodeType="clickEffect">
                                  <p:stCondLst>
                                    <p:cond delay="0"/>
                                  </p:stCondLst>
                                  <p:childTnLst>
                                    <p:set>
                                      <p:cBhvr>
                                        <p:cTn id="74" dur="1" fill="hold">
                                          <p:stCondLst>
                                            <p:cond delay="0"/>
                                          </p:stCondLst>
                                        </p:cTn>
                                        <p:tgtEl>
                                          <p:spTgt spid="14"/>
                                        </p:tgtEl>
                                        <p:attrNameLst>
                                          <p:attrName>style.visibility</p:attrName>
                                        </p:attrNameLst>
                                      </p:cBhvr>
                                      <p:to>
                                        <p:strVal val="visible"/>
                                      </p:to>
                                    </p:set>
                                    <p:anim calcmode="lin" valueType="num">
                                      <p:cBhvr>
                                        <p:cTn id="75" dur="500" fill="hold"/>
                                        <p:tgtEl>
                                          <p:spTgt spid="14"/>
                                        </p:tgtEl>
                                        <p:attrNameLst>
                                          <p:attrName>ppt_w</p:attrName>
                                        </p:attrNameLst>
                                      </p:cBhvr>
                                      <p:tavLst>
                                        <p:tav tm="0">
                                          <p:val>
                                            <p:fltVal val="0"/>
                                          </p:val>
                                        </p:tav>
                                        <p:tav tm="100000">
                                          <p:val>
                                            <p:strVal val="#ppt_w"/>
                                          </p:val>
                                        </p:tav>
                                      </p:tavLst>
                                    </p:anim>
                                    <p:anim calcmode="lin" valueType="num">
                                      <p:cBhvr>
                                        <p:cTn id="76" dur="500" fill="hold"/>
                                        <p:tgtEl>
                                          <p:spTgt spid="14"/>
                                        </p:tgtEl>
                                        <p:attrNameLst>
                                          <p:attrName>ppt_h</p:attrName>
                                        </p:attrNameLst>
                                      </p:cBhvr>
                                      <p:tavLst>
                                        <p:tav tm="0">
                                          <p:val>
                                            <p:fltVal val="0"/>
                                          </p:val>
                                        </p:tav>
                                        <p:tav tm="100000">
                                          <p:val>
                                            <p:strVal val="#ppt_h"/>
                                          </p:val>
                                        </p:tav>
                                      </p:tavLst>
                                    </p:anim>
                                    <p:animEffect transition="in" filter="fade">
                                      <p:cBhvr>
                                        <p:cTn id="77" dur="500"/>
                                        <p:tgtEl>
                                          <p:spTgt spid="14"/>
                                        </p:tgtEl>
                                      </p:cBhvr>
                                    </p:animEffect>
                                  </p:childTnLst>
                                </p:cTn>
                              </p:par>
                              <p:par>
                                <p:cTn id="78" presetID="53" presetClass="entr" presetSubtype="16" fill="hold" grpId="0" nodeType="withEffect">
                                  <p:stCondLst>
                                    <p:cond delay="0"/>
                                  </p:stCondLst>
                                  <p:childTnLst>
                                    <p:set>
                                      <p:cBhvr>
                                        <p:cTn id="79" dur="1" fill="hold">
                                          <p:stCondLst>
                                            <p:cond delay="0"/>
                                          </p:stCondLst>
                                        </p:cTn>
                                        <p:tgtEl>
                                          <p:spTgt spid="13"/>
                                        </p:tgtEl>
                                        <p:attrNameLst>
                                          <p:attrName>style.visibility</p:attrName>
                                        </p:attrNameLst>
                                      </p:cBhvr>
                                      <p:to>
                                        <p:strVal val="visible"/>
                                      </p:to>
                                    </p:set>
                                    <p:anim calcmode="lin" valueType="num">
                                      <p:cBhvr>
                                        <p:cTn id="80" dur="500" fill="hold"/>
                                        <p:tgtEl>
                                          <p:spTgt spid="13"/>
                                        </p:tgtEl>
                                        <p:attrNameLst>
                                          <p:attrName>ppt_w</p:attrName>
                                        </p:attrNameLst>
                                      </p:cBhvr>
                                      <p:tavLst>
                                        <p:tav tm="0">
                                          <p:val>
                                            <p:fltVal val="0"/>
                                          </p:val>
                                        </p:tav>
                                        <p:tav tm="100000">
                                          <p:val>
                                            <p:strVal val="#ppt_w"/>
                                          </p:val>
                                        </p:tav>
                                      </p:tavLst>
                                    </p:anim>
                                    <p:anim calcmode="lin" valueType="num">
                                      <p:cBhvr>
                                        <p:cTn id="81" dur="500" fill="hold"/>
                                        <p:tgtEl>
                                          <p:spTgt spid="13"/>
                                        </p:tgtEl>
                                        <p:attrNameLst>
                                          <p:attrName>ppt_h</p:attrName>
                                        </p:attrNameLst>
                                      </p:cBhvr>
                                      <p:tavLst>
                                        <p:tav tm="0">
                                          <p:val>
                                            <p:fltVal val="0"/>
                                          </p:val>
                                        </p:tav>
                                        <p:tav tm="100000">
                                          <p:val>
                                            <p:strVal val="#ppt_h"/>
                                          </p:val>
                                        </p:tav>
                                      </p:tavLst>
                                    </p:anim>
                                    <p:animEffect transition="in" filter="fade">
                                      <p:cBhvr>
                                        <p:cTn id="82" dur="500"/>
                                        <p:tgtEl>
                                          <p:spTgt spid="13"/>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4" fill="hold" nodeType="clickEffect">
                                  <p:stCondLst>
                                    <p:cond delay="0"/>
                                  </p:stCondLst>
                                  <p:childTnLst>
                                    <p:set>
                                      <p:cBhvr>
                                        <p:cTn id="86" dur="1" fill="hold">
                                          <p:stCondLst>
                                            <p:cond delay="0"/>
                                          </p:stCondLst>
                                        </p:cTn>
                                        <p:tgtEl>
                                          <p:spTgt spid="40"/>
                                        </p:tgtEl>
                                        <p:attrNameLst>
                                          <p:attrName>style.visibility</p:attrName>
                                        </p:attrNameLst>
                                      </p:cBhvr>
                                      <p:to>
                                        <p:strVal val="visible"/>
                                      </p:to>
                                    </p:set>
                                    <p:animEffect transition="in" filter="wipe(down)">
                                      <p:cBhvr>
                                        <p:cTn id="87" dur="500"/>
                                        <p:tgtEl>
                                          <p:spTgt spid="40"/>
                                        </p:tgtEl>
                                      </p:cBhvr>
                                    </p:animEffect>
                                  </p:childTnLst>
                                </p:cTn>
                              </p:par>
                              <p:par>
                                <p:cTn id="88" presetID="22" presetClass="entr" presetSubtype="4" fill="hold" nodeType="withEffect">
                                  <p:stCondLst>
                                    <p:cond delay="0"/>
                                  </p:stCondLst>
                                  <p:childTnLst>
                                    <p:set>
                                      <p:cBhvr>
                                        <p:cTn id="89" dur="1" fill="hold">
                                          <p:stCondLst>
                                            <p:cond delay="0"/>
                                          </p:stCondLst>
                                        </p:cTn>
                                        <p:tgtEl>
                                          <p:spTgt spid="43"/>
                                        </p:tgtEl>
                                        <p:attrNameLst>
                                          <p:attrName>style.visibility</p:attrName>
                                        </p:attrNameLst>
                                      </p:cBhvr>
                                      <p:to>
                                        <p:strVal val="visible"/>
                                      </p:to>
                                    </p:set>
                                    <p:animEffect transition="in" filter="wipe(down)">
                                      <p:cBhvr>
                                        <p:cTn id="90" dur="500"/>
                                        <p:tgtEl>
                                          <p:spTgt spid="43"/>
                                        </p:tgtEl>
                                      </p:cBhvr>
                                    </p:animEffect>
                                  </p:childTnLst>
                                </p:cTn>
                              </p:par>
                              <p:par>
                                <p:cTn id="91" presetID="22" presetClass="entr" presetSubtype="4" fill="hold" nodeType="withEffect">
                                  <p:stCondLst>
                                    <p:cond delay="0"/>
                                  </p:stCondLst>
                                  <p:childTnLst>
                                    <p:set>
                                      <p:cBhvr>
                                        <p:cTn id="92" dur="1" fill="hold">
                                          <p:stCondLst>
                                            <p:cond delay="0"/>
                                          </p:stCondLst>
                                        </p:cTn>
                                        <p:tgtEl>
                                          <p:spTgt spid="42"/>
                                        </p:tgtEl>
                                        <p:attrNameLst>
                                          <p:attrName>style.visibility</p:attrName>
                                        </p:attrNameLst>
                                      </p:cBhvr>
                                      <p:to>
                                        <p:strVal val="visible"/>
                                      </p:to>
                                    </p:set>
                                    <p:animEffect transition="in" filter="wipe(down)">
                                      <p:cBhvr>
                                        <p:cTn id="93" dur="500"/>
                                        <p:tgtEl>
                                          <p:spTgt spid="42"/>
                                        </p:tgtEl>
                                      </p:cBhvr>
                                    </p:animEffect>
                                  </p:childTnLst>
                                </p:cTn>
                              </p:par>
                            </p:childTnLst>
                          </p:cTn>
                        </p:par>
                      </p:childTnLst>
                    </p:cTn>
                  </p:par>
                  <p:par>
                    <p:cTn id="94" fill="hold">
                      <p:stCondLst>
                        <p:cond delay="indefinite"/>
                      </p:stCondLst>
                      <p:childTnLst>
                        <p:par>
                          <p:cTn id="95" fill="hold">
                            <p:stCondLst>
                              <p:cond delay="0"/>
                            </p:stCondLst>
                            <p:childTnLst>
                              <p:par>
                                <p:cTn id="96" presetID="22" presetClass="entr" presetSubtype="1" fill="hold" grpId="0" nodeType="clickEffect">
                                  <p:stCondLst>
                                    <p:cond delay="0"/>
                                  </p:stCondLst>
                                  <p:childTnLst>
                                    <p:set>
                                      <p:cBhvr>
                                        <p:cTn id="97" dur="1" fill="hold">
                                          <p:stCondLst>
                                            <p:cond delay="0"/>
                                          </p:stCondLst>
                                        </p:cTn>
                                        <p:tgtEl>
                                          <p:spTgt spid="44"/>
                                        </p:tgtEl>
                                        <p:attrNameLst>
                                          <p:attrName>style.visibility</p:attrName>
                                        </p:attrNameLst>
                                      </p:cBhvr>
                                      <p:to>
                                        <p:strVal val="visible"/>
                                      </p:to>
                                    </p:set>
                                    <p:animEffect transition="in" filter="wipe(up)">
                                      <p:cBhvr>
                                        <p:cTn id="98" dur="500"/>
                                        <p:tgtEl>
                                          <p:spTgt spid="44"/>
                                        </p:tgtEl>
                                      </p:cBhvr>
                                    </p:animEffect>
                                  </p:childTnLst>
                                </p:cTn>
                              </p:par>
                            </p:childTnLst>
                          </p:cTn>
                        </p:par>
                      </p:childTnLst>
                    </p:cTn>
                  </p:par>
                  <p:par>
                    <p:cTn id="99" fill="hold">
                      <p:stCondLst>
                        <p:cond delay="indefinite"/>
                      </p:stCondLst>
                      <p:childTnLst>
                        <p:par>
                          <p:cTn id="100" fill="hold">
                            <p:stCondLst>
                              <p:cond delay="0"/>
                            </p:stCondLst>
                            <p:childTnLst>
                              <p:par>
                                <p:cTn id="101" presetID="22" presetClass="entr" presetSubtype="8" fill="hold" nodeType="clickEffect">
                                  <p:stCondLst>
                                    <p:cond delay="0"/>
                                  </p:stCondLst>
                                  <p:childTnLst>
                                    <p:set>
                                      <p:cBhvr>
                                        <p:cTn id="102" dur="1" fill="hold">
                                          <p:stCondLst>
                                            <p:cond delay="0"/>
                                          </p:stCondLst>
                                        </p:cTn>
                                        <p:tgtEl>
                                          <p:spTgt spid="36"/>
                                        </p:tgtEl>
                                        <p:attrNameLst>
                                          <p:attrName>style.visibility</p:attrName>
                                        </p:attrNameLst>
                                      </p:cBhvr>
                                      <p:to>
                                        <p:strVal val="visible"/>
                                      </p:to>
                                    </p:set>
                                    <p:animEffect transition="in" filter="wipe(left)">
                                      <p:cBhvr>
                                        <p:cTn id="103" dur="500"/>
                                        <p:tgtEl>
                                          <p:spTgt spid="36"/>
                                        </p:tgtEl>
                                      </p:cBhvr>
                                    </p:animEffect>
                                  </p:childTnLst>
                                </p:cTn>
                              </p:par>
                              <p:par>
                                <p:cTn id="104" presetID="22" presetClass="entr" presetSubtype="2" fill="hold" nodeType="withEffect">
                                  <p:stCondLst>
                                    <p:cond delay="0"/>
                                  </p:stCondLst>
                                  <p:childTnLst>
                                    <p:set>
                                      <p:cBhvr>
                                        <p:cTn id="105" dur="1" fill="hold">
                                          <p:stCondLst>
                                            <p:cond delay="0"/>
                                          </p:stCondLst>
                                        </p:cTn>
                                        <p:tgtEl>
                                          <p:spTgt spid="39"/>
                                        </p:tgtEl>
                                        <p:attrNameLst>
                                          <p:attrName>style.visibility</p:attrName>
                                        </p:attrNameLst>
                                      </p:cBhvr>
                                      <p:to>
                                        <p:strVal val="visible"/>
                                      </p:to>
                                    </p:set>
                                    <p:animEffect transition="in" filter="wipe(right)">
                                      <p:cBhvr>
                                        <p:cTn id="106"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44" grpId="0" animBg="1"/>
    </p:bldLst>
  </p:timing>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en-US" altLang="zh-CN" dirty="0" err="1"/>
              <a:t>RocketMQ</a:t>
            </a:r>
            <a:endParaRPr lang="zh-CN" altLang="en-US" dirty="0"/>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smtClean="0"/>
              <a:t>启动命名服务器</a:t>
            </a:r>
            <a:endParaRPr lang="en-US" altLang="zh-CN" dirty="0" smtClean="0"/>
          </a:p>
          <a:p>
            <a:pPr>
              <a:buFont typeface="Wingdings" panose="05000000000000000000" pitchFamily="2" charset="2"/>
              <a:buChar char="l"/>
            </a:pPr>
            <a:endParaRPr lang="en-US" altLang="zh-CN" sz="2000" dirty="0" smtClean="0"/>
          </a:p>
          <a:p>
            <a:pPr>
              <a:buFont typeface="Wingdings" panose="05000000000000000000" pitchFamily="2" charset="2"/>
              <a:buChar char="l"/>
            </a:pPr>
            <a:r>
              <a:rPr lang="zh-CN" altLang="en-US" dirty="0" smtClean="0"/>
              <a:t>启动</a:t>
            </a:r>
            <a:r>
              <a:rPr lang="en-US" altLang="zh-CN" dirty="0" smtClean="0"/>
              <a:t>broker</a:t>
            </a:r>
            <a:endParaRPr lang="en-US" altLang="zh-CN" sz="2000" dirty="0"/>
          </a:p>
        </p:txBody>
      </p:sp>
      <p:sp>
        <p:nvSpPr>
          <p:cNvPr id="7" name="TextBox 3">
            <a:extLst>
              <a:ext uri="{FF2B5EF4-FFF2-40B4-BE49-F238E27FC236}">
                <a16:creationId xmlns:a16="http://schemas.microsoft.com/office/drawing/2014/main" id="{0C998B78-AB18-3C47-A1C7-25AE9A3A40B0}"/>
              </a:ext>
            </a:extLst>
          </p:cNvPr>
          <p:cNvSpPr txBox="1"/>
          <p:nvPr/>
        </p:nvSpPr>
        <p:spPr>
          <a:xfrm>
            <a:off x="1159842" y="2149748"/>
            <a:ext cx="9860586" cy="422103"/>
          </a:xfrm>
          <a:prstGeom prst="rect">
            <a:avLst/>
          </a:prstGeom>
          <a:solidFill>
            <a:srgbClr val="FFFFE4"/>
          </a:solidFill>
          <a:ln w="3175">
            <a:solidFill>
              <a:srgbClr val="919191"/>
            </a:solidFill>
          </a:ln>
        </p:spPr>
        <p:txBody>
          <a:bodyPr wrap="square">
            <a:spAutoFit/>
          </a:bodyPr>
          <a:lstStyle/>
          <a:p>
            <a:pPr lvl="0" eaLnBrk="0" fontAlgn="base" hangingPunct="0">
              <a:lnSpc>
                <a:spcPct val="150000"/>
              </a:lnSpc>
              <a:spcBef>
                <a:spcPct val="0"/>
              </a:spcBef>
              <a:spcAft>
                <a:spcPct val="0"/>
              </a:spcAft>
            </a:pPr>
            <a:r>
              <a:rPr lang="en-US" altLang="zh-CN" sz="1600" dirty="0" err="1">
                <a:latin typeface="Consolas" panose="020B0609020204030204" pitchFamily="49" charset="0"/>
              </a:rPr>
              <a:t>mqnamesrv</a:t>
            </a:r>
            <a:endParaRPr lang="zh-CN" altLang="zh-CN" sz="1600" dirty="0">
              <a:latin typeface="Consolas" panose="020B0609020204030204" pitchFamily="49" charset="0"/>
            </a:endParaRPr>
          </a:p>
        </p:txBody>
      </p:sp>
      <p:sp>
        <p:nvSpPr>
          <p:cNvPr id="8" name="TextBox 3">
            <a:extLst>
              <a:ext uri="{FF2B5EF4-FFF2-40B4-BE49-F238E27FC236}">
                <a16:creationId xmlns:a16="http://schemas.microsoft.com/office/drawing/2014/main" id="{0C998B78-AB18-3C47-A1C7-25AE9A3A40B0}"/>
              </a:ext>
            </a:extLst>
          </p:cNvPr>
          <p:cNvSpPr txBox="1"/>
          <p:nvPr/>
        </p:nvSpPr>
        <p:spPr>
          <a:xfrm>
            <a:off x="1159842" y="3058765"/>
            <a:ext cx="9860586" cy="422103"/>
          </a:xfrm>
          <a:prstGeom prst="rect">
            <a:avLst/>
          </a:prstGeom>
          <a:solidFill>
            <a:srgbClr val="FFFFE4"/>
          </a:solidFill>
          <a:ln w="3175">
            <a:solidFill>
              <a:srgbClr val="919191"/>
            </a:solidFill>
          </a:ln>
        </p:spPr>
        <p:txBody>
          <a:bodyPr wrap="square">
            <a:spAutoFit/>
          </a:bodyPr>
          <a:lstStyle/>
          <a:p>
            <a:pPr lvl="0" eaLnBrk="0" fontAlgn="base" hangingPunct="0">
              <a:lnSpc>
                <a:spcPct val="150000"/>
              </a:lnSpc>
              <a:spcBef>
                <a:spcPct val="0"/>
              </a:spcBef>
              <a:spcAft>
                <a:spcPct val="0"/>
              </a:spcAft>
            </a:pPr>
            <a:r>
              <a:rPr lang="en-US" altLang="zh-CN" sz="1600" dirty="0" err="1">
                <a:latin typeface="Consolas" panose="020B0609020204030204" pitchFamily="49" charset="0"/>
              </a:rPr>
              <a:t>mqbroker</a:t>
            </a:r>
            <a:endParaRPr lang="zh-CN" altLang="zh-CN" sz="1600" dirty="0">
              <a:latin typeface="Consolas" panose="020B0609020204030204" pitchFamily="49" charset="0"/>
            </a:endParaRPr>
          </a:p>
        </p:txBody>
      </p:sp>
    </p:spTree>
    <p:extLst>
      <p:ext uri="{BB962C8B-B14F-4D97-AF65-F5344CB8AC3E}">
        <p14:creationId xmlns:p14="http://schemas.microsoft.com/office/powerpoint/2010/main" val="1571279780"/>
      </p:ext>
    </p:extLst>
  </p:cSld>
  <p:clrMapOvr>
    <a:masterClrMapping/>
  </p:clrMapOvr>
  <p:timing>
    <p:tnLst>
      <p:par>
        <p:cTn id="1" dur="indefinite" restart="never" nodeType="tmRoot"/>
      </p:par>
    </p:tnLst>
  </p:timing>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en-US" altLang="zh-CN" dirty="0" err="1"/>
              <a:t>RocketMQ</a:t>
            </a:r>
            <a:endParaRPr lang="zh-CN" altLang="en-US" dirty="0"/>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smtClean="0"/>
              <a:t>服务器功能测试：生产者</a:t>
            </a:r>
            <a:endParaRPr lang="en-US" altLang="zh-CN" dirty="0" smtClean="0"/>
          </a:p>
          <a:p>
            <a:pPr>
              <a:buFont typeface="Wingdings" panose="05000000000000000000" pitchFamily="2" charset="2"/>
              <a:buChar char="l"/>
            </a:pPr>
            <a:endParaRPr lang="en-US" altLang="zh-CN" sz="2000" dirty="0"/>
          </a:p>
          <a:p>
            <a:pPr>
              <a:buFont typeface="Wingdings" panose="05000000000000000000" pitchFamily="2" charset="2"/>
              <a:buChar char="l"/>
            </a:pPr>
            <a:r>
              <a:rPr lang="zh-CN" altLang="en-US" dirty="0"/>
              <a:t>服务器功能测试</a:t>
            </a:r>
            <a:r>
              <a:rPr lang="zh-CN" altLang="en-US" dirty="0" smtClean="0"/>
              <a:t>：消费者</a:t>
            </a:r>
            <a:endParaRPr lang="en-US" altLang="zh-CN" sz="2000" dirty="0"/>
          </a:p>
        </p:txBody>
      </p:sp>
      <p:sp>
        <p:nvSpPr>
          <p:cNvPr id="7" name="TextBox 3">
            <a:extLst>
              <a:ext uri="{FF2B5EF4-FFF2-40B4-BE49-F238E27FC236}">
                <a16:creationId xmlns:a16="http://schemas.microsoft.com/office/drawing/2014/main" id="{0C998B78-AB18-3C47-A1C7-25AE9A3A40B0}"/>
              </a:ext>
            </a:extLst>
          </p:cNvPr>
          <p:cNvSpPr txBox="1"/>
          <p:nvPr/>
        </p:nvSpPr>
        <p:spPr>
          <a:xfrm>
            <a:off x="1159842" y="2149748"/>
            <a:ext cx="9860586" cy="422103"/>
          </a:xfrm>
          <a:prstGeom prst="rect">
            <a:avLst/>
          </a:prstGeom>
          <a:solidFill>
            <a:srgbClr val="FFFFE4"/>
          </a:solidFill>
          <a:ln w="3175">
            <a:solidFill>
              <a:srgbClr val="919191"/>
            </a:solidFill>
          </a:ln>
        </p:spPr>
        <p:txBody>
          <a:bodyPr wrap="square">
            <a:spAutoFit/>
          </a:bodyPr>
          <a:lstStyle/>
          <a:p>
            <a:pPr lvl="0" eaLnBrk="0" fontAlgn="base" hangingPunct="0">
              <a:lnSpc>
                <a:spcPct val="150000"/>
              </a:lnSpc>
              <a:spcBef>
                <a:spcPct val="0"/>
              </a:spcBef>
              <a:spcAft>
                <a:spcPct val="0"/>
              </a:spcAft>
            </a:pPr>
            <a:r>
              <a:rPr lang="en-US" altLang="zh-CN" sz="1600" dirty="0">
                <a:latin typeface="Consolas" panose="020B0609020204030204" pitchFamily="49" charset="0"/>
              </a:rPr>
              <a:t>tools </a:t>
            </a:r>
            <a:r>
              <a:rPr lang="en-US" altLang="zh-CN" sz="1600" dirty="0" err="1">
                <a:latin typeface="Consolas" panose="020B0609020204030204" pitchFamily="49" charset="0"/>
              </a:rPr>
              <a:t>org.apache.rocketmq.example.quickstart.Producer</a:t>
            </a:r>
            <a:endParaRPr lang="zh-CN" altLang="zh-CN" sz="1600" dirty="0">
              <a:latin typeface="Consolas" panose="020B0609020204030204" pitchFamily="49" charset="0"/>
            </a:endParaRPr>
          </a:p>
        </p:txBody>
      </p:sp>
      <p:sp>
        <p:nvSpPr>
          <p:cNvPr id="8" name="TextBox 3">
            <a:extLst>
              <a:ext uri="{FF2B5EF4-FFF2-40B4-BE49-F238E27FC236}">
                <a16:creationId xmlns:a16="http://schemas.microsoft.com/office/drawing/2014/main" id="{0C998B78-AB18-3C47-A1C7-25AE9A3A40B0}"/>
              </a:ext>
            </a:extLst>
          </p:cNvPr>
          <p:cNvSpPr txBox="1"/>
          <p:nvPr/>
        </p:nvSpPr>
        <p:spPr>
          <a:xfrm>
            <a:off x="1159842" y="3058765"/>
            <a:ext cx="9860586" cy="422103"/>
          </a:xfrm>
          <a:prstGeom prst="rect">
            <a:avLst/>
          </a:prstGeom>
          <a:solidFill>
            <a:srgbClr val="FFFFE4"/>
          </a:solidFill>
          <a:ln w="3175">
            <a:solidFill>
              <a:srgbClr val="919191"/>
            </a:solidFill>
          </a:ln>
        </p:spPr>
        <p:txBody>
          <a:bodyPr wrap="square">
            <a:spAutoFit/>
          </a:bodyPr>
          <a:lstStyle/>
          <a:p>
            <a:pPr lvl="0" eaLnBrk="0" fontAlgn="base" hangingPunct="0">
              <a:lnSpc>
                <a:spcPct val="150000"/>
              </a:lnSpc>
              <a:spcBef>
                <a:spcPct val="0"/>
              </a:spcBef>
              <a:spcAft>
                <a:spcPct val="0"/>
              </a:spcAft>
            </a:pPr>
            <a:r>
              <a:rPr lang="en-US" altLang="zh-CN" sz="1600" dirty="0">
                <a:latin typeface="Consolas" panose="020B0609020204030204" pitchFamily="49" charset="0"/>
              </a:rPr>
              <a:t>tools </a:t>
            </a:r>
            <a:r>
              <a:rPr lang="en-US" altLang="zh-CN" sz="1600" dirty="0" err="1">
                <a:latin typeface="Consolas" panose="020B0609020204030204" pitchFamily="49" charset="0"/>
              </a:rPr>
              <a:t>org.apache.rocketmq.example.quickstart.Consumer</a:t>
            </a:r>
            <a:endParaRPr lang="zh-CN" altLang="zh-CN" sz="1600" dirty="0">
              <a:latin typeface="Consolas" panose="020B0609020204030204" pitchFamily="49" charset="0"/>
            </a:endParaRPr>
          </a:p>
        </p:txBody>
      </p:sp>
    </p:spTree>
    <p:extLst>
      <p:ext uri="{BB962C8B-B14F-4D97-AF65-F5344CB8AC3E}">
        <p14:creationId xmlns:p14="http://schemas.microsoft.com/office/powerpoint/2010/main" val="259904137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zh-CN" altLang="en-US" dirty="0" smtClean="0">
                <a:latin typeface="Consolas" panose="020B0609020204030204" pitchFamily="49" charset="0"/>
              </a:rPr>
              <a:t>常用计量单位</a:t>
            </a:r>
            <a:endParaRPr lang="zh-CN" altLang="en-US" dirty="0">
              <a:latin typeface="Consolas" panose="020B0609020204030204" pitchFamily="49" charset="0"/>
            </a:endParaRPr>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en-US" altLang="zh-CN" dirty="0" err="1" smtClean="0">
                <a:latin typeface="Consolas" panose="020B0609020204030204" pitchFamily="49" charset="0"/>
              </a:rPr>
              <a:t>SpringBoot</a:t>
            </a:r>
            <a:r>
              <a:rPr lang="zh-CN" altLang="en-US" dirty="0" smtClean="0">
                <a:latin typeface="Consolas" panose="020B0609020204030204" pitchFamily="49" charset="0"/>
              </a:rPr>
              <a:t>支持</a:t>
            </a:r>
            <a:r>
              <a:rPr lang="en-US" altLang="zh-CN" dirty="0" smtClean="0">
                <a:latin typeface="Consolas" panose="020B0609020204030204" pitchFamily="49" charset="0"/>
              </a:rPr>
              <a:t>JDK8</a:t>
            </a:r>
            <a:r>
              <a:rPr lang="zh-CN" altLang="en-US" dirty="0" smtClean="0">
                <a:latin typeface="Consolas" panose="020B0609020204030204" pitchFamily="49" charset="0"/>
              </a:rPr>
              <a:t>提供的时间与空间计量单位</a:t>
            </a:r>
            <a:endParaRPr lang="en-US" altLang="zh-CN" dirty="0" smtClean="0">
              <a:latin typeface="Consolas" panose="020B0609020204030204" pitchFamily="49" charset="0"/>
            </a:endParaRPr>
          </a:p>
          <a:p>
            <a:pPr>
              <a:buFont typeface="Wingdings" panose="05000000000000000000" pitchFamily="2" charset="2"/>
              <a:buChar char="l"/>
            </a:pPr>
            <a:endParaRPr lang="en-US" altLang="zh-CN" dirty="0" smtClean="0">
              <a:latin typeface="Consolas" panose="020B0609020204030204" pitchFamily="49" charset="0"/>
            </a:endParaRPr>
          </a:p>
          <a:p>
            <a:pPr>
              <a:buFont typeface="Wingdings" panose="05000000000000000000" pitchFamily="2" charset="2"/>
              <a:buChar char="l"/>
            </a:pPr>
            <a:endParaRPr lang="en-US" altLang="zh-CN" dirty="0" smtClean="0">
              <a:latin typeface="Consolas" panose="020B0609020204030204" pitchFamily="49" charset="0"/>
            </a:endParaRPr>
          </a:p>
          <a:p>
            <a:pPr>
              <a:buFont typeface="Wingdings" panose="05000000000000000000" pitchFamily="2" charset="2"/>
              <a:buChar char="l"/>
            </a:pPr>
            <a:endParaRPr lang="en-US" altLang="zh-CN" dirty="0">
              <a:solidFill>
                <a:schemeClr val="tx1">
                  <a:lumMod val="85000"/>
                  <a:lumOff val="15000"/>
                </a:schemeClr>
              </a:solidFill>
              <a:latin typeface="Consolas" panose="020B0609020204030204" pitchFamily="49" charset="0"/>
            </a:endParaRPr>
          </a:p>
        </p:txBody>
      </p:sp>
      <p:sp>
        <p:nvSpPr>
          <p:cNvPr id="14" name="TextBox 3">
            <a:extLst>
              <a:ext uri="{FF2B5EF4-FFF2-40B4-BE49-F238E27FC236}">
                <a16:creationId xmlns:a16="http://schemas.microsoft.com/office/drawing/2014/main" id="{0C998B78-AB18-3C47-A1C7-25AE9A3A40B0}"/>
              </a:ext>
            </a:extLst>
          </p:cNvPr>
          <p:cNvSpPr txBox="1"/>
          <p:nvPr/>
        </p:nvSpPr>
        <p:spPr>
          <a:xfrm>
            <a:off x="1159842" y="2149748"/>
            <a:ext cx="9860586" cy="3934603"/>
          </a:xfrm>
          <a:prstGeom prst="rect">
            <a:avLst/>
          </a:prstGeom>
          <a:solidFill>
            <a:srgbClr val="FFFFE4"/>
          </a:solidFill>
          <a:ln w="3175">
            <a:solidFill>
              <a:srgbClr val="919191"/>
            </a:solidFill>
          </a:ln>
        </p:spPr>
        <p:txBody>
          <a:bodyPr wrap="square">
            <a:spAutoFit/>
          </a:bodyPr>
          <a:lstStyle/>
          <a:p>
            <a:pPr lvl="0" eaLnBrk="0" fontAlgn="base" hangingPunct="0">
              <a:lnSpc>
                <a:spcPct val="150000"/>
              </a:lnSpc>
              <a:spcBef>
                <a:spcPct val="0"/>
              </a:spcBef>
              <a:spcAft>
                <a:spcPct val="0"/>
              </a:spcAft>
            </a:pPr>
            <a:r>
              <a:rPr lang="zh-CN" altLang="zh-CN" sz="1400" dirty="0">
                <a:solidFill>
                  <a:srgbClr val="9E880D"/>
                </a:solidFill>
                <a:latin typeface="Consolas" panose="020B0609020204030204" pitchFamily="49" charset="0"/>
              </a:rPr>
              <a:t>@Component</a:t>
            </a:r>
            <a:br>
              <a:rPr lang="zh-CN" altLang="zh-CN" sz="1400" dirty="0">
                <a:solidFill>
                  <a:srgbClr val="9E880D"/>
                </a:solidFill>
                <a:latin typeface="Consolas" panose="020B0609020204030204" pitchFamily="49" charset="0"/>
              </a:rPr>
            </a:br>
            <a:r>
              <a:rPr lang="zh-CN" altLang="zh-CN" sz="1400" dirty="0">
                <a:solidFill>
                  <a:srgbClr val="9E880D"/>
                </a:solidFill>
                <a:latin typeface="Consolas" panose="020B0609020204030204" pitchFamily="49" charset="0"/>
              </a:rPr>
              <a:t>@Data</a:t>
            </a:r>
            <a:br>
              <a:rPr lang="zh-CN" altLang="zh-CN" sz="1400" dirty="0">
                <a:solidFill>
                  <a:srgbClr val="9E880D"/>
                </a:solidFill>
                <a:latin typeface="Consolas" panose="020B0609020204030204" pitchFamily="49" charset="0"/>
              </a:rPr>
            </a:br>
            <a:r>
              <a:rPr lang="zh-CN" altLang="zh-CN" sz="1400" dirty="0">
                <a:solidFill>
                  <a:srgbClr val="9E880D"/>
                </a:solidFill>
                <a:latin typeface="Consolas" panose="020B0609020204030204" pitchFamily="49" charset="0"/>
              </a:rPr>
              <a:t>@ConfigurationProperties</a:t>
            </a:r>
            <a:r>
              <a:rPr lang="zh-CN" altLang="zh-CN" sz="1400" dirty="0">
                <a:solidFill>
                  <a:srgbClr val="080808"/>
                </a:solidFill>
                <a:latin typeface="Consolas" panose="020B0609020204030204" pitchFamily="49" charset="0"/>
              </a:rPr>
              <a:t>(prefix = </a:t>
            </a:r>
            <a:r>
              <a:rPr lang="zh-CN" altLang="zh-CN" sz="1400" dirty="0">
                <a:solidFill>
                  <a:srgbClr val="067D17"/>
                </a:solidFill>
                <a:latin typeface="Consolas" panose="020B0609020204030204" pitchFamily="49" charset="0"/>
              </a:rPr>
              <a:t>"servers"</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033B3"/>
                </a:solidFill>
                <a:latin typeface="Consolas" panose="020B0609020204030204" pitchFamily="49" charset="0"/>
              </a:rPr>
              <a:t>public class </a:t>
            </a:r>
            <a:r>
              <a:rPr lang="zh-CN" altLang="zh-CN" sz="1400" dirty="0">
                <a:solidFill>
                  <a:srgbClr val="000000"/>
                </a:solidFill>
                <a:latin typeface="Consolas" panose="020B0609020204030204" pitchFamily="49" charset="0"/>
              </a:rPr>
              <a:t>ServerConfig </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private </a:t>
            </a:r>
            <a:r>
              <a:rPr lang="zh-CN" altLang="zh-CN" sz="1400" dirty="0">
                <a:solidFill>
                  <a:srgbClr val="000000"/>
                </a:solidFill>
                <a:latin typeface="Consolas" panose="020B0609020204030204" pitchFamily="49" charset="0"/>
              </a:rPr>
              <a:t>String </a:t>
            </a:r>
            <a:r>
              <a:rPr lang="zh-CN" altLang="zh-CN" sz="1400" dirty="0">
                <a:solidFill>
                  <a:srgbClr val="871094"/>
                </a:solidFill>
                <a:latin typeface="Consolas" panose="020B0609020204030204" pitchFamily="49" charset="0"/>
              </a:rPr>
              <a:t>ipAddress</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private int </a:t>
            </a:r>
            <a:r>
              <a:rPr lang="zh-CN" altLang="zh-CN" sz="1400" dirty="0">
                <a:solidFill>
                  <a:srgbClr val="871094"/>
                </a:solidFill>
                <a:latin typeface="Consolas" panose="020B0609020204030204" pitchFamily="49" charset="0"/>
              </a:rPr>
              <a:t>port</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private long </a:t>
            </a:r>
            <a:r>
              <a:rPr lang="zh-CN" altLang="zh-CN" sz="1400" dirty="0">
                <a:solidFill>
                  <a:srgbClr val="871094"/>
                </a:solidFill>
                <a:latin typeface="Consolas" panose="020B0609020204030204" pitchFamily="49" charset="0"/>
              </a:rPr>
              <a:t>timeout</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b="1" dirty="0">
                <a:solidFill>
                  <a:srgbClr val="AD2A26"/>
                </a:solidFill>
                <a:latin typeface="Consolas" panose="020B0609020204030204" pitchFamily="49" charset="0"/>
              </a:rPr>
              <a:t>@DurationUnit</a:t>
            </a:r>
            <a:r>
              <a:rPr lang="zh-CN" altLang="zh-CN" sz="1400" dirty="0">
                <a:solidFill>
                  <a:srgbClr val="080808"/>
                </a:solidFill>
                <a:latin typeface="Consolas" panose="020B0609020204030204" pitchFamily="49" charset="0"/>
              </a:rPr>
              <a:t>(</a:t>
            </a:r>
            <a:r>
              <a:rPr lang="zh-CN" altLang="zh-CN" sz="1400" dirty="0">
                <a:solidFill>
                  <a:srgbClr val="000000"/>
                </a:solidFill>
                <a:latin typeface="Consolas" panose="020B0609020204030204" pitchFamily="49" charset="0"/>
              </a:rPr>
              <a:t>ChronoUnit</a:t>
            </a:r>
            <a:r>
              <a:rPr lang="zh-CN" altLang="zh-CN" sz="1400" dirty="0">
                <a:solidFill>
                  <a:srgbClr val="080808"/>
                </a:solidFill>
                <a:latin typeface="Consolas" panose="020B0609020204030204" pitchFamily="49" charset="0"/>
              </a:rPr>
              <a:t>.</a:t>
            </a:r>
            <a:r>
              <a:rPr lang="zh-CN" altLang="zh-CN" sz="1400" i="1" dirty="0">
                <a:solidFill>
                  <a:srgbClr val="871094"/>
                </a:solidFill>
                <a:latin typeface="Consolas" panose="020B0609020204030204" pitchFamily="49" charset="0"/>
              </a:rPr>
              <a:t>MINUTES</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private </a:t>
            </a:r>
            <a:r>
              <a:rPr lang="zh-CN" altLang="zh-CN" sz="1400" dirty="0">
                <a:solidFill>
                  <a:srgbClr val="000000"/>
                </a:solidFill>
                <a:latin typeface="Consolas" panose="020B0609020204030204" pitchFamily="49" charset="0"/>
              </a:rPr>
              <a:t>Duration </a:t>
            </a:r>
            <a:r>
              <a:rPr lang="zh-CN" altLang="zh-CN" sz="1400" dirty="0">
                <a:solidFill>
                  <a:srgbClr val="871094"/>
                </a:solidFill>
                <a:latin typeface="Consolas" panose="020B0609020204030204" pitchFamily="49" charset="0"/>
              </a:rPr>
              <a:t>serverTimeOut</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b="1" dirty="0">
                <a:solidFill>
                  <a:srgbClr val="AD2A26"/>
                </a:solidFill>
                <a:latin typeface="Consolas" panose="020B0609020204030204" pitchFamily="49" charset="0"/>
              </a:rPr>
              <a:t>@DataSizeUnit</a:t>
            </a:r>
            <a:r>
              <a:rPr lang="zh-CN" altLang="zh-CN" sz="1400" dirty="0">
                <a:solidFill>
                  <a:srgbClr val="080808"/>
                </a:solidFill>
                <a:latin typeface="Consolas" panose="020B0609020204030204" pitchFamily="49" charset="0"/>
              </a:rPr>
              <a:t>(</a:t>
            </a:r>
            <a:r>
              <a:rPr lang="zh-CN" altLang="zh-CN" sz="1400" dirty="0">
                <a:solidFill>
                  <a:srgbClr val="000000"/>
                </a:solidFill>
                <a:latin typeface="Consolas" panose="020B0609020204030204" pitchFamily="49" charset="0"/>
              </a:rPr>
              <a:t>DataUnit</a:t>
            </a:r>
            <a:r>
              <a:rPr lang="zh-CN" altLang="zh-CN" sz="1400" dirty="0">
                <a:solidFill>
                  <a:srgbClr val="080808"/>
                </a:solidFill>
                <a:latin typeface="Consolas" panose="020B0609020204030204" pitchFamily="49" charset="0"/>
              </a:rPr>
              <a:t>.</a:t>
            </a:r>
            <a:r>
              <a:rPr lang="zh-CN" altLang="zh-CN" sz="1400" i="1" dirty="0">
                <a:solidFill>
                  <a:srgbClr val="871094"/>
                </a:solidFill>
                <a:latin typeface="Consolas" panose="020B0609020204030204" pitchFamily="49" charset="0"/>
              </a:rPr>
              <a:t>MEGABYTES</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private </a:t>
            </a:r>
            <a:r>
              <a:rPr lang="zh-CN" altLang="zh-CN" sz="1400" dirty="0">
                <a:solidFill>
                  <a:srgbClr val="000000"/>
                </a:solidFill>
                <a:latin typeface="Consolas" panose="020B0609020204030204" pitchFamily="49" charset="0"/>
              </a:rPr>
              <a:t>DataSize </a:t>
            </a:r>
            <a:r>
              <a:rPr lang="zh-CN" altLang="zh-CN" sz="1400" dirty="0">
                <a:solidFill>
                  <a:srgbClr val="871094"/>
                </a:solidFill>
                <a:latin typeface="Consolas" panose="020B0609020204030204" pitchFamily="49" charset="0"/>
              </a:rPr>
              <a:t>dataSize</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a:t>
            </a:r>
            <a:endParaRPr lang="zh-CN" altLang="zh-CN" sz="1600" dirty="0">
              <a:latin typeface="Consolas" panose="020B0609020204030204" pitchFamily="49" charset="0"/>
            </a:endParaRPr>
          </a:p>
        </p:txBody>
      </p:sp>
    </p:spTree>
    <p:extLst>
      <p:ext uri="{BB962C8B-B14F-4D97-AF65-F5344CB8AC3E}">
        <p14:creationId xmlns:p14="http://schemas.microsoft.com/office/powerpoint/2010/main" val="2311288412"/>
      </p:ext>
    </p:extLst>
  </p:cSld>
  <p:clrMapOvr>
    <a:masterClrMapping/>
  </p:clrMapOvr>
  <p:timing>
    <p:tnLst>
      <p:par>
        <p:cTn id="1" dur="indefinite" restart="never" nodeType="tmRoot"/>
      </p:par>
    </p:tnLst>
  </p:timing>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4A7A685B-F94D-194F-BA07-9413F6ABF747}"/>
              </a:ext>
            </a:extLst>
          </p:cNvPr>
          <p:cNvSpPr>
            <a:spLocks noGrp="1"/>
          </p:cNvSpPr>
          <p:nvPr>
            <p:ph type="body" sz="quarter" idx="10"/>
          </p:nvPr>
        </p:nvSpPr>
        <p:spPr>
          <a:xfrm>
            <a:off x="5126583" y="1463040"/>
            <a:ext cx="6573803" cy="4511040"/>
          </a:xfrm>
        </p:spPr>
        <p:txBody>
          <a:bodyPr/>
          <a:lstStyle/>
          <a:p>
            <a:r>
              <a:rPr lang="en-US" altLang="zh-CN" sz="1600" dirty="0" err="1" smtClean="0">
                <a:solidFill>
                  <a:srgbClr val="080808"/>
                </a:solidFill>
                <a:latin typeface="Consolas" panose="020B0609020204030204" pitchFamily="49" charset="0"/>
              </a:rPr>
              <a:t>RocketMQ</a:t>
            </a:r>
            <a:r>
              <a:rPr lang="zh-CN" altLang="en-US" sz="1600" dirty="0">
                <a:solidFill>
                  <a:srgbClr val="080808"/>
                </a:solidFill>
                <a:latin typeface="Consolas" panose="020B0609020204030204" pitchFamily="49" charset="0"/>
              </a:rPr>
              <a:t>下载与</a:t>
            </a:r>
            <a:r>
              <a:rPr lang="zh-CN" altLang="en-US" sz="1600" dirty="0" smtClean="0">
                <a:solidFill>
                  <a:srgbClr val="080808"/>
                </a:solidFill>
                <a:latin typeface="Consolas" panose="020B0609020204030204" pitchFamily="49" charset="0"/>
              </a:rPr>
              <a:t>安装</a:t>
            </a:r>
            <a:r>
              <a:rPr lang="zh-CN" altLang="en-US" sz="1600" dirty="0">
                <a:solidFill>
                  <a:srgbClr val="080808"/>
                </a:solidFill>
                <a:latin typeface="Consolas" panose="020B0609020204030204" pitchFamily="49" charset="0"/>
              </a:rPr>
              <a:t>（环境变量配置）</a:t>
            </a:r>
            <a:endParaRPr lang="en-US" altLang="zh-CN" sz="1600" dirty="0">
              <a:solidFill>
                <a:srgbClr val="080808"/>
              </a:solidFill>
              <a:latin typeface="Consolas" panose="020B0609020204030204" pitchFamily="49" charset="0"/>
            </a:endParaRPr>
          </a:p>
          <a:p>
            <a:r>
              <a:rPr lang="zh-CN" altLang="en-US" sz="1600" dirty="0">
                <a:solidFill>
                  <a:srgbClr val="080808"/>
                </a:solidFill>
                <a:latin typeface="Consolas" panose="020B0609020204030204" pitchFamily="49" charset="0"/>
              </a:rPr>
              <a:t>命名</a:t>
            </a:r>
            <a:r>
              <a:rPr lang="zh-CN" altLang="en-US" sz="1600" dirty="0" smtClean="0">
                <a:solidFill>
                  <a:srgbClr val="080808"/>
                </a:solidFill>
                <a:latin typeface="Consolas" panose="020B0609020204030204" pitchFamily="49" charset="0"/>
              </a:rPr>
              <a:t>服务器启动</a:t>
            </a:r>
            <a:r>
              <a:rPr lang="zh-CN" altLang="en-US" sz="1600" dirty="0">
                <a:solidFill>
                  <a:srgbClr val="080808"/>
                </a:solidFill>
                <a:latin typeface="Consolas" panose="020B0609020204030204" pitchFamily="49" charset="0"/>
              </a:rPr>
              <a:t>（控制台）</a:t>
            </a:r>
            <a:endParaRPr lang="en-US" altLang="zh-CN" sz="1600" dirty="0">
              <a:solidFill>
                <a:srgbClr val="080808"/>
              </a:solidFill>
              <a:latin typeface="Consolas" panose="020B0609020204030204" pitchFamily="49" charset="0"/>
            </a:endParaRPr>
          </a:p>
          <a:p>
            <a:r>
              <a:rPr lang="en-US" altLang="zh-CN" sz="1600" dirty="0" smtClean="0">
                <a:solidFill>
                  <a:srgbClr val="080808"/>
                </a:solidFill>
                <a:latin typeface="Consolas" panose="020B0609020204030204" pitchFamily="49" charset="0"/>
              </a:rPr>
              <a:t>broker</a:t>
            </a:r>
            <a:r>
              <a:rPr lang="zh-CN" altLang="en-US" sz="1600" dirty="0" smtClean="0">
                <a:solidFill>
                  <a:srgbClr val="080808"/>
                </a:solidFill>
                <a:latin typeface="Consolas" panose="020B0609020204030204" pitchFamily="49" charset="0"/>
              </a:rPr>
              <a:t>服务</a:t>
            </a:r>
            <a:r>
              <a:rPr lang="zh-CN" altLang="en-US" sz="1600" dirty="0">
                <a:solidFill>
                  <a:srgbClr val="080808"/>
                </a:solidFill>
                <a:latin typeface="Consolas" panose="020B0609020204030204" pitchFamily="49" charset="0"/>
              </a:rPr>
              <a:t>启动</a:t>
            </a:r>
            <a:r>
              <a:rPr lang="zh-CN" altLang="en-US" sz="1600" dirty="0" smtClean="0">
                <a:solidFill>
                  <a:srgbClr val="080808"/>
                </a:solidFill>
                <a:latin typeface="Consolas" panose="020B0609020204030204" pitchFamily="49" charset="0"/>
              </a:rPr>
              <a:t>（</a:t>
            </a:r>
            <a:r>
              <a:rPr lang="zh-CN" altLang="en-US" sz="1600" dirty="0">
                <a:solidFill>
                  <a:srgbClr val="080808"/>
                </a:solidFill>
                <a:latin typeface="Consolas" panose="020B0609020204030204" pitchFamily="49" charset="0"/>
              </a:rPr>
              <a:t>控制台</a:t>
            </a:r>
            <a:r>
              <a:rPr lang="zh-CN" altLang="en-US" sz="1600" dirty="0" smtClean="0">
                <a:solidFill>
                  <a:srgbClr val="080808"/>
                </a:solidFill>
                <a:latin typeface="Consolas" panose="020B0609020204030204" pitchFamily="49" charset="0"/>
              </a:rPr>
              <a:t>）</a:t>
            </a:r>
            <a:endParaRPr lang="en-US" altLang="zh-CN" sz="1600" dirty="0">
              <a:solidFill>
                <a:srgbClr val="080808"/>
              </a:solidFill>
              <a:latin typeface="Consolas" panose="020B0609020204030204" pitchFamily="49" charset="0"/>
            </a:endParaRPr>
          </a:p>
          <a:p>
            <a:r>
              <a:rPr lang="zh-CN" altLang="en-US" sz="1600" dirty="0" smtClean="0">
                <a:solidFill>
                  <a:srgbClr val="080808"/>
                </a:solidFill>
                <a:latin typeface="Consolas" panose="020B0609020204030204" pitchFamily="49" charset="0"/>
              </a:rPr>
              <a:t>消息生产消费测试</a:t>
            </a:r>
            <a:endParaRPr lang="en-US" altLang="zh-CN" sz="1600" dirty="0">
              <a:solidFill>
                <a:srgbClr val="080808"/>
              </a:solidFill>
              <a:latin typeface="Consolas" panose="020B0609020204030204" pitchFamily="49" charset="0"/>
            </a:endParaRPr>
          </a:p>
        </p:txBody>
      </p:sp>
    </p:spTree>
    <p:extLst>
      <p:ext uri="{BB962C8B-B14F-4D97-AF65-F5344CB8AC3E}">
        <p14:creationId xmlns:p14="http://schemas.microsoft.com/office/powerpoint/2010/main" val="3079215407"/>
      </p:ext>
    </p:extLst>
  </p:cSld>
  <p:clrMapOvr>
    <a:masterClrMapping/>
  </p:clrMapOvr>
  <p:timing>
    <p:tnLst>
      <p:par>
        <p:cTn id="1" dur="indefinite" restart="never" nodeType="tmRoot"/>
      </p:par>
    </p:tnLst>
  </p:timing>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zh-CN" altLang="en-US" dirty="0" smtClean="0"/>
              <a:t>消息</a:t>
            </a:r>
            <a:endParaRPr lang="zh-CN" altLang="en-US" dirty="0"/>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a:t>导入</a:t>
            </a:r>
            <a:r>
              <a:rPr lang="en-US" altLang="zh-CN" dirty="0" err="1"/>
              <a:t>SpringBoot</a:t>
            </a:r>
            <a:r>
              <a:rPr lang="zh-CN" altLang="en-US" dirty="0"/>
              <a:t>整合</a:t>
            </a:r>
            <a:r>
              <a:rPr lang="en-US" altLang="zh-CN" dirty="0" err="1"/>
              <a:t>RocketMQ</a:t>
            </a:r>
            <a:r>
              <a:rPr lang="zh-CN" altLang="en-US" dirty="0"/>
              <a:t>坐标</a:t>
            </a:r>
            <a:endParaRPr lang="en-US" altLang="zh-CN" dirty="0"/>
          </a:p>
        </p:txBody>
      </p:sp>
      <p:sp>
        <p:nvSpPr>
          <p:cNvPr id="4" name="TextBox 3">
            <a:extLst>
              <a:ext uri="{FF2B5EF4-FFF2-40B4-BE49-F238E27FC236}">
                <a16:creationId xmlns:a16="http://schemas.microsoft.com/office/drawing/2014/main" id="{0C998B78-AB18-3C47-A1C7-25AE9A3A40B0}"/>
              </a:ext>
            </a:extLst>
          </p:cNvPr>
          <p:cNvSpPr txBox="1"/>
          <p:nvPr/>
        </p:nvSpPr>
        <p:spPr>
          <a:xfrm>
            <a:off x="1159842" y="2149748"/>
            <a:ext cx="9860586" cy="1672446"/>
          </a:xfrm>
          <a:prstGeom prst="rect">
            <a:avLst/>
          </a:prstGeom>
          <a:solidFill>
            <a:srgbClr val="FFFFE4"/>
          </a:solidFill>
          <a:ln w="3175">
            <a:solidFill>
              <a:srgbClr val="919191"/>
            </a:solidFill>
          </a:ln>
        </p:spPr>
        <p:txBody>
          <a:bodyPr wrap="square">
            <a:spAutoFit/>
          </a:bodyPr>
          <a:lstStyle/>
          <a:p>
            <a:pPr lvl="0" eaLnBrk="0" fontAlgn="base" hangingPunct="0">
              <a:lnSpc>
                <a:spcPct val="150000"/>
              </a:lnSpc>
              <a:spcBef>
                <a:spcPct val="0"/>
              </a:spcBef>
              <a:spcAft>
                <a:spcPct val="0"/>
              </a:spcAft>
            </a:pPr>
            <a:r>
              <a:rPr lang="zh-CN" altLang="zh-CN" sz="1400" dirty="0">
                <a:solidFill>
                  <a:srgbClr val="080808"/>
                </a:solidFill>
                <a:latin typeface="Consolas" panose="020B0609020204030204" pitchFamily="49" charset="0"/>
              </a:rPr>
              <a:t>&lt;</a:t>
            </a:r>
            <a:r>
              <a:rPr lang="zh-CN" altLang="zh-CN" sz="1400" dirty="0">
                <a:solidFill>
                  <a:srgbClr val="0033B3"/>
                </a:solidFill>
                <a:latin typeface="Consolas" panose="020B0609020204030204" pitchFamily="49" charset="0"/>
              </a:rPr>
              <a:t>dependency</a:t>
            </a:r>
            <a:r>
              <a:rPr lang="zh-CN" altLang="zh-CN" sz="1400" dirty="0">
                <a:solidFill>
                  <a:srgbClr val="080808"/>
                </a:solidFill>
                <a:latin typeface="Consolas" panose="020B0609020204030204" pitchFamily="49" charset="0"/>
              </a:rPr>
              <a:t>&gt;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&lt;</a:t>
            </a:r>
            <a:r>
              <a:rPr lang="zh-CN" altLang="zh-CN" sz="1400" dirty="0">
                <a:solidFill>
                  <a:srgbClr val="0033B3"/>
                </a:solidFill>
                <a:latin typeface="Consolas" panose="020B0609020204030204" pitchFamily="49" charset="0"/>
              </a:rPr>
              <a:t>groupId</a:t>
            </a:r>
            <a:r>
              <a:rPr lang="zh-CN" altLang="zh-CN" sz="1400" dirty="0">
                <a:solidFill>
                  <a:srgbClr val="080808"/>
                </a:solidFill>
                <a:latin typeface="Consolas" panose="020B0609020204030204" pitchFamily="49" charset="0"/>
              </a:rPr>
              <a:t>&gt;org.apache.rocketmq&lt;/</a:t>
            </a:r>
            <a:r>
              <a:rPr lang="zh-CN" altLang="zh-CN" sz="1400" dirty="0">
                <a:solidFill>
                  <a:srgbClr val="0033B3"/>
                </a:solidFill>
                <a:latin typeface="Consolas" panose="020B0609020204030204" pitchFamily="49" charset="0"/>
              </a:rPr>
              <a:t>groupId</a:t>
            </a:r>
            <a:r>
              <a:rPr lang="zh-CN" altLang="zh-CN" sz="1400" dirty="0">
                <a:solidFill>
                  <a:srgbClr val="080808"/>
                </a:solidFill>
                <a:latin typeface="Consolas" panose="020B0609020204030204" pitchFamily="49" charset="0"/>
              </a:rPr>
              <a:t>&gt;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&lt;</a:t>
            </a:r>
            <a:r>
              <a:rPr lang="zh-CN" altLang="zh-CN" sz="1400" dirty="0">
                <a:solidFill>
                  <a:srgbClr val="0033B3"/>
                </a:solidFill>
                <a:latin typeface="Consolas" panose="020B0609020204030204" pitchFamily="49" charset="0"/>
              </a:rPr>
              <a:t>artifactId</a:t>
            </a:r>
            <a:r>
              <a:rPr lang="zh-CN" altLang="zh-CN" sz="1400" dirty="0">
                <a:solidFill>
                  <a:srgbClr val="080808"/>
                </a:solidFill>
                <a:latin typeface="Consolas" panose="020B0609020204030204" pitchFamily="49" charset="0"/>
              </a:rPr>
              <a:t>&gt;rocketmq-spring-boot-starter&lt;/</a:t>
            </a:r>
            <a:r>
              <a:rPr lang="zh-CN" altLang="zh-CN" sz="1400" dirty="0">
                <a:solidFill>
                  <a:srgbClr val="0033B3"/>
                </a:solidFill>
                <a:latin typeface="Consolas" panose="020B0609020204030204" pitchFamily="49" charset="0"/>
              </a:rPr>
              <a:t>artifactId</a:t>
            </a:r>
            <a:r>
              <a:rPr lang="zh-CN" altLang="zh-CN" sz="1400" dirty="0">
                <a:solidFill>
                  <a:srgbClr val="080808"/>
                </a:solidFill>
                <a:latin typeface="Consolas" panose="020B0609020204030204" pitchFamily="49" charset="0"/>
              </a:rPr>
              <a:t>&gt;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&lt;</a:t>
            </a:r>
            <a:r>
              <a:rPr lang="zh-CN" altLang="zh-CN" sz="1400" dirty="0">
                <a:solidFill>
                  <a:srgbClr val="0033B3"/>
                </a:solidFill>
                <a:latin typeface="Consolas" panose="020B0609020204030204" pitchFamily="49" charset="0"/>
              </a:rPr>
              <a:t>version</a:t>
            </a:r>
            <a:r>
              <a:rPr lang="zh-CN" altLang="zh-CN" sz="1400" dirty="0">
                <a:solidFill>
                  <a:srgbClr val="080808"/>
                </a:solidFill>
                <a:latin typeface="Consolas" panose="020B0609020204030204" pitchFamily="49" charset="0"/>
              </a:rPr>
              <a:t>&gt;2.2.1&lt;/</a:t>
            </a:r>
            <a:r>
              <a:rPr lang="zh-CN" altLang="zh-CN" sz="1400" dirty="0">
                <a:solidFill>
                  <a:srgbClr val="0033B3"/>
                </a:solidFill>
                <a:latin typeface="Consolas" panose="020B0609020204030204" pitchFamily="49" charset="0"/>
              </a:rPr>
              <a:t>version</a:t>
            </a:r>
            <a:r>
              <a:rPr lang="zh-CN" altLang="zh-CN" sz="1400" dirty="0">
                <a:solidFill>
                  <a:srgbClr val="080808"/>
                </a:solidFill>
                <a:latin typeface="Consolas" panose="020B0609020204030204" pitchFamily="49" charset="0"/>
              </a:rPr>
              <a:t>&gt;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&lt;/</a:t>
            </a:r>
            <a:r>
              <a:rPr lang="zh-CN" altLang="zh-CN" sz="1400" dirty="0">
                <a:solidFill>
                  <a:srgbClr val="0033B3"/>
                </a:solidFill>
                <a:latin typeface="Consolas" panose="020B0609020204030204" pitchFamily="49" charset="0"/>
              </a:rPr>
              <a:t>dependency</a:t>
            </a:r>
            <a:r>
              <a:rPr lang="zh-CN" altLang="zh-CN" sz="1400" dirty="0">
                <a:solidFill>
                  <a:srgbClr val="080808"/>
                </a:solidFill>
                <a:latin typeface="Consolas" panose="020B0609020204030204" pitchFamily="49" charset="0"/>
              </a:rPr>
              <a:t>&gt;</a:t>
            </a:r>
            <a:endParaRPr lang="zh-CN" altLang="zh-CN" sz="1600" dirty="0">
              <a:latin typeface="Arial" panose="020B0604020202020204" pitchFamily="34" charset="0"/>
            </a:endParaRPr>
          </a:p>
        </p:txBody>
      </p:sp>
    </p:spTree>
    <p:extLst>
      <p:ext uri="{BB962C8B-B14F-4D97-AF65-F5344CB8AC3E}">
        <p14:creationId xmlns:p14="http://schemas.microsoft.com/office/powerpoint/2010/main" val="54596419"/>
      </p:ext>
    </p:extLst>
  </p:cSld>
  <p:clrMapOvr>
    <a:masterClrMapping/>
  </p:clrMapOvr>
  <p:timing>
    <p:tnLst>
      <p:par>
        <p:cTn id="1" dur="indefinite" restart="never" nodeType="tmRoot"/>
      </p:par>
    </p:tnLst>
  </p:timing>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zh-CN" altLang="en-US" dirty="0" smtClean="0"/>
              <a:t>消息</a:t>
            </a:r>
            <a:endParaRPr lang="zh-CN" altLang="en-US" dirty="0"/>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a:t>配置</a:t>
            </a:r>
            <a:r>
              <a:rPr lang="en-US" altLang="zh-CN" dirty="0" err="1"/>
              <a:t>RocketMQ</a:t>
            </a:r>
            <a:r>
              <a:rPr lang="en-US" altLang="zh-CN" dirty="0"/>
              <a:t> </a:t>
            </a:r>
            <a:r>
              <a:rPr lang="zh-CN" altLang="en-US" dirty="0"/>
              <a:t>（采用默认配置）</a:t>
            </a:r>
            <a:endParaRPr lang="en-US" altLang="zh-CN" dirty="0"/>
          </a:p>
        </p:txBody>
      </p:sp>
      <p:sp>
        <p:nvSpPr>
          <p:cNvPr id="4" name="TextBox 3">
            <a:extLst>
              <a:ext uri="{FF2B5EF4-FFF2-40B4-BE49-F238E27FC236}">
                <a16:creationId xmlns:a16="http://schemas.microsoft.com/office/drawing/2014/main" id="{0C998B78-AB18-3C47-A1C7-25AE9A3A40B0}"/>
              </a:ext>
            </a:extLst>
          </p:cNvPr>
          <p:cNvSpPr txBox="1"/>
          <p:nvPr/>
        </p:nvSpPr>
        <p:spPr>
          <a:xfrm>
            <a:off x="1159842" y="2149748"/>
            <a:ext cx="9860586" cy="1349280"/>
          </a:xfrm>
          <a:prstGeom prst="rect">
            <a:avLst/>
          </a:prstGeom>
          <a:solidFill>
            <a:srgbClr val="FFFFE4"/>
          </a:solidFill>
          <a:ln w="3175">
            <a:solidFill>
              <a:srgbClr val="919191"/>
            </a:solidFill>
          </a:ln>
        </p:spPr>
        <p:txBody>
          <a:bodyPr wrap="square">
            <a:spAutoFit/>
          </a:bodyPr>
          <a:lstStyle/>
          <a:p>
            <a:pPr lvl="0" eaLnBrk="0" fontAlgn="base" hangingPunct="0">
              <a:lnSpc>
                <a:spcPct val="150000"/>
              </a:lnSpc>
              <a:spcBef>
                <a:spcPct val="0"/>
              </a:spcBef>
              <a:spcAft>
                <a:spcPct val="0"/>
              </a:spcAft>
            </a:pPr>
            <a:r>
              <a:rPr lang="zh-CN" altLang="zh-CN" sz="1400" dirty="0">
                <a:solidFill>
                  <a:srgbClr val="0033B3"/>
                </a:solidFill>
                <a:latin typeface="Consolas" panose="020B0609020204030204" pitchFamily="49" charset="0"/>
              </a:rPr>
              <a:t>rocketmq</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name-server</a:t>
            </a:r>
            <a:r>
              <a:rPr lang="zh-CN" altLang="zh-CN" sz="1400" dirty="0">
                <a:solidFill>
                  <a:srgbClr val="080808"/>
                </a:solidFill>
                <a:latin typeface="Consolas" panose="020B0609020204030204" pitchFamily="49" charset="0"/>
              </a:rPr>
              <a:t>: localhost:9876</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producer</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group</a:t>
            </a:r>
            <a:r>
              <a:rPr lang="zh-CN" altLang="zh-CN" sz="1400" dirty="0">
                <a:solidFill>
                  <a:srgbClr val="080808"/>
                </a:solidFill>
                <a:latin typeface="Consolas" panose="020B0609020204030204" pitchFamily="49" charset="0"/>
              </a:rPr>
              <a:t>: group_rocketmq</a:t>
            </a:r>
            <a:endParaRPr lang="zh-CN" altLang="zh-CN" sz="1600" dirty="0">
              <a:latin typeface="Arial" panose="020B0604020202020204" pitchFamily="34" charset="0"/>
            </a:endParaRPr>
          </a:p>
        </p:txBody>
      </p:sp>
    </p:spTree>
    <p:extLst>
      <p:ext uri="{BB962C8B-B14F-4D97-AF65-F5344CB8AC3E}">
        <p14:creationId xmlns:p14="http://schemas.microsoft.com/office/powerpoint/2010/main" val="3492141600"/>
      </p:ext>
    </p:extLst>
  </p:cSld>
  <p:clrMapOvr>
    <a:masterClrMapping/>
  </p:clrMapOvr>
  <p:timing>
    <p:tnLst>
      <p:par>
        <p:cTn id="1" dur="indefinite" restart="never" nodeType="tmRoot"/>
      </p:par>
    </p:tnLst>
  </p:timing>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zh-CN" altLang="en-US" dirty="0" smtClean="0"/>
              <a:t>消息</a:t>
            </a:r>
            <a:endParaRPr lang="zh-CN" altLang="en-US" dirty="0"/>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a:t>生产消息</a:t>
            </a:r>
            <a:endParaRPr lang="en-US" altLang="zh-CN" dirty="0"/>
          </a:p>
        </p:txBody>
      </p:sp>
      <p:sp>
        <p:nvSpPr>
          <p:cNvPr id="4" name="TextBox 3">
            <a:extLst>
              <a:ext uri="{FF2B5EF4-FFF2-40B4-BE49-F238E27FC236}">
                <a16:creationId xmlns:a16="http://schemas.microsoft.com/office/drawing/2014/main" id="{0C998B78-AB18-3C47-A1C7-25AE9A3A40B0}"/>
              </a:ext>
            </a:extLst>
          </p:cNvPr>
          <p:cNvSpPr txBox="1"/>
          <p:nvPr/>
        </p:nvSpPr>
        <p:spPr>
          <a:xfrm>
            <a:off x="1159842" y="2149748"/>
            <a:ext cx="9860586" cy="3323987"/>
          </a:xfrm>
          <a:prstGeom prst="rect">
            <a:avLst/>
          </a:prstGeom>
          <a:solidFill>
            <a:srgbClr val="FFFFE4"/>
          </a:solidFill>
          <a:ln w="3175">
            <a:solidFill>
              <a:srgbClr val="919191"/>
            </a:solidFill>
          </a:ln>
        </p:spPr>
        <p:txBody>
          <a:bodyPr wrap="square">
            <a:spAutoFit/>
          </a:bodyPr>
          <a:lstStyle/>
          <a:p>
            <a:pPr lvl="0" eaLnBrk="0" fontAlgn="base" hangingPunct="0">
              <a:lnSpc>
                <a:spcPct val="150000"/>
              </a:lnSpc>
              <a:spcBef>
                <a:spcPct val="0"/>
              </a:spcBef>
              <a:spcAft>
                <a:spcPct val="0"/>
              </a:spcAft>
            </a:pPr>
            <a:r>
              <a:rPr lang="zh-CN" altLang="zh-CN" sz="1400" dirty="0">
                <a:solidFill>
                  <a:srgbClr val="9E880D"/>
                </a:solidFill>
                <a:latin typeface="Consolas" panose="020B0609020204030204" pitchFamily="49" charset="0"/>
                <a:ea typeface="阿里巴巴普惠体" panose="00020600040101010101" pitchFamily="18" charset="-122"/>
                <a:cs typeface="阿里巴巴普惠体" panose="00020600040101010101" pitchFamily="18" charset="-122"/>
              </a:rPr>
              <a:t>@Service</a:t>
            </a:r>
            <a:br>
              <a:rPr lang="zh-CN" altLang="zh-CN" sz="1400" dirty="0">
                <a:solidFill>
                  <a:srgbClr val="9E880D"/>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dirty="0">
                <a:solidFill>
                  <a:srgbClr val="0033B3"/>
                </a:solidFill>
                <a:latin typeface="Consolas" panose="020B0609020204030204" pitchFamily="49" charset="0"/>
                <a:ea typeface="阿里巴巴普惠体" panose="00020600040101010101" pitchFamily="18" charset="-122"/>
                <a:cs typeface="阿里巴巴普惠体" panose="00020600040101010101" pitchFamily="18" charset="-122"/>
              </a:rPr>
              <a:t>public class </a:t>
            </a:r>
            <a:r>
              <a:rPr lang="zh-CN" altLang="zh-CN" sz="1400" dirty="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MessageServiceRocketmqImpl </a:t>
            </a:r>
            <a:r>
              <a:rPr lang="zh-CN" altLang="zh-CN" sz="1400" dirty="0">
                <a:solidFill>
                  <a:srgbClr val="0033B3"/>
                </a:solidFill>
                <a:latin typeface="Consolas" panose="020B0609020204030204" pitchFamily="49" charset="0"/>
                <a:ea typeface="阿里巴巴普惠体" panose="00020600040101010101" pitchFamily="18" charset="-122"/>
                <a:cs typeface="阿里巴巴普惠体" panose="00020600040101010101" pitchFamily="18" charset="-122"/>
              </a:rPr>
              <a:t>implements </a:t>
            </a:r>
            <a:r>
              <a:rPr lang="zh-CN" altLang="zh-CN" sz="1400" dirty="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MessageService </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b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dirty="0" smtClean="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dirty="0">
                <a:solidFill>
                  <a:srgbClr val="9E880D"/>
                </a:solidFill>
                <a:latin typeface="Consolas" panose="020B0609020204030204" pitchFamily="49" charset="0"/>
                <a:ea typeface="阿里巴巴普惠体" panose="00020600040101010101" pitchFamily="18" charset="-122"/>
                <a:cs typeface="阿里巴巴普惠体" panose="00020600040101010101" pitchFamily="18" charset="-122"/>
              </a:rPr>
              <a:t>@Autowired</a:t>
            </a:r>
            <a:br>
              <a:rPr lang="zh-CN" altLang="zh-CN" sz="1400" dirty="0">
                <a:solidFill>
                  <a:srgbClr val="9E880D"/>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dirty="0">
                <a:solidFill>
                  <a:srgbClr val="9E880D"/>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dirty="0">
                <a:solidFill>
                  <a:srgbClr val="0033B3"/>
                </a:solidFill>
                <a:latin typeface="Consolas" panose="020B0609020204030204" pitchFamily="49" charset="0"/>
                <a:ea typeface="阿里巴巴普惠体" panose="00020600040101010101" pitchFamily="18" charset="-122"/>
                <a:cs typeface="阿里巴巴普惠体" panose="00020600040101010101" pitchFamily="18" charset="-122"/>
              </a:rPr>
              <a:t>private </a:t>
            </a:r>
            <a:r>
              <a:rPr lang="zh-CN" altLang="zh-CN" sz="1400" dirty="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RocketMQTemplate </a:t>
            </a:r>
            <a:r>
              <a:rPr lang="zh-CN" altLang="zh-CN" sz="1400" dirty="0">
                <a:solidFill>
                  <a:srgbClr val="871094"/>
                </a:solidFill>
                <a:latin typeface="Consolas" panose="020B0609020204030204" pitchFamily="49" charset="0"/>
                <a:ea typeface="阿里巴巴普惠体" panose="00020600040101010101" pitchFamily="18" charset="-122"/>
                <a:cs typeface="阿里巴巴普惠体" panose="00020600040101010101" pitchFamily="18" charset="-122"/>
              </a:rPr>
              <a:t>rocketMQTemplate</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b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dirty="0" smtClean="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dirty="0">
                <a:solidFill>
                  <a:srgbClr val="9E880D"/>
                </a:solidFill>
                <a:latin typeface="Consolas" panose="020B0609020204030204" pitchFamily="49" charset="0"/>
                <a:ea typeface="阿里巴巴普惠体" panose="00020600040101010101" pitchFamily="18" charset="-122"/>
                <a:cs typeface="阿里巴巴普惠体" panose="00020600040101010101" pitchFamily="18" charset="-122"/>
              </a:rPr>
              <a:t>@Override</a:t>
            </a:r>
            <a:br>
              <a:rPr lang="zh-CN" altLang="zh-CN" sz="1400" dirty="0">
                <a:solidFill>
                  <a:srgbClr val="9E880D"/>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dirty="0">
                <a:solidFill>
                  <a:srgbClr val="9E880D"/>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dirty="0">
                <a:solidFill>
                  <a:srgbClr val="0033B3"/>
                </a:solidFill>
                <a:latin typeface="Consolas" panose="020B0609020204030204" pitchFamily="49" charset="0"/>
                <a:ea typeface="阿里巴巴普惠体" panose="00020600040101010101" pitchFamily="18" charset="-122"/>
                <a:cs typeface="阿里巴巴普惠体" panose="00020600040101010101" pitchFamily="18" charset="-122"/>
              </a:rPr>
              <a:t>public void </a:t>
            </a:r>
            <a:r>
              <a:rPr lang="zh-CN" altLang="zh-CN" sz="1400" dirty="0">
                <a:solidFill>
                  <a:srgbClr val="00627A"/>
                </a:solidFill>
                <a:latin typeface="Consolas" panose="020B0609020204030204" pitchFamily="49" charset="0"/>
                <a:ea typeface="阿里巴巴普惠体" panose="00020600040101010101" pitchFamily="18" charset="-122"/>
                <a:cs typeface="阿里巴巴普惠体" panose="00020600040101010101" pitchFamily="18" charset="-122"/>
              </a:rPr>
              <a:t>sendMessage</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r>
              <a:rPr lang="zh-CN" altLang="zh-CN" sz="1400" dirty="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String </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id) {</a:t>
            </a:r>
            <a:b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dirty="0">
                <a:solidFill>
                  <a:srgbClr val="871094"/>
                </a:solidFill>
                <a:latin typeface="Consolas" panose="020B0609020204030204" pitchFamily="49" charset="0"/>
                <a:ea typeface="阿里巴巴普惠体" panose="00020600040101010101" pitchFamily="18" charset="-122"/>
                <a:cs typeface="阿里巴巴普惠体" panose="00020600040101010101" pitchFamily="18" charset="-122"/>
              </a:rPr>
              <a:t>rocketMQTemplate</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.convertAndSend(</a:t>
            </a:r>
            <a:r>
              <a:rPr lang="zh-CN" altLang="zh-CN" sz="1400" dirty="0">
                <a:solidFill>
                  <a:srgbClr val="067D17"/>
                </a:solidFill>
                <a:latin typeface="Consolas" panose="020B0609020204030204" pitchFamily="49" charset="0"/>
                <a:ea typeface="阿里巴巴普惠体" panose="00020600040101010101" pitchFamily="18" charset="-122"/>
                <a:cs typeface="阿里巴巴普惠体" panose="00020600040101010101" pitchFamily="18" charset="-122"/>
              </a:rPr>
              <a:t>"order_sm_id"</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,id);</a:t>
            </a:r>
            <a:b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dirty="0" smtClean="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dirty="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System</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r>
              <a:rPr lang="zh-CN" altLang="zh-CN" sz="1400" i="1" dirty="0">
                <a:solidFill>
                  <a:srgbClr val="871094"/>
                </a:solidFill>
                <a:latin typeface="Consolas" panose="020B0609020204030204" pitchFamily="49" charset="0"/>
                <a:ea typeface="阿里巴巴普惠体" panose="00020600040101010101" pitchFamily="18" charset="-122"/>
                <a:cs typeface="阿里巴巴普惠体" panose="00020600040101010101" pitchFamily="18" charset="-122"/>
              </a:rPr>
              <a:t>out</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.println(</a:t>
            </a:r>
            <a:r>
              <a:rPr lang="zh-CN" altLang="zh-CN" sz="1400" dirty="0">
                <a:solidFill>
                  <a:srgbClr val="067D17"/>
                </a:solidFill>
                <a:latin typeface="Consolas" panose="020B0609020204030204" pitchFamily="49" charset="0"/>
                <a:ea typeface="阿里巴巴普惠体" panose="00020600040101010101" pitchFamily="18" charset="-122"/>
                <a:cs typeface="阿里巴巴普惠体" panose="00020600040101010101" pitchFamily="18" charset="-122"/>
              </a:rPr>
              <a:t>"使用Rabbitmq将待发送短信的订单纳入处理队列，id："</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+id);</a:t>
            </a:r>
            <a:b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dirty="0" smtClean="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b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dirty="0" smtClean="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endParaRPr lang="zh-CN" altLang="zh-CN" sz="1600" dirty="0">
              <a:latin typeface="Consolas" panose="020B0609020204030204" pitchFamily="49" charset="0"/>
              <a:ea typeface="阿里巴巴普惠体" panose="00020600040101010101" pitchFamily="18" charset="-122"/>
              <a:cs typeface="阿里巴巴普惠体" panose="00020600040101010101" pitchFamily="18" charset="-122"/>
            </a:endParaRPr>
          </a:p>
        </p:txBody>
      </p:sp>
    </p:spTree>
    <p:extLst>
      <p:ext uri="{BB962C8B-B14F-4D97-AF65-F5344CB8AC3E}">
        <p14:creationId xmlns:p14="http://schemas.microsoft.com/office/powerpoint/2010/main" val="1308881362"/>
      </p:ext>
    </p:extLst>
  </p:cSld>
  <p:clrMapOvr>
    <a:masterClrMapping/>
  </p:clrMapOvr>
  <p:timing>
    <p:tnLst>
      <p:par>
        <p:cTn id="1" dur="indefinite" restart="never" nodeType="tmRoot"/>
      </p:par>
    </p:tnLst>
  </p:timing>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zh-CN" altLang="en-US" dirty="0" smtClean="0"/>
              <a:t>消息</a:t>
            </a:r>
            <a:endParaRPr lang="zh-CN" altLang="en-US" dirty="0"/>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smtClean="0"/>
              <a:t>生产</a:t>
            </a:r>
            <a:r>
              <a:rPr lang="zh-CN" altLang="en-US" dirty="0"/>
              <a:t>异步</a:t>
            </a:r>
            <a:r>
              <a:rPr lang="zh-CN" altLang="en-US" dirty="0" smtClean="0"/>
              <a:t>消息</a:t>
            </a:r>
            <a:endParaRPr lang="en-US" altLang="zh-CN" dirty="0"/>
          </a:p>
        </p:txBody>
      </p:sp>
      <p:sp>
        <p:nvSpPr>
          <p:cNvPr id="4" name="TextBox 3">
            <a:extLst>
              <a:ext uri="{FF2B5EF4-FFF2-40B4-BE49-F238E27FC236}">
                <a16:creationId xmlns:a16="http://schemas.microsoft.com/office/drawing/2014/main" id="{0C998B78-AB18-3C47-A1C7-25AE9A3A40B0}"/>
              </a:ext>
            </a:extLst>
          </p:cNvPr>
          <p:cNvSpPr txBox="1"/>
          <p:nvPr/>
        </p:nvSpPr>
        <p:spPr>
          <a:xfrm>
            <a:off x="1159842" y="2149748"/>
            <a:ext cx="9860586" cy="4616648"/>
          </a:xfrm>
          <a:prstGeom prst="rect">
            <a:avLst/>
          </a:prstGeom>
          <a:solidFill>
            <a:srgbClr val="FFFFE4"/>
          </a:solidFill>
          <a:ln w="3175">
            <a:solidFill>
              <a:srgbClr val="919191"/>
            </a:solidFill>
          </a:ln>
        </p:spPr>
        <p:txBody>
          <a:bodyPr wrap="square">
            <a:spAutoFit/>
          </a:bodyPr>
          <a:lstStyle/>
          <a:p>
            <a:pPr lvl="0" eaLnBrk="0" fontAlgn="base" hangingPunct="0">
              <a:spcBef>
                <a:spcPct val="0"/>
              </a:spcBef>
              <a:spcAft>
                <a:spcPct val="0"/>
              </a:spcAft>
            </a:pPr>
            <a:r>
              <a:rPr lang="zh-CN" altLang="zh-CN" sz="1400" dirty="0">
                <a:solidFill>
                  <a:srgbClr val="9E880D"/>
                </a:solidFill>
                <a:latin typeface="Consolas" panose="020B0609020204030204" pitchFamily="49" charset="0"/>
                <a:ea typeface="阿里巴巴普惠体" panose="00020600040101010101" pitchFamily="18" charset="-122"/>
                <a:cs typeface="阿里巴巴普惠体" panose="00020600040101010101" pitchFamily="18" charset="-122"/>
              </a:rPr>
              <a:t>@Service</a:t>
            </a:r>
            <a:br>
              <a:rPr lang="zh-CN" altLang="zh-CN" sz="1400" dirty="0">
                <a:solidFill>
                  <a:srgbClr val="9E880D"/>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dirty="0">
                <a:solidFill>
                  <a:srgbClr val="0033B3"/>
                </a:solidFill>
                <a:latin typeface="Consolas" panose="020B0609020204030204" pitchFamily="49" charset="0"/>
                <a:ea typeface="阿里巴巴普惠体" panose="00020600040101010101" pitchFamily="18" charset="-122"/>
                <a:cs typeface="阿里巴巴普惠体" panose="00020600040101010101" pitchFamily="18" charset="-122"/>
              </a:rPr>
              <a:t>public class </a:t>
            </a:r>
            <a:r>
              <a:rPr lang="zh-CN" altLang="zh-CN" sz="1400" dirty="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MessageServiceRocketmqImpl </a:t>
            </a:r>
            <a:r>
              <a:rPr lang="zh-CN" altLang="zh-CN" sz="1400" dirty="0">
                <a:solidFill>
                  <a:srgbClr val="0033B3"/>
                </a:solidFill>
                <a:latin typeface="Consolas" panose="020B0609020204030204" pitchFamily="49" charset="0"/>
                <a:ea typeface="阿里巴巴普惠体" panose="00020600040101010101" pitchFamily="18" charset="-122"/>
                <a:cs typeface="阿里巴巴普惠体" panose="00020600040101010101" pitchFamily="18" charset="-122"/>
              </a:rPr>
              <a:t>implements </a:t>
            </a:r>
            <a:r>
              <a:rPr lang="zh-CN" altLang="zh-CN" sz="1400" dirty="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MessageService </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b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dirty="0" smtClean="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dirty="0">
                <a:solidFill>
                  <a:srgbClr val="9E880D"/>
                </a:solidFill>
                <a:latin typeface="Consolas" panose="020B0609020204030204" pitchFamily="49" charset="0"/>
                <a:ea typeface="阿里巴巴普惠体" panose="00020600040101010101" pitchFamily="18" charset="-122"/>
                <a:cs typeface="阿里巴巴普惠体" panose="00020600040101010101" pitchFamily="18" charset="-122"/>
              </a:rPr>
              <a:t>@Autowired</a:t>
            </a:r>
            <a:br>
              <a:rPr lang="zh-CN" altLang="zh-CN" sz="1400" dirty="0">
                <a:solidFill>
                  <a:srgbClr val="9E880D"/>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dirty="0">
                <a:solidFill>
                  <a:srgbClr val="9E880D"/>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dirty="0">
                <a:solidFill>
                  <a:srgbClr val="0033B3"/>
                </a:solidFill>
                <a:latin typeface="Consolas" panose="020B0609020204030204" pitchFamily="49" charset="0"/>
                <a:ea typeface="阿里巴巴普惠体" panose="00020600040101010101" pitchFamily="18" charset="-122"/>
                <a:cs typeface="阿里巴巴普惠体" panose="00020600040101010101" pitchFamily="18" charset="-122"/>
              </a:rPr>
              <a:t>private </a:t>
            </a:r>
            <a:r>
              <a:rPr lang="zh-CN" altLang="zh-CN" sz="1400" dirty="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RocketMQTemplate </a:t>
            </a:r>
            <a:r>
              <a:rPr lang="zh-CN" altLang="zh-CN" sz="1400" dirty="0">
                <a:solidFill>
                  <a:srgbClr val="871094"/>
                </a:solidFill>
                <a:latin typeface="Consolas" panose="020B0609020204030204" pitchFamily="49" charset="0"/>
                <a:ea typeface="阿里巴巴普惠体" panose="00020600040101010101" pitchFamily="18" charset="-122"/>
                <a:cs typeface="阿里巴巴普惠体" panose="00020600040101010101" pitchFamily="18" charset="-122"/>
              </a:rPr>
              <a:t>rocketMQTemplate</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b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dirty="0" smtClean="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dirty="0">
                <a:solidFill>
                  <a:srgbClr val="9E880D"/>
                </a:solidFill>
                <a:latin typeface="Consolas" panose="020B0609020204030204" pitchFamily="49" charset="0"/>
                <a:ea typeface="阿里巴巴普惠体" panose="00020600040101010101" pitchFamily="18" charset="-122"/>
                <a:cs typeface="阿里巴巴普惠体" panose="00020600040101010101" pitchFamily="18" charset="-122"/>
              </a:rPr>
              <a:t>@Override</a:t>
            </a:r>
            <a:br>
              <a:rPr lang="zh-CN" altLang="zh-CN" sz="1400" dirty="0">
                <a:solidFill>
                  <a:srgbClr val="9E880D"/>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dirty="0">
                <a:solidFill>
                  <a:srgbClr val="9E880D"/>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dirty="0">
                <a:solidFill>
                  <a:srgbClr val="0033B3"/>
                </a:solidFill>
                <a:latin typeface="Consolas" panose="020B0609020204030204" pitchFamily="49" charset="0"/>
                <a:ea typeface="阿里巴巴普惠体" panose="00020600040101010101" pitchFamily="18" charset="-122"/>
                <a:cs typeface="阿里巴巴普惠体" panose="00020600040101010101" pitchFamily="18" charset="-122"/>
              </a:rPr>
              <a:t>public void </a:t>
            </a:r>
            <a:r>
              <a:rPr lang="zh-CN" altLang="zh-CN" sz="1400" dirty="0">
                <a:solidFill>
                  <a:srgbClr val="00627A"/>
                </a:solidFill>
                <a:latin typeface="Consolas" panose="020B0609020204030204" pitchFamily="49" charset="0"/>
                <a:ea typeface="阿里巴巴普惠体" panose="00020600040101010101" pitchFamily="18" charset="-122"/>
                <a:cs typeface="阿里巴巴普惠体" panose="00020600040101010101" pitchFamily="18" charset="-122"/>
              </a:rPr>
              <a:t>sendMessage</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r>
              <a:rPr lang="zh-CN" altLang="zh-CN" sz="1400" dirty="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String </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id) {</a:t>
            </a:r>
            <a:b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dirty="0" smtClean="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dirty="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SendCallback callback </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dirty="0">
                <a:solidFill>
                  <a:srgbClr val="0033B3"/>
                </a:solidFill>
                <a:latin typeface="Consolas" panose="020B0609020204030204" pitchFamily="49" charset="0"/>
                <a:ea typeface="阿里巴巴普惠体" panose="00020600040101010101" pitchFamily="18" charset="-122"/>
                <a:cs typeface="阿里巴巴普惠体" panose="00020600040101010101" pitchFamily="18" charset="-122"/>
              </a:rPr>
              <a:t>new </a:t>
            </a:r>
            <a:r>
              <a:rPr lang="zh-CN" altLang="zh-CN" sz="1400" dirty="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SendCallback</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b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dirty="0">
                <a:solidFill>
                  <a:srgbClr val="9E880D"/>
                </a:solidFill>
                <a:latin typeface="Consolas" panose="020B0609020204030204" pitchFamily="49" charset="0"/>
                <a:ea typeface="阿里巴巴普惠体" panose="00020600040101010101" pitchFamily="18" charset="-122"/>
                <a:cs typeface="阿里巴巴普惠体" panose="00020600040101010101" pitchFamily="18" charset="-122"/>
              </a:rPr>
              <a:t>@Override</a:t>
            </a:r>
            <a:br>
              <a:rPr lang="zh-CN" altLang="zh-CN" sz="1400" dirty="0">
                <a:solidFill>
                  <a:srgbClr val="9E880D"/>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dirty="0">
                <a:solidFill>
                  <a:srgbClr val="9E880D"/>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dirty="0">
                <a:solidFill>
                  <a:srgbClr val="0033B3"/>
                </a:solidFill>
                <a:latin typeface="Consolas" panose="020B0609020204030204" pitchFamily="49" charset="0"/>
                <a:ea typeface="阿里巴巴普惠体" panose="00020600040101010101" pitchFamily="18" charset="-122"/>
                <a:cs typeface="阿里巴巴普惠体" panose="00020600040101010101" pitchFamily="18" charset="-122"/>
              </a:rPr>
              <a:t>public void </a:t>
            </a:r>
            <a:r>
              <a:rPr lang="zh-CN" altLang="zh-CN" sz="1400" dirty="0">
                <a:solidFill>
                  <a:srgbClr val="00627A"/>
                </a:solidFill>
                <a:latin typeface="Consolas" panose="020B0609020204030204" pitchFamily="49" charset="0"/>
                <a:ea typeface="阿里巴巴普惠体" panose="00020600040101010101" pitchFamily="18" charset="-122"/>
                <a:cs typeface="阿里巴巴普惠体" panose="00020600040101010101" pitchFamily="18" charset="-122"/>
              </a:rPr>
              <a:t>onSuccess</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r>
              <a:rPr lang="zh-CN" altLang="zh-CN" sz="1400" dirty="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SendResult </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sendResult) {</a:t>
            </a:r>
            <a:b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dirty="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System</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r>
              <a:rPr lang="zh-CN" altLang="zh-CN" sz="1400" i="1" dirty="0">
                <a:solidFill>
                  <a:srgbClr val="871094"/>
                </a:solidFill>
                <a:latin typeface="Consolas" panose="020B0609020204030204" pitchFamily="49" charset="0"/>
                <a:ea typeface="阿里巴巴普惠体" panose="00020600040101010101" pitchFamily="18" charset="-122"/>
                <a:cs typeface="阿里巴巴普惠体" panose="00020600040101010101" pitchFamily="18" charset="-122"/>
              </a:rPr>
              <a:t>out</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.println(</a:t>
            </a:r>
            <a:r>
              <a:rPr lang="zh-CN" altLang="zh-CN" sz="1400" dirty="0">
                <a:solidFill>
                  <a:srgbClr val="067D17"/>
                </a:solidFill>
                <a:latin typeface="Consolas" panose="020B0609020204030204" pitchFamily="49" charset="0"/>
                <a:ea typeface="阿里巴巴普惠体" panose="00020600040101010101" pitchFamily="18" charset="-122"/>
                <a:cs typeface="阿里巴巴普惠体" panose="00020600040101010101" pitchFamily="18" charset="-122"/>
              </a:rPr>
              <a:t>"消息发送成功"</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b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b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r>
            <a:b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dirty="0">
                <a:solidFill>
                  <a:srgbClr val="9E880D"/>
                </a:solidFill>
                <a:latin typeface="Consolas" panose="020B0609020204030204" pitchFamily="49" charset="0"/>
                <a:ea typeface="阿里巴巴普惠体" panose="00020600040101010101" pitchFamily="18" charset="-122"/>
                <a:cs typeface="阿里巴巴普惠体" panose="00020600040101010101" pitchFamily="18" charset="-122"/>
              </a:rPr>
              <a:t>@Override</a:t>
            </a:r>
            <a:br>
              <a:rPr lang="zh-CN" altLang="zh-CN" sz="1400" dirty="0">
                <a:solidFill>
                  <a:srgbClr val="9E880D"/>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dirty="0">
                <a:solidFill>
                  <a:srgbClr val="9E880D"/>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dirty="0">
                <a:solidFill>
                  <a:srgbClr val="0033B3"/>
                </a:solidFill>
                <a:latin typeface="Consolas" panose="020B0609020204030204" pitchFamily="49" charset="0"/>
                <a:ea typeface="阿里巴巴普惠体" panose="00020600040101010101" pitchFamily="18" charset="-122"/>
                <a:cs typeface="阿里巴巴普惠体" panose="00020600040101010101" pitchFamily="18" charset="-122"/>
              </a:rPr>
              <a:t>public void </a:t>
            </a:r>
            <a:r>
              <a:rPr lang="zh-CN" altLang="zh-CN" sz="1400" dirty="0">
                <a:solidFill>
                  <a:srgbClr val="00627A"/>
                </a:solidFill>
                <a:latin typeface="Consolas" panose="020B0609020204030204" pitchFamily="49" charset="0"/>
                <a:ea typeface="阿里巴巴普惠体" panose="00020600040101010101" pitchFamily="18" charset="-122"/>
                <a:cs typeface="阿里巴巴普惠体" panose="00020600040101010101" pitchFamily="18" charset="-122"/>
              </a:rPr>
              <a:t>onException</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r>
              <a:rPr lang="zh-CN" altLang="zh-CN" sz="1400" dirty="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Throwable </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throwable) {</a:t>
            </a:r>
            <a:b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dirty="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System</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r>
              <a:rPr lang="zh-CN" altLang="zh-CN" sz="1400" i="1" dirty="0">
                <a:solidFill>
                  <a:srgbClr val="871094"/>
                </a:solidFill>
                <a:latin typeface="Consolas" panose="020B0609020204030204" pitchFamily="49" charset="0"/>
                <a:ea typeface="阿里巴巴普惠体" panose="00020600040101010101" pitchFamily="18" charset="-122"/>
                <a:cs typeface="阿里巴巴普惠体" panose="00020600040101010101" pitchFamily="18" charset="-122"/>
              </a:rPr>
              <a:t>out</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.println(</a:t>
            </a:r>
            <a:r>
              <a:rPr lang="zh-CN" altLang="zh-CN" sz="1400" dirty="0">
                <a:solidFill>
                  <a:srgbClr val="067D17"/>
                </a:solidFill>
                <a:latin typeface="Consolas" panose="020B0609020204030204" pitchFamily="49" charset="0"/>
                <a:ea typeface="阿里巴巴普惠体" panose="00020600040101010101" pitchFamily="18" charset="-122"/>
                <a:cs typeface="阿里巴巴普惠体" panose="00020600040101010101" pitchFamily="18" charset="-122"/>
              </a:rPr>
              <a:t>"消息发送失败！！！！！！！！！！！"</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b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b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b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dirty="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System</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r>
              <a:rPr lang="zh-CN" altLang="zh-CN" sz="1400" i="1" dirty="0">
                <a:solidFill>
                  <a:srgbClr val="871094"/>
                </a:solidFill>
                <a:latin typeface="Consolas" panose="020B0609020204030204" pitchFamily="49" charset="0"/>
                <a:ea typeface="阿里巴巴普惠体" panose="00020600040101010101" pitchFamily="18" charset="-122"/>
                <a:cs typeface="阿里巴巴普惠体" panose="00020600040101010101" pitchFamily="18" charset="-122"/>
              </a:rPr>
              <a:t>out</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.println(</a:t>
            </a:r>
            <a:r>
              <a:rPr lang="zh-CN" altLang="zh-CN" sz="1400" dirty="0">
                <a:solidFill>
                  <a:srgbClr val="067D17"/>
                </a:solidFill>
                <a:latin typeface="Consolas" panose="020B0609020204030204" pitchFamily="49" charset="0"/>
                <a:ea typeface="阿里巴巴普惠体" panose="00020600040101010101" pitchFamily="18" charset="-122"/>
                <a:cs typeface="阿里巴巴普惠体" panose="00020600040101010101" pitchFamily="18" charset="-122"/>
              </a:rPr>
              <a:t>"使用Rabbitmq将待发送短信的订单纳入处理队列，id："</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+id);</a:t>
            </a:r>
            <a:b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dirty="0">
                <a:solidFill>
                  <a:srgbClr val="871094"/>
                </a:solidFill>
                <a:latin typeface="Consolas" panose="020B0609020204030204" pitchFamily="49" charset="0"/>
                <a:ea typeface="阿里巴巴普惠体" panose="00020600040101010101" pitchFamily="18" charset="-122"/>
                <a:cs typeface="阿里巴巴普惠体" panose="00020600040101010101" pitchFamily="18" charset="-122"/>
              </a:rPr>
              <a:t>rocketMQTemplate</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.asyncSend(</a:t>
            </a:r>
            <a:r>
              <a:rPr lang="zh-CN" altLang="zh-CN" sz="1400" dirty="0">
                <a:solidFill>
                  <a:srgbClr val="067D17"/>
                </a:solidFill>
                <a:latin typeface="Consolas" panose="020B0609020204030204" pitchFamily="49" charset="0"/>
                <a:ea typeface="阿里巴巴普惠体" panose="00020600040101010101" pitchFamily="18" charset="-122"/>
                <a:cs typeface="阿里巴巴普惠体" panose="00020600040101010101" pitchFamily="18" charset="-122"/>
              </a:rPr>
              <a:t>"order_sm_id"</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,id,</a:t>
            </a:r>
            <a:r>
              <a:rPr lang="zh-CN" altLang="zh-CN" sz="1400" dirty="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callback</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b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b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dirty="0" smtClean="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endParaRPr lang="zh-CN" altLang="zh-CN" sz="1600" dirty="0">
              <a:latin typeface="Consolas" panose="020B0609020204030204" pitchFamily="49" charset="0"/>
              <a:ea typeface="阿里巴巴普惠体" panose="00020600040101010101" pitchFamily="18" charset="-122"/>
              <a:cs typeface="阿里巴巴普惠体" panose="00020600040101010101" pitchFamily="18" charset="-122"/>
            </a:endParaRPr>
          </a:p>
        </p:txBody>
      </p:sp>
    </p:spTree>
    <p:extLst>
      <p:ext uri="{BB962C8B-B14F-4D97-AF65-F5344CB8AC3E}">
        <p14:creationId xmlns:p14="http://schemas.microsoft.com/office/powerpoint/2010/main" val="3695133806"/>
      </p:ext>
    </p:extLst>
  </p:cSld>
  <p:clrMapOvr>
    <a:masterClrMapping/>
  </p:clrMapOvr>
  <p:timing>
    <p:tnLst>
      <p:par>
        <p:cTn id="1" dur="indefinite" restart="never" nodeType="tmRoot"/>
      </p:par>
    </p:tnLst>
  </p:timing>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zh-CN" altLang="en-US" dirty="0" smtClean="0"/>
              <a:t>消息</a:t>
            </a:r>
            <a:endParaRPr lang="zh-CN" altLang="en-US" dirty="0"/>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a:t>使用消息监听器对消息队列监听</a:t>
            </a:r>
            <a:endParaRPr lang="en-US" altLang="zh-CN" dirty="0"/>
          </a:p>
        </p:txBody>
      </p:sp>
      <p:sp>
        <p:nvSpPr>
          <p:cNvPr id="4" name="TextBox 3">
            <a:extLst>
              <a:ext uri="{FF2B5EF4-FFF2-40B4-BE49-F238E27FC236}">
                <a16:creationId xmlns:a16="http://schemas.microsoft.com/office/drawing/2014/main" id="{0C998B78-AB18-3C47-A1C7-25AE9A3A40B0}"/>
              </a:ext>
            </a:extLst>
          </p:cNvPr>
          <p:cNvSpPr txBox="1"/>
          <p:nvPr/>
        </p:nvSpPr>
        <p:spPr>
          <a:xfrm>
            <a:off x="1159842" y="2149748"/>
            <a:ext cx="9860586" cy="2641942"/>
          </a:xfrm>
          <a:prstGeom prst="rect">
            <a:avLst/>
          </a:prstGeom>
          <a:solidFill>
            <a:srgbClr val="FFFFE4"/>
          </a:solidFill>
          <a:ln w="3175">
            <a:solidFill>
              <a:srgbClr val="919191"/>
            </a:solidFill>
          </a:ln>
        </p:spPr>
        <p:txBody>
          <a:bodyPr wrap="square">
            <a:spAutoFit/>
          </a:bodyPr>
          <a:lstStyle/>
          <a:p>
            <a:pPr lvl="0" eaLnBrk="0" fontAlgn="base" hangingPunct="0">
              <a:lnSpc>
                <a:spcPct val="150000"/>
              </a:lnSpc>
              <a:spcBef>
                <a:spcPct val="0"/>
              </a:spcBef>
              <a:spcAft>
                <a:spcPct val="0"/>
              </a:spcAft>
            </a:pPr>
            <a:r>
              <a:rPr lang="zh-CN" altLang="zh-CN" sz="1400" dirty="0">
                <a:solidFill>
                  <a:srgbClr val="9E880D"/>
                </a:solidFill>
                <a:latin typeface="Consolas" panose="020B0609020204030204" pitchFamily="49" charset="0"/>
              </a:rPr>
              <a:t>@Component</a:t>
            </a:r>
            <a:br>
              <a:rPr lang="zh-CN" altLang="zh-CN" sz="1400" dirty="0">
                <a:solidFill>
                  <a:srgbClr val="9E880D"/>
                </a:solidFill>
                <a:latin typeface="Consolas" panose="020B0609020204030204" pitchFamily="49" charset="0"/>
              </a:rPr>
            </a:br>
            <a:r>
              <a:rPr lang="zh-CN" altLang="zh-CN" sz="1400" dirty="0">
                <a:solidFill>
                  <a:srgbClr val="9E880D"/>
                </a:solidFill>
                <a:latin typeface="Consolas" panose="020B0609020204030204" pitchFamily="49" charset="0"/>
              </a:rPr>
              <a:t>@RocketMQMessageListener</a:t>
            </a:r>
            <a:r>
              <a:rPr lang="zh-CN" altLang="zh-CN" sz="1400" dirty="0">
                <a:solidFill>
                  <a:srgbClr val="080808"/>
                </a:solidFill>
                <a:latin typeface="Consolas" panose="020B0609020204030204" pitchFamily="49" charset="0"/>
              </a:rPr>
              <a:t>(topic=</a:t>
            </a:r>
            <a:r>
              <a:rPr lang="zh-CN" altLang="zh-CN" sz="1400" dirty="0">
                <a:solidFill>
                  <a:srgbClr val="067D17"/>
                </a:solidFill>
                <a:latin typeface="Consolas" panose="020B0609020204030204" pitchFamily="49" charset="0"/>
              </a:rPr>
              <a:t>"order_sm_id"</a:t>
            </a:r>
            <a:r>
              <a:rPr lang="zh-CN" altLang="zh-CN" sz="1400" dirty="0">
                <a:solidFill>
                  <a:srgbClr val="080808"/>
                </a:solidFill>
                <a:latin typeface="Consolas" panose="020B0609020204030204" pitchFamily="49" charset="0"/>
              </a:rPr>
              <a:t>,consumerGroup = </a:t>
            </a:r>
            <a:r>
              <a:rPr lang="zh-CN" altLang="zh-CN" sz="1400" dirty="0">
                <a:solidFill>
                  <a:srgbClr val="067D17"/>
                </a:solidFill>
                <a:latin typeface="Consolas" panose="020B0609020204030204" pitchFamily="49" charset="0"/>
              </a:rPr>
              <a:t>"group_rocketmq"</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033B3"/>
                </a:solidFill>
                <a:latin typeface="Consolas" panose="020B0609020204030204" pitchFamily="49" charset="0"/>
              </a:rPr>
              <a:t>public class </a:t>
            </a:r>
            <a:r>
              <a:rPr lang="zh-CN" altLang="zh-CN" sz="1400" dirty="0">
                <a:solidFill>
                  <a:srgbClr val="000000"/>
                </a:solidFill>
                <a:latin typeface="Consolas" panose="020B0609020204030204" pitchFamily="49" charset="0"/>
              </a:rPr>
              <a:t>RocketmqMessageListener </a:t>
            </a:r>
            <a:r>
              <a:rPr lang="zh-CN" altLang="zh-CN" sz="1400" dirty="0">
                <a:solidFill>
                  <a:srgbClr val="0033B3"/>
                </a:solidFill>
                <a:latin typeface="Consolas" panose="020B0609020204030204" pitchFamily="49" charset="0"/>
              </a:rPr>
              <a:t>implements </a:t>
            </a:r>
            <a:r>
              <a:rPr lang="zh-CN" altLang="zh-CN" sz="1400" dirty="0">
                <a:solidFill>
                  <a:srgbClr val="000000"/>
                </a:solidFill>
                <a:latin typeface="Consolas" panose="020B0609020204030204" pitchFamily="49" charset="0"/>
              </a:rPr>
              <a:t>RocketMQListener</a:t>
            </a:r>
            <a:r>
              <a:rPr lang="zh-CN" altLang="zh-CN" sz="1400" dirty="0">
                <a:solidFill>
                  <a:srgbClr val="080808"/>
                </a:solidFill>
                <a:latin typeface="Consolas" panose="020B0609020204030204" pitchFamily="49" charset="0"/>
              </a:rPr>
              <a:t>&lt;</a:t>
            </a:r>
            <a:r>
              <a:rPr lang="zh-CN" altLang="zh-CN" sz="1400" dirty="0">
                <a:solidFill>
                  <a:srgbClr val="000000"/>
                </a:solidFill>
                <a:latin typeface="Consolas" panose="020B0609020204030204" pitchFamily="49" charset="0"/>
              </a:rPr>
              <a:t>String</a:t>
            </a:r>
            <a:r>
              <a:rPr lang="zh-CN" altLang="zh-CN" sz="1400" dirty="0">
                <a:solidFill>
                  <a:srgbClr val="080808"/>
                </a:solidFill>
                <a:latin typeface="Consolas" panose="020B0609020204030204" pitchFamily="49" charset="0"/>
              </a:rPr>
              <a:t>&gt; {</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9E880D"/>
                </a:solidFill>
                <a:latin typeface="Consolas" panose="020B0609020204030204" pitchFamily="49" charset="0"/>
              </a:rPr>
              <a:t>@Override</a:t>
            </a:r>
            <a:br>
              <a:rPr lang="zh-CN" altLang="zh-CN" sz="1400" dirty="0">
                <a:solidFill>
                  <a:srgbClr val="9E880D"/>
                </a:solidFill>
                <a:latin typeface="Consolas" panose="020B0609020204030204" pitchFamily="49" charset="0"/>
              </a:rPr>
            </a:br>
            <a:r>
              <a:rPr lang="zh-CN" altLang="zh-CN" sz="1400" dirty="0">
                <a:solidFill>
                  <a:srgbClr val="9E880D"/>
                </a:solidFill>
                <a:latin typeface="Consolas" panose="020B0609020204030204" pitchFamily="49" charset="0"/>
              </a:rPr>
              <a:t>    </a:t>
            </a:r>
            <a:r>
              <a:rPr lang="zh-CN" altLang="zh-CN" sz="1400" dirty="0">
                <a:solidFill>
                  <a:srgbClr val="0033B3"/>
                </a:solidFill>
                <a:latin typeface="Consolas" panose="020B0609020204030204" pitchFamily="49" charset="0"/>
              </a:rPr>
              <a:t>public void </a:t>
            </a:r>
            <a:r>
              <a:rPr lang="zh-CN" altLang="zh-CN" sz="1400" dirty="0">
                <a:solidFill>
                  <a:srgbClr val="00627A"/>
                </a:solidFill>
                <a:latin typeface="Consolas" panose="020B0609020204030204" pitchFamily="49" charset="0"/>
              </a:rPr>
              <a:t>onMessage</a:t>
            </a:r>
            <a:r>
              <a:rPr lang="zh-CN" altLang="zh-CN" sz="1400" dirty="0">
                <a:solidFill>
                  <a:srgbClr val="080808"/>
                </a:solidFill>
                <a:latin typeface="Consolas" panose="020B0609020204030204" pitchFamily="49" charset="0"/>
              </a:rPr>
              <a:t>(</a:t>
            </a:r>
            <a:r>
              <a:rPr lang="zh-CN" altLang="zh-CN" sz="1400" dirty="0">
                <a:solidFill>
                  <a:srgbClr val="000000"/>
                </a:solidFill>
                <a:latin typeface="Consolas" panose="020B0609020204030204" pitchFamily="49" charset="0"/>
              </a:rPr>
              <a:t>String </a:t>
            </a:r>
            <a:r>
              <a:rPr lang="zh-CN" altLang="zh-CN" sz="1400" dirty="0">
                <a:solidFill>
                  <a:srgbClr val="080808"/>
                </a:solidFill>
                <a:latin typeface="Consolas" panose="020B0609020204030204" pitchFamily="49" charset="0"/>
              </a:rPr>
              <a:t>id) {</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0000"/>
                </a:solidFill>
                <a:latin typeface="Consolas" panose="020B0609020204030204" pitchFamily="49" charset="0"/>
              </a:rPr>
              <a:t>System</a:t>
            </a:r>
            <a:r>
              <a:rPr lang="zh-CN" altLang="zh-CN" sz="1400" dirty="0">
                <a:solidFill>
                  <a:srgbClr val="080808"/>
                </a:solidFill>
                <a:latin typeface="Consolas" panose="020B0609020204030204" pitchFamily="49" charset="0"/>
              </a:rPr>
              <a:t>.</a:t>
            </a:r>
            <a:r>
              <a:rPr lang="zh-CN" altLang="zh-CN" sz="1400" i="1" dirty="0">
                <a:solidFill>
                  <a:srgbClr val="871094"/>
                </a:solidFill>
                <a:latin typeface="Consolas" panose="020B0609020204030204" pitchFamily="49" charset="0"/>
              </a:rPr>
              <a:t>out</a:t>
            </a:r>
            <a:r>
              <a:rPr lang="zh-CN" altLang="zh-CN" sz="1400" dirty="0">
                <a:solidFill>
                  <a:srgbClr val="080808"/>
                </a:solidFill>
                <a:latin typeface="Consolas" panose="020B0609020204030204" pitchFamily="49" charset="0"/>
              </a:rPr>
              <a:t>.println(</a:t>
            </a:r>
            <a:r>
              <a:rPr lang="zh-CN" altLang="zh-CN" sz="1400" dirty="0">
                <a:solidFill>
                  <a:srgbClr val="067D17"/>
                </a:solidFill>
                <a:latin typeface="Consolas" panose="020B0609020204030204" pitchFamily="49" charset="0"/>
              </a:rPr>
              <a:t>"</a:t>
            </a:r>
            <a:r>
              <a:rPr lang="zh-CN" altLang="zh-CN" sz="1400" dirty="0">
                <a:solidFill>
                  <a:srgbClr val="067D17"/>
                </a:solidFill>
                <a:latin typeface="宋体" panose="02010600030101010101" pitchFamily="2" charset="-122"/>
                <a:ea typeface="宋体" panose="02010600030101010101" pitchFamily="2" charset="-122"/>
              </a:rPr>
              <a:t>已完成短信发送业务，</a:t>
            </a:r>
            <a:r>
              <a:rPr lang="zh-CN" altLang="zh-CN" sz="1400" dirty="0">
                <a:solidFill>
                  <a:srgbClr val="067D17"/>
                </a:solidFill>
                <a:latin typeface="Consolas" panose="020B0609020204030204" pitchFamily="49" charset="0"/>
              </a:rPr>
              <a:t>id</a:t>
            </a:r>
            <a:r>
              <a:rPr lang="zh-CN" altLang="zh-CN" sz="1400" dirty="0">
                <a:solidFill>
                  <a:srgbClr val="067D17"/>
                </a:solidFill>
                <a:latin typeface="宋体" panose="02010600030101010101" pitchFamily="2" charset="-122"/>
                <a:ea typeface="宋体" panose="02010600030101010101" pitchFamily="2" charset="-122"/>
              </a:rPr>
              <a:t>：</a:t>
            </a:r>
            <a:r>
              <a:rPr lang="zh-CN" altLang="zh-CN" sz="1400" dirty="0">
                <a:solidFill>
                  <a:srgbClr val="067D17"/>
                </a:solidFill>
                <a:latin typeface="Consolas" panose="020B0609020204030204" pitchFamily="49" charset="0"/>
              </a:rPr>
              <a:t>"</a:t>
            </a:r>
            <a:r>
              <a:rPr lang="zh-CN" altLang="zh-CN" sz="1400" dirty="0">
                <a:solidFill>
                  <a:srgbClr val="080808"/>
                </a:solidFill>
                <a:latin typeface="Consolas" panose="020B0609020204030204" pitchFamily="49" charset="0"/>
              </a:rPr>
              <a:t>+id);</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a:t>
            </a:r>
            <a:endParaRPr lang="zh-CN" altLang="zh-CN" sz="1600" dirty="0">
              <a:latin typeface="Arial" panose="020B0604020202020204" pitchFamily="34" charset="0"/>
            </a:endParaRPr>
          </a:p>
        </p:txBody>
      </p:sp>
    </p:spTree>
    <p:extLst>
      <p:ext uri="{BB962C8B-B14F-4D97-AF65-F5344CB8AC3E}">
        <p14:creationId xmlns:p14="http://schemas.microsoft.com/office/powerpoint/2010/main" val="3960639771"/>
      </p:ext>
    </p:extLst>
  </p:cSld>
  <p:clrMapOvr>
    <a:masterClrMapping/>
  </p:clrMapOvr>
  <p:timing>
    <p:tnLst>
      <p:par>
        <p:cTn id="1" dur="indefinite" restart="never" nodeType="tmRoot"/>
      </p:par>
    </p:tnLst>
  </p:timing>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4A7A685B-F94D-194F-BA07-9413F6ABF747}"/>
              </a:ext>
            </a:extLst>
          </p:cNvPr>
          <p:cNvSpPr>
            <a:spLocks noGrp="1"/>
          </p:cNvSpPr>
          <p:nvPr>
            <p:ph type="body" sz="quarter" idx="10"/>
          </p:nvPr>
        </p:nvSpPr>
        <p:spPr>
          <a:xfrm>
            <a:off x="5126583" y="1463040"/>
            <a:ext cx="6573803" cy="4511040"/>
          </a:xfrm>
        </p:spPr>
        <p:txBody>
          <a:bodyPr/>
          <a:lstStyle/>
          <a:p>
            <a:r>
              <a:rPr lang="en-US" altLang="zh-CN" sz="1600" dirty="0" err="1">
                <a:solidFill>
                  <a:srgbClr val="080808"/>
                </a:solidFill>
                <a:latin typeface="Consolas" panose="020B0609020204030204" pitchFamily="49" charset="0"/>
              </a:rPr>
              <a:t>SpringBoot</a:t>
            </a:r>
            <a:r>
              <a:rPr lang="zh-CN" altLang="en-US" sz="1600" dirty="0" smtClean="0">
                <a:solidFill>
                  <a:srgbClr val="080808"/>
                </a:solidFill>
                <a:latin typeface="Consolas" panose="020B0609020204030204" pitchFamily="49" charset="0"/>
              </a:rPr>
              <a:t>整合</a:t>
            </a:r>
            <a:r>
              <a:rPr lang="en-US" altLang="zh-CN" sz="1600" dirty="0" err="1" smtClean="0">
                <a:solidFill>
                  <a:srgbClr val="080808"/>
                </a:solidFill>
                <a:latin typeface="Consolas" panose="020B0609020204030204" pitchFamily="49" charset="0"/>
              </a:rPr>
              <a:t>RocketMQ</a:t>
            </a:r>
            <a:endParaRPr lang="zh-CN" altLang="en-US" sz="1600" dirty="0">
              <a:latin typeface="Consolas" panose="020B0609020204030204" pitchFamily="49" charset="0"/>
              <a:sym typeface="Consolas" panose="020B0609020204030204" pitchFamily="49" charset="0"/>
            </a:endParaRPr>
          </a:p>
        </p:txBody>
      </p:sp>
    </p:spTree>
    <p:extLst>
      <p:ext uri="{BB962C8B-B14F-4D97-AF65-F5344CB8AC3E}">
        <p14:creationId xmlns:p14="http://schemas.microsoft.com/office/powerpoint/2010/main" val="2302425217"/>
      </p:ext>
    </p:extLst>
  </p:cSld>
  <p:clrMapOvr>
    <a:masterClrMapping/>
  </p:clrMapOvr>
  <p:timing>
    <p:tnLst>
      <p:par>
        <p:cTn id="1" dur="indefinite" restart="never" nodeType="tmRoot"/>
      </p:par>
    </p:tnLst>
  </p:timing>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en-US" altLang="zh-CN" dirty="0" smtClean="0"/>
              <a:t>Kafka</a:t>
            </a:r>
            <a:endParaRPr lang="zh-CN" altLang="en-US" dirty="0"/>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smtClean="0"/>
              <a:t>下载地址：</a:t>
            </a:r>
            <a:r>
              <a:rPr lang="en-US" altLang="zh-CN" dirty="0">
                <a:hlinkClick r:id="rId3"/>
              </a:rPr>
              <a:t>https://</a:t>
            </a:r>
            <a:r>
              <a:rPr lang="en-US" altLang="zh-CN" dirty="0" smtClean="0">
                <a:hlinkClick r:id="rId3"/>
              </a:rPr>
              <a:t>kafka.apache.org/downloads</a:t>
            </a:r>
            <a:endParaRPr lang="en-US" altLang="zh-CN" dirty="0" smtClean="0"/>
          </a:p>
          <a:p>
            <a:pPr lvl="1">
              <a:buFont typeface="Wingdings" panose="05000000000000000000" pitchFamily="2" charset="2"/>
              <a:buChar char="u"/>
            </a:pPr>
            <a:r>
              <a:rPr lang="en-US" altLang="zh-CN" dirty="0"/>
              <a:t>windows </a:t>
            </a:r>
            <a:r>
              <a:rPr lang="zh-CN" altLang="en-US" dirty="0" smtClean="0"/>
              <a:t>系统下</a:t>
            </a:r>
            <a:r>
              <a:rPr lang="en-US" altLang="zh-CN" dirty="0" smtClean="0"/>
              <a:t>3.0.0</a:t>
            </a:r>
            <a:r>
              <a:rPr lang="zh-CN" altLang="en-US" dirty="0" smtClean="0"/>
              <a:t>版本存在</a:t>
            </a:r>
            <a:r>
              <a:rPr lang="en-US" altLang="zh-CN" dirty="0" smtClean="0"/>
              <a:t>BUG</a:t>
            </a:r>
            <a:r>
              <a:rPr lang="zh-CN" altLang="en-US" dirty="0" smtClean="0"/>
              <a:t>，建议使用</a:t>
            </a:r>
            <a:r>
              <a:rPr lang="en-US" altLang="zh-CN" dirty="0" smtClean="0"/>
              <a:t>2.X</a:t>
            </a:r>
            <a:r>
              <a:rPr lang="zh-CN" altLang="en-US" dirty="0" smtClean="0"/>
              <a:t>版本</a:t>
            </a:r>
            <a:endParaRPr lang="en-US" altLang="zh-CN" dirty="0" smtClean="0"/>
          </a:p>
          <a:p>
            <a:pPr>
              <a:buFont typeface="Wingdings" panose="05000000000000000000" pitchFamily="2" charset="2"/>
              <a:buChar char="l"/>
            </a:pPr>
            <a:r>
              <a:rPr lang="zh-CN" altLang="en-US" dirty="0" smtClean="0"/>
              <a:t>安装：</a:t>
            </a:r>
            <a:r>
              <a:rPr lang="zh-CN" altLang="en-US" dirty="0"/>
              <a:t>解</a:t>
            </a:r>
            <a:r>
              <a:rPr lang="zh-CN" altLang="en-US" dirty="0" smtClean="0"/>
              <a:t>压缩</a:t>
            </a:r>
            <a:endParaRPr lang="en-US" altLang="zh-CN" dirty="0" smtClean="0"/>
          </a:p>
        </p:txBody>
      </p:sp>
    </p:spTree>
    <p:extLst>
      <p:ext uri="{BB962C8B-B14F-4D97-AF65-F5344CB8AC3E}">
        <p14:creationId xmlns:p14="http://schemas.microsoft.com/office/powerpoint/2010/main" val="1180198159"/>
      </p:ext>
    </p:extLst>
  </p:cSld>
  <p:clrMapOvr>
    <a:masterClrMapping/>
  </p:clrMapOvr>
  <p:timing>
    <p:tnLst>
      <p:par>
        <p:cTn id="1" dur="indefinite" restart="never" nodeType="tmRoot"/>
      </p:par>
    </p:tnLst>
  </p:timing>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en-US" altLang="zh-CN" dirty="0"/>
              <a:t>Kafka</a:t>
            </a:r>
            <a:endParaRPr lang="zh-CN" altLang="en-US" dirty="0"/>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smtClean="0"/>
              <a:t>启动</a:t>
            </a:r>
            <a:r>
              <a:rPr lang="en-US" altLang="zh-CN" dirty="0" smtClean="0"/>
              <a:t>zookeeper</a:t>
            </a:r>
          </a:p>
          <a:p>
            <a:pPr>
              <a:buFont typeface="Wingdings" panose="05000000000000000000" pitchFamily="2" charset="2"/>
              <a:buChar char="l"/>
            </a:pPr>
            <a:endParaRPr lang="en-US" altLang="zh-CN" sz="2100" dirty="0"/>
          </a:p>
          <a:p>
            <a:pPr lvl="1">
              <a:buFont typeface="Wingdings" panose="05000000000000000000" pitchFamily="2" charset="2"/>
              <a:buChar char="u"/>
            </a:pPr>
            <a:r>
              <a:rPr lang="zh-CN" altLang="en-US" dirty="0" smtClean="0"/>
              <a:t>默认端口：</a:t>
            </a:r>
            <a:r>
              <a:rPr lang="en-US" altLang="zh-CN" dirty="0" smtClean="0"/>
              <a:t>2181</a:t>
            </a:r>
            <a:endParaRPr lang="en-US" altLang="zh-CN" sz="2000" dirty="0"/>
          </a:p>
          <a:p>
            <a:pPr>
              <a:buFont typeface="Wingdings" panose="05000000000000000000" pitchFamily="2" charset="2"/>
              <a:buChar char="l"/>
            </a:pPr>
            <a:r>
              <a:rPr lang="zh-CN" altLang="en-US" dirty="0" smtClean="0"/>
              <a:t>启动</a:t>
            </a:r>
            <a:r>
              <a:rPr lang="en-US" altLang="zh-CN" dirty="0" err="1" smtClean="0"/>
              <a:t>kafka</a:t>
            </a:r>
            <a:endParaRPr lang="en-US" altLang="zh-CN" dirty="0" smtClean="0"/>
          </a:p>
          <a:p>
            <a:pPr>
              <a:buFont typeface="Wingdings" panose="05000000000000000000" pitchFamily="2" charset="2"/>
              <a:buChar char="l"/>
            </a:pPr>
            <a:endParaRPr lang="en-US" altLang="zh-CN" sz="2100" dirty="0"/>
          </a:p>
          <a:p>
            <a:pPr lvl="1">
              <a:buFont typeface="Wingdings" panose="05000000000000000000" pitchFamily="2" charset="2"/>
              <a:buChar char="u"/>
            </a:pPr>
            <a:r>
              <a:rPr lang="zh-CN" altLang="en-US" dirty="0"/>
              <a:t>默认端口</a:t>
            </a:r>
            <a:r>
              <a:rPr lang="zh-CN" altLang="en-US" dirty="0" smtClean="0"/>
              <a:t>：</a:t>
            </a:r>
            <a:r>
              <a:rPr lang="en-US" altLang="zh-CN" dirty="0" smtClean="0"/>
              <a:t>9092</a:t>
            </a:r>
            <a:endParaRPr lang="en-US" altLang="zh-CN" sz="2000" dirty="0"/>
          </a:p>
          <a:p>
            <a:pPr>
              <a:buFont typeface="Wingdings" panose="05000000000000000000" pitchFamily="2" charset="2"/>
              <a:buChar char="l"/>
            </a:pPr>
            <a:endParaRPr lang="en-US" altLang="zh-CN" sz="2000" dirty="0"/>
          </a:p>
        </p:txBody>
      </p:sp>
      <p:sp>
        <p:nvSpPr>
          <p:cNvPr id="7" name="TextBox 3">
            <a:extLst>
              <a:ext uri="{FF2B5EF4-FFF2-40B4-BE49-F238E27FC236}">
                <a16:creationId xmlns:a16="http://schemas.microsoft.com/office/drawing/2014/main" id="{0C998B78-AB18-3C47-A1C7-25AE9A3A40B0}"/>
              </a:ext>
            </a:extLst>
          </p:cNvPr>
          <p:cNvSpPr txBox="1"/>
          <p:nvPr/>
        </p:nvSpPr>
        <p:spPr>
          <a:xfrm>
            <a:off x="1159842" y="2149748"/>
            <a:ext cx="9860586" cy="422103"/>
          </a:xfrm>
          <a:prstGeom prst="rect">
            <a:avLst/>
          </a:prstGeom>
          <a:solidFill>
            <a:srgbClr val="FFFFE4"/>
          </a:solidFill>
          <a:ln w="3175">
            <a:solidFill>
              <a:srgbClr val="919191"/>
            </a:solidFill>
          </a:ln>
        </p:spPr>
        <p:txBody>
          <a:bodyPr wrap="square">
            <a:spAutoFit/>
          </a:bodyPr>
          <a:lstStyle/>
          <a:p>
            <a:pPr lvl="0" eaLnBrk="0" fontAlgn="base" hangingPunct="0">
              <a:lnSpc>
                <a:spcPct val="150000"/>
              </a:lnSpc>
              <a:spcBef>
                <a:spcPct val="0"/>
              </a:spcBef>
              <a:spcAft>
                <a:spcPct val="0"/>
              </a:spcAft>
            </a:pPr>
            <a:r>
              <a:rPr lang="en-US" altLang="zh-CN" sz="1600" dirty="0">
                <a:latin typeface="Consolas" panose="020B0609020204030204" pitchFamily="49" charset="0"/>
              </a:rPr>
              <a:t>zookeeper-server-start.bat ..\..\</a:t>
            </a:r>
            <a:r>
              <a:rPr lang="en-US" altLang="zh-CN" sz="1600" dirty="0" err="1">
                <a:latin typeface="Consolas" panose="020B0609020204030204" pitchFamily="49" charset="0"/>
              </a:rPr>
              <a:t>config</a:t>
            </a:r>
            <a:r>
              <a:rPr lang="en-US" altLang="zh-CN" sz="1600" dirty="0">
                <a:latin typeface="Consolas" panose="020B0609020204030204" pitchFamily="49" charset="0"/>
              </a:rPr>
              <a:t>\</a:t>
            </a:r>
            <a:r>
              <a:rPr lang="en-US" altLang="zh-CN" sz="1600" dirty="0" err="1">
                <a:latin typeface="Consolas" panose="020B0609020204030204" pitchFamily="49" charset="0"/>
              </a:rPr>
              <a:t>zookeeper.properties</a:t>
            </a:r>
            <a:endParaRPr lang="zh-CN" altLang="zh-CN" sz="1600" dirty="0">
              <a:latin typeface="Consolas" panose="020B0609020204030204" pitchFamily="49" charset="0"/>
            </a:endParaRPr>
          </a:p>
        </p:txBody>
      </p:sp>
      <p:sp>
        <p:nvSpPr>
          <p:cNvPr id="8" name="TextBox 3">
            <a:extLst>
              <a:ext uri="{FF2B5EF4-FFF2-40B4-BE49-F238E27FC236}">
                <a16:creationId xmlns:a16="http://schemas.microsoft.com/office/drawing/2014/main" id="{0C998B78-AB18-3C47-A1C7-25AE9A3A40B0}"/>
              </a:ext>
            </a:extLst>
          </p:cNvPr>
          <p:cNvSpPr txBox="1"/>
          <p:nvPr/>
        </p:nvSpPr>
        <p:spPr>
          <a:xfrm>
            <a:off x="1159842" y="3424525"/>
            <a:ext cx="9860586" cy="422103"/>
          </a:xfrm>
          <a:prstGeom prst="rect">
            <a:avLst/>
          </a:prstGeom>
          <a:solidFill>
            <a:srgbClr val="FFFFE4"/>
          </a:solidFill>
          <a:ln w="3175">
            <a:solidFill>
              <a:srgbClr val="919191"/>
            </a:solidFill>
          </a:ln>
        </p:spPr>
        <p:txBody>
          <a:bodyPr wrap="square">
            <a:spAutoFit/>
          </a:bodyPr>
          <a:lstStyle/>
          <a:p>
            <a:pPr lvl="0" eaLnBrk="0" fontAlgn="base" hangingPunct="0">
              <a:lnSpc>
                <a:spcPct val="150000"/>
              </a:lnSpc>
              <a:spcBef>
                <a:spcPct val="0"/>
              </a:spcBef>
              <a:spcAft>
                <a:spcPct val="0"/>
              </a:spcAft>
            </a:pPr>
            <a:r>
              <a:rPr lang="en-US" altLang="zh-CN" sz="1600" dirty="0">
                <a:latin typeface="Consolas" panose="020B0609020204030204" pitchFamily="49" charset="0"/>
              </a:rPr>
              <a:t>kafka-server-start.bat ..\..\</a:t>
            </a:r>
            <a:r>
              <a:rPr lang="en-US" altLang="zh-CN" sz="1600" dirty="0" err="1">
                <a:latin typeface="Consolas" panose="020B0609020204030204" pitchFamily="49" charset="0"/>
              </a:rPr>
              <a:t>config</a:t>
            </a:r>
            <a:r>
              <a:rPr lang="en-US" altLang="zh-CN" sz="1600" dirty="0">
                <a:latin typeface="Consolas" panose="020B0609020204030204" pitchFamily="49" charset="0"/>
              </a:rPr>
              <a:t>\</a:t>
            </a:r>
            <a:r>
              <a:rPr lang="en-US" altLang="zh-CN" sz="1600" dirty="0" err="1">
                <a:latin typeface="Consolas" panose="020B0609020204030204" pitchFamily="49" charset="0"/>
              </a:rPr>
              <a:t>server.properties</a:t>
            </a:r>
            <a:endParaRPr lang="zh-CN" altLang="zh-CN" sz="1600" dirty="0">
              <a:latin typeface="Consolas" panose="020B0609020204030204" pitchFamily="49" charset="0"/>
            </a:endParaRPr>
          </a:p>
        </p:txBody>
      </p:sp>
    </p:spTree>
    <p:extLst>
      <p:ext uri="{BB962C8B-B14F-4D97-AF65-F5344CB8AC3E}">
        <p14:creationId xmlns:p14="http://schemas.microsoft.com/office/powerpoint/2010/main" val="3536702322"/>
      </p:ext>
    </p:extLst>
  </p:cSld>
  <p:clrMapOvr>
    <a:masterClrMapping/>
  </p:clrMapOvr>
  <p:timing>
    <p:tnLst>
      <p:par>
        <p:cTn id="1" dur="indefinite" restart="never" nodeType="tmRoot"/>
      </p:par>
    </p:tnLst>
  </p:timing>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en-US" altLang="zh-CN" dirty="0"/>
              <a:t>Kafka</a:t>
            </a:r>
            <a:endParaRPr lang="zh-CN" altLang="en-US" dirty="0"/>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a:t>创建</a:t>
            </a:r>
            <a:r>
              <a:rPr lang="en-US" altLang="zh-CN" dirty="0"/>
              <a:t>topic</a:t>
            </a:r>
          </a:p>
          <a:p>
            <a:pPr>
              <a:buFont typeface="Wingdings" panose="05000000000000000000" pitchFamily="2" charset="2"/>
              <a:buChar char="l"/>
            </a:pPr>
            <a:endParaRPr lang="en-US" altLang="zh-CN" dirty="0"/>
          </a:p>
          <a:p>
            <a:pPr>
              <a:buFont typeface="Wingdings" panose="05000000000000000000" pitchFamily="2" charset="2"/>
              <a:buChar char="l"/>
            </a:pPr>
            <a:endParaRPr lang="en-US" altLang="zh-CN" sz="2000" dirty="0"/>
          </a:p>
          <a:p>
            <a:pPr>
              <a:buFont typeface="Wingdings" panose="05000000000000000000" pitchFamily="2" charset="2"/>
              <a:buChar char="l"/>
            </a:pPr>
            <a:r>
              <a:rPr lang="zh-CN" altLang="en-US" dirty="0" smtClean="0"/>
              <a:t>查看</a:t>
            </a:r>
            <a:r>
              <a:rPr lang="en-US" altLang="zh-CN" dirty="0" smtClean="0"/>
              <a:t>topic</a:t>
            </a:r>
            <a:endParaRPr lang="en-US" altLang="zh-CN" dirty="0"/>
          </a:p>
          <a:p>
            <a:pPr>
              <a:buFont typeface="Wingdings" panose="05000000000000000000" pitchFamily="2" charset="2"/>
              <a:buChar char="l"/>
            </a:pPr>
            <a:endParaRPr lang="en-US" altLang="zh-CN" sz="2000" dirty="0" smtClean="0"/>
          </a:p>
          <a:p>
            <a:pPr>
              <a:buFont typeface="Wingdings" panose="05000000000000000000" pitchFamily="2" charset="2"/>
              <a:buChar char="l"/>
            </a:pPr>
            <a:r>
              <a:rPr lang="zh-CN" altLang="en-US" dirty="0" smtClean="0"/>
              <a:t>删除</a:t>
            </a:r>
            <a:r>
              <a:rPr lang="en-US" altLang="zh-CN" dirty="0" smtClean="0"/>
              <a:t>topic</a:t>
            </a:r>
            <a:endParaRPr lang="en-US" altLang="zh-CN" dirty="0"/>
          </a:p>
          <a:p>
            <a:pPr>
              <a:buFont typeface="Wingdings" panose="05000000000000000000" pitchFamily="2" charset="2"/>
              <a:buChar char="l"/>
            </a:pPr>
            <a:endParaRPr lang="en-US" altLang="zh-CN" dirty="0"/>
          </a:p>
          <a:p>
            <a:pPr>
              <a:buFont typeface="Wingdings" panose="05000000000000000000" pitchFamily="2" charset="2"/>
              <a:buChar char="l"/>
            </a:pPr>
            <a:endParaRPr lang="en-US" altLang="zh-CN" dirty="0"/>
          </a:p>
          <a:p>
            <a:pPr>
              <a:buFont typeface="Wingdings" panose="05000000000000000000" pitchFamily="2" charset="2"/>
              <a:buChar char="l"/>
            </a:pPr>
            <a:endParaRPr lang="en-US" altLang="zh-CN" dirty="0"/>
          </a:p>
          <a:p>
            <a:pPr>
              <a:buFont typeface="Wingdings" panose="05000000000000000000" pitchFamily="2" charset="2"/>
              <a:buChar char="l"/>
            </a:pPr>
            <a:endParaRPr lang="en-US" altLang="zh-CN" dirty="0"/>
          </a:p>
        </p:txBody>
      </p:sp>
      <p:sp>
        <p:nvSpPr>
          <p:cNvPr id="7" name="TextBox 3">
            <a:extLst>
              <a:ext uri="{FF2B5EF4-FFF2-40B4-BE49-F238E27FC236}">
                <a16:creationId xmlns:a16="http://schemas.microsoft.com/office/drawing/2014/main" id="{0C998B78-AB18-3C47-A1C7-25AE9A3A40B0}"/>
              </a:ext>
            </a:extLst>
          </p:cNvPr>
          <p:cNvSpPr txBox="1"/>
          <p:nvPr/>
        </p:nvSpPr>
        <p:spPr>
          <a:xfrm>
            <a:off x="1159842" y="2149748"/>
            <a:ext cx="9860586" cy="791435"/>
          </a:xfrm>
          <a:prstGeom prst="rect">
            <a:avLst/>
          </a:prstGeom>
          <a:solidFill>
            <a:srgbClr val="FFFFE4"/>
          </a:solidFill>
          <a:ln w="3175">
            <a:solidFill>
              <a:srgbClr val="919191"/>
            </a:solidFill>
          </a:ln>
        </p:spPr>
        <p:txBody>
          <a:bodyPr wrap="square">
            <a:spAutoFit/>
          </a:bodyPr>
          <a:lstStyle/>
          <a:p>
            <a:pPr lvl="0" eaLnBrk="0" fontAlgn="base" hangingPunct="0">
              <a:lnSpc>
                <a:spcPct val="150000"/>
              </a:lnSpc>
              <a:spcBef>
                <a:spcPct val="0"/>
              </a:spcBef>
              <a:spcAft>
                <a:spcPct val="0"/>
              </a:spcAft>
            </a:pPr>
            <a:r>
              <a:rPr lang="en-US" altLang="zh-CN" sz="1600" dirty="0">
                <a:latin typeface="Consolas" panose="020B0609020204030204" pitchFamily="49" charset="0"/>
              </a:rPr>
              <a:t>kafka-topics.bat --create --zookeeper localhost:2181 --replication-factor 1 --partitions 1 --topic </a:t>
            </a:r>
            <a:r>
              <a:rPr lang="en-US" altLang="zh-CN" sz="1600" dirty="0" err="1">
                <a:latin typeface="Consolas" panose="020B0609020204030204" pitchFamily="49" charset="0"/>
              </a:rPr>
              <a:t>itheima</a:t>
            </a:r>
            <a:endParaRPr lang="zh-CN" altLang="zh-CN" sz="1600" dirty="0">
              <a:latin typeface="Consolas" panose="020B0609020204030204" pitchFamily="49" charset="0"/>
            </a:endParaRPr>
          </a:p>
        </p:txBody>
      </p:sp>
      <p:sp>
        <p:nvSpPr>
          <p:cNvPr id="8" name="TextBox 3">
            <a:extLst>
              <a:ext uri="{FF2B5EF4-FFF2-40B4-BE49-F238E27FC236}">
                <a16:creationId xmlns:a16="http://schemas.microsoft.com/office/drawing/2014/main" id="{0C998B78-AB18-3C47-A1C7-25AE9A3A40B0}"/>
              </a:ext>
            </a:extLst>
          </p:cNvPr>
          <p:cNvSpPr txBox="1"/>
          <p:nvPr/>
        </p:nvSpPr>
        <p:spPr>
          <a:xfrm>
            <a:off x="1159842" y="4420205"/>
            <a:ext cx="9860586" cy="422103"/>
          </a:xfrm>
          <a:prstGeom prst="rect">
            <a:avLst/>
          </a:prstGeom>
          <a:solidFill>
            <a:srgbClr val="FFFFE4"/>
          </a:solidFill>
          <a:ln w="3175">
            <a:solidFill>
              <a:srgbClr val="919191"/>
            </a:solidFill>
          </a:ln>
        </p:spPr>
        <p:txBody>
          <a:bodyPr wrap="square">
            <a:spAutoFit/>
          </a:bodyPr>
          <a:lstStyle/>
          <a:p>
            <a:pPr lvl="0" eaLnBrk="0" fontAlgn="base" hangingPunct="0">
              <a:lnSpc>
                <a:spcPct val="150000"/>
              </a:lnSpc>
              <a:spcBef>
                <a:spcPct val="0"/>
              </a:spcBef>
              <a:spcAft>
                <a:spcPct val="0"/>
              </a:spcAft>
            </a:pPr>
            <a:r>
              <a:rPr lang="en-US" altLang="zh-CN" sz="1600" dirty="0">
                <a:latin typeface="Consolas" panose="020B0609020204030204" pitchFamily="49" charset="0"/>
              </a:rPr>
              <a:t>kafka-topics.bat --delete --zookeeper localhost:2181 --topic </a:t>
            </a:r>
            <a:r>
              <a:rPr lang="en-US" altLang="zh-CN" sz="1600" dirty="0" err="1">
                <a:latin typeface="Consolas" panose="020B0609020204030204" pitchFamily="49" charset="0"/>
              </a:rPr>
              <a:t>itheima</a:t>
            </a:r>
            <a:endParaRPr lang="zh-CN" altLang="zh-CN" sz="1600" dirty="0">
              <a:latin typeface="Consolas" panose="020B0609020204030204" pitchFamily="49" charset="0"/>
            </a:endParaRPr>
          </a:p>
        </p:txBody>
      </p:sp>
      <p:sp>
        <p:nvSpPr>
          <p:cNvPr id="6" name="TextBox 3">
            <a:extLst>
              <a:ext uri="{FF2B5EF4-FFF2-40B4-BE49-F238E27FC236}">
                <a16:creationId xmlns:a16="http://schemas.microsoft.com/office/drawing/2014/main" id="{0C998B78-AB18-3C47-A1C7-25AE9A3A40B0}"/>
              </a:ext>
            </a:extLst>
          </p:cNvPr>
          <p:cNvSpPr txBox="1"/>
          <p:nvPr/>
        </p:nvSpPr>
        <p:spPr>
          <a:xfrm>
            <a:off x="1159842" y="3466305"/>
            <a:ext cx="9860586" cy="422103"/>
          </a:xfrm>
          <a:prstGeom prst="rect">
            <a:avLst/>
          </a:prstGeom>
          <a:solidFill>
            <a:srgbClr val="FFFFE4"/>
          </a:solidFill>
          <a:ln w="3175">
            <a:solidFill>
              <a:srgbClr val="919191"/>
            </a:solidFill>
          </a:ln>
        </p:spPr>
        <p:txBody>
          <a:bodyPr wrap="square">
            <a:spAutoFit/>
          </a:bodyPr>
          <a:lstStyle/>
          <a:p>
            <a:pPr lvl="0" eaLnBrk="0" fontAlgn="base" hangingPunct="0">
              <a:lnSpc>
                <a:spcPct val="150000"/>
              </a:lnSpc>
              <a:spcBef>
                <a:spcPct val="0"/>
              </a:spcBef>
              <a:spcAft>
                <a:spcPct val="0"/>
              </a:spcAft>
            </a:pPr>
            <a:r>
              <a:rPr lang="en-US" altLang="zh-CN" sz="1600" dirty="0">
                <a:latin typeface="Consolas" panose="020B0609020204030204" pitchFamily="49" charset="0"/>
              </a:rPr>
              <a:t>kafka-topics.bat --zookeeper 127.0.0.1:2181 --list</a:t>
            </a:r>
            <a:endParaRPr lang="zh-CN" altLang="zh-CN" sz="1600" dirty="0">
              <a:latin typeface="Consolas" panose="020B0609020204030204" pitchFamily="49" charset="0"/>
            </a:endParaRPr>
          </a:p>
        </p:txBody>
      </p:sp>
    </p:spTree>
    <p:extLst>
      <p:ext uri="{BB962C8B-B14F-4D97-AF65-F5344CB8AC3E}">
        <p14:creationId xmlns:p14="http://schemas.microsoft.com/office/powerpoint/2010/main" val="246421918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zh-CN" altLang="en-US" dirty="0" smtClean="0">
                <a:latin typeface="Consolas" panose="020B0609020204030204" pitchFamily="49" charset="0"/>
              </a:rPr>
              <a:t>常用计量单位</a:t>
            </a:r>
            <a:endParaRPr lang="zh-CN" altLang="en-US" dirty="0">
              <a:latin typeface="Consolas" panose="020B0609020204030204" pitchFamily="49" charset="0"/>
            </a:endParaRPr>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en-US" altLang="zh-CN" dirty="0" smtClean="0">
                <a:latin typeface="Consolas" panose="020B0609020204030204" pitchFamily="49" charset="0"/>
              </a:rPr>
              <a:t>JDK8</a:t>
            </a:r>
            <a:r>
              <a:rPr lang="zh-CN" altLang="en-US" dirty="0" smtClean="0">
                <a:latin typeface="Consolas" panose="020B0609020204030204" pitchFamily="49" charset="0"/>
              </a:rPr>
              <a:t>支持的时间与空间计量单位</a:t>
            </a:r>
            <a:endParaRPr lang="en-US" altLang="zh-CN" dirty="0" smtClean="0">
              <a:latin typeface="Consolas" panose="020B0609020204030204" pitchFamily="49" charset="0"/>
            </a:endParaRPr>
          </a:p>
          <a:p>
            <a:pPr>
              <a:buFont typeface="Wingdings" panose="05000000000000000000" pitchFamily="2" charset="2"/>
              <a:buChar char="l"/>
            </a:pPr>
            <a:endParaRPr lang="en-US" altLang="zh-CN" dirty="0" smtClean="0">
              <a:latin typeface="Consolas" panose="020B0609020204030204" pitchFamily="49" charset="0"/>
            </a:endParaRPr>
          </a:p>
          <a:p>
            <a:pPr>
              <a:buFont typeface="Wingdings" panose="05000000000000000000" pitchFamily="2" charset="2"/>
              <a:buChar char="l"/>
            </a:pPr>
            <a:endParaRPr lang="en-US" altLang="zh-CN" dirty="0" smtClean="0">
              <a:latin typeface="Consolas" panose="020B0609020204030204" pitchFamily="49" charset="0"/>
            </a:endParaRPr>
          </a:p>
          <a:p>
            <a:pPr>
              <a:buFont typeface="Wingdings" panose="05000000000000000000" pitchFamily="2" charset="2"/>
              <a:buChar char="l"/>
            </a:pPr>
            <a:endParaRPr lang="en-US" altLang="zh-CN" dirty="0">
              <a:solidFill>
                <a:schemeClr val="tx1">
                  <a:lumMod val="85000"/>
                  <a:lumOff val="15000"/>
                </a:schemeClr>
              </a:solidFill>
              <a:latin typeface="Consolas" panose="020B0609020204030204" pitchFamily="49" charset="0"/>
            </a:endParaRPr>
          </a:p>
        </p:txBody>
      </p:sp>
      <p:pic>
        <p:nvPicPr>
          <p:cNvPr id="2" name="图片 1"/>
          <p:cNvPicPr>
            <a:picLocks noChangeAspect="1"/>
          </p:cNvPicPr>
          <p:nvPr/>
        </p:nvPicPr>
        <p:blipFill rotWithShape="1">
          <a:blip r:embed="rId3"/>
          <a:srcRect r="64991"/>
          <a:stretch/>
        </p:blipFill>
        <p:spPr>
          <a:xfrm>
            <a:off x="1159842" y="2435498"/>
            <a:ext cx="2107233" cy="4247619"/>
          </a:xfrm>
          <a:prstGeom prst="rect">
            <a:avLst/>
          </a:prstGeom>
        </p:spPr>
      </p:pic>
      <p:pic>
        <p:nvPicPr>
          <p:cNvPr id="3" name="图片 2"/>
          <p:cNvPicPr>
            <a:picLocks noChangeAspect="1"/>
          </p:cNvPicPr>
          <p:nvPr/>
        </p:nvPicPr>
        <p:blipFill rotWithShape="1">
          <a:blip r:embed="rId4"/>
          <a:srcRect r="64041"/>
          <a:stretch/>
        </p:blipFill>
        <p:spPr>
          <a:xfrm>
            <a:off x="6141250" y="2435498"/>
            <a:ext cx="2164383" cy="1514286"/>
          </a:xfrm>
          <a:prstGeom prst="rect">
            <a:avLst/>
          </a:prstGeom>
        </p:spPr>
      </p:pic>
      <p:pic>
        <p:nvPicPr>
          <p:cNvPr id="10" name="图片 9"/>
          <p:cNvPicPr>
            <a:picLocks noChangeAspect="1"/>
          </p:cNvPicPr>
          <p:nvPr/>
        </p:nvPicPr>
        <p:blipFill rotWithShape="1">
          <a:blip r:embed="rId3"/>
          <a:srcRect l="69279"/>
          <a:stretch/>
        </p:blipFill>
        <p:spPr>
          <a:xfrm>
            <a:off x="3267075" y="2435498"/>
            <a:ext cx="1849134" cy="4247619"/>
          </a:xfrm>
          <a:prstGeom prst="rect">
            <a:avLst/>
          </a:prstGeom>
        </p:spPr>
      </p:pic>
      <p:pic>
        <p:nvPicPr>
          <p:cNvPr id="11" name="图片 10"/>
          <p:cNvPicPr>
            <a:picLocks noChangeAspect="1"/>
          </p:cNvPicPr>
          <p:nvPr/>
        </p:nvPicPr>
        <p:blipFill rotWithShape="1">
          <a:blip r:embed="rId4"/>
          <a:srcRect l="69120"/>
          <a:stretch/>
        </p:blipFill>
        <p:spPr>
          <a:xfrm>
            <a:off x="8238958" y="2435498"/>
            <a:ext cx="1858659" cy="1514286"/>
          </a:xfrm>
          <a:prstGeom prst="rect">
            <a:avLst/>
          </a:prstGeom>
        </p:spPr>
      </p:pic>
      <p:sp>
        <p:nvSpPr>
          <p:cNvPr id="4" name="矩形 3"/>
          <p:cNvSpPr/>
          <p:nvPr/>
        </p:nvSpPr>
        <p:spPr>
          <a:xfrm>
            <a:off x="2279072" y="2013179"/>
            <a:ext cx="1451038" cy="369332"/>
          </a:xfrm>
          <a:prstGeom prst="rect">
            <a:avLst/>
          </a:prstGeom>
        </p:spPr>
        <p:txBody>
          <a:bodyPr wrap="none">
            <a:spAutoFit/>
          </a:bodyPr>
          <a:lstStyle/>
          <a:p>
            <a:r>
              <a:rPr lang="zh-CN" altLang="zh-CN" dirty="0">
                <a:solidFill>
                  <a:srgbClr val="000000"/>
                </a:solidFill>
                <a:latin typeface="Consolas" panose="020B0609020204030204" pitchFamily="49" charset="0"/>
              </a:rPr>
              <a:t>ChronoUnit</a:t>
            </a:r>
            <a:endParaRPr lang="zh-CN" altLang="en-US" dirty="0">
              <a:latin typeface="Consolas" panose="020B0609020204030204" pitchFamily="49" charset="0"/>
            </a:endParaRPr>
          </a:p>
        </p:txBody>
      </p:sp>
      <p:sp>
        <p:nvSpPr>
          <p:cNvPr id="6" name="矩形 5"/>
          <p:cNvSpPr/>
          <p:nvPr/>
        </p:nvSpPr>
        <p:spPr>
          <a:xfrm>
            <a:off x="7544993" y="2013179"/>
            <a:ext cx="1197764" cy="369332"/>
          </a:xfrm>
          <a:prstGeom prst="rect">
            <a:avLst/>
          </a:prstGeom>
        </p:spPr>
        <p:txBody>
          <a:bodyPr wrap="none">
            <a:spAutoFit/>
          </a:bodyPr>
          <a:lstStyle/>
          <a:p>
            <a:r>
              <a:rPr lang="zh-CN" altLang="zh-CN" dirty="0">
                <a:solidFill>
                  <a:srgbClr val="000000"/>
                </a:solidFill>
                <a:latin typeface="Consolas" panose="020B0609020204030204" pitchFamily="49" charset="0"/>
              </a:rPr>
              <a:t>DataUnit</a:t>
            </a:r>
            <a:endParaRPr lang="zh-CN" altLang="en-US" dirty="0">
              <a:latin typeface="Consolas" panose="020B0609020204030204" pitchFamily="49" charset="0"/>
            </a:endParaRPr>
          </a:p>
        </p:txBody>
      </p:sp>
    </p:spTree>
    <p:extLst>
      <p:ext uri="{BB962C8B-B14F-4D97-AF65-F5344CB8AC3E}">
        <p14:creationId xmlns:p14="http://schemas.microsoft.com/office/powerpoint/2010/main" val="3541832955"/>
      </p:ext>
    </p:extLst>
  </p:cSld>
  <p:clrMapOvr>
    <a:masterClrMapping/>
  </p:clrMapOvr>
  <p:timing>
    <p:tnLst>
      <p:par>
        <p:cTn id="1" dur="indefinite" restart="never" nodeType="tmRoot"/>
      </p:par>
    </p:tnLst>
  </p:timing>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en-US" altLang="zh-CN" dirty="0"/>
              <a:t>Kafka</a:t>
            </a:r>
            <a:endParaRPr lang="zh-CN" altLang="en-US" dirty="0"/>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smtClean="0"/>
              <a:t>生产者功能测试</a:t>
            </a:r>
            <a:endParaRPr lang="en-US" altLang="zh-CN" dirty="0"/>
          </a:p>
          <a:p>
            <a:pPr>
              <a:buFont typeface="Wingdings" panose="05000000000000000000" pitchFamily="2" charset="2"/>
              <a:buChar char="l"/>
            </a:pPr>
            <a:endParaRPr lang="en-US" altLang="zh-CN" sz="2000" dirty="0"/>
          </a:p>
          <a:p>
            <a:pPr>
              <a:buFont typeface="Wingdings" panose="05000000000000000000" pitchFamily="2" charset="2"/>
              <a:buChar char="l"/>
            </a:pPr>
            <a:r>
              <a:rPr lang="zh-CN" altLang="en-US" dirty="0" smtClean="0"/>
              <a:t>消费者功能测试</a:t>
            </a:r>
            <a:endParaRPr lang="en-US" altLang="zh-CN" dirty="0"/>
          </a:p>
        </p:txBody>
      </p:sp>
      <p:sp>
        <p:nvSpPr>
          <p:cNvPr id="7" name="TextBox 3">
            <a:extLst>
              <a:ext uri="{FF2B5EF4-FFF2-40B4-BE49-F238E27FC236}">
                <a16:creationId xmlns:a16="http://schemas.microsoft.com/office/drawing/2014/main" id="{0C998B78-AB18-3C47-A1C7-25AE9A3A40B0}"/>
              </a:ext>
            </a:extLst>
          </p:cNvPr>
          <p:cNvSpPr txBox="1"/>
          <p:nvPr/>
        </p:nvSpPr>
        <p:spPr>
          <a:xfrm>
            <a:off x="1159842" y="2149748"/>
            <a:ext cx="9860586" cy="422103"/>
          </a:xfrm>
          <a:prstGeom prst="rect">
            <a:avLst/>
          </a:prstGeom>
          <a:solidFill>
            <a:srgbClr val="FFFFE4"/>
          </a:solidFill>
          <a:ln w="3175">
            <a:solidFill>
              <a:srgbClr val="919191"/>
            </a:solidFill>
          </a:ln>
        </p:spPr>
        <p:txBody>
          <a:bodyPr wrap="square">
            <a:spAutoFit/>
          </a:bodyPr>
          <a:lstStyle/>
          <a:p>
            <a:pPr lvl="0" eaLnBrk="0" fontAlgn="base" hangingPunct="0">
              <a:lnSpc>
                <a:spcPct val="150000"/>
              </a:lnSpc>
              <a:spcBef>
                <a:spcPct val="0"/>
              </a:spcBef>
              <a:spcAft>
                <a:spcPct val="0"/>
              </a:spcAft>
            </a:pPr>
            <a:r>
              <a:rPr lang="en-US" altLang="zh-CN" sz="1600" dirty="0">
                <a:latin typeface="Consolas" panose="020B0609020204030204" pitchFamily="49" charset="0"/>
              </a:rPr>
              <a:t>kafka-console-producer.bat --broker-list localhost:9092 --topic </a:t>
            </a:r>
            <a:r>
              <a:rPr lang="en-US" altLang="zh-CN" sz="1600" dirty="0" err="1">
                <a:latin typeface="Consolas" panose="020B0609020204030204" pitchFamily="49" charset="0"/>
              </a:rPr>
              <a:t>itheima</a:t>
            </a:r>
            <a:endParaRPr lang="zh-CN" altLang="zh-CN" sz="1600" dirty="0">
              <a:latin typeface="Consolas" panose="020B0609020204030204" pitchFamily="49" charset="0"/>
            </a:endParaRPr>
          </a:p>
        </p:txBody>
      </p:sp>
      <p:sp>
        <p:nvSpPr>
          <p:cNvPr id="6" name="TextBox 3">
            <a:extLst>
              <a:ext uri="{FF2B5EF4-FFF2-40B4-BE49-F238E27FC236}">
                <a16:creationId xmlns:a16="http://schemas.microsoft.com/office/drawing/2014/main" id="{0C998B78-AB18-3C47-A1C7-25AE9A3A40B0}"/>
              </a:ext>
            </a:extLst>
          </p:cNvPr>
          <p:cNvSpPr txBox="1"/>
          <p:nvPr/>
        </p:nvSpPr>
        <p:spPr>
          <a:xfrm>
            <a:off x="1159842" y="3059905"/>
            <a:ext cx="9860586" cy="830997"/>
          </a:xfrm>
          <a:prstGeom prst="rect">
            <a:avLst/>
          </a:prstGeom>
          <a:solidFill>
            <a:srgbClr val="FFFFE4"/>
          </a:solidFill>
          <a:ln w="3175">
            <a:solidFill>
              <a:srgbClr val="919191"/>
            </a:solidFill>
          </a:ln>
        </p:spPr>
        <p:txBody>
          <a:bodyPr wrap="square">
            <a:spAutoFit/>
          </a:bodyPr>
          <a:lstStyle/>
          <a:p>
            <a:pPr lvl="0" eaLnBrk="0" fontAlgn="base" hangingPunct="0">
              <a:lnSpc>
                <a:spcPct val="150000"/>
              </a:lnSpc>
              <a:spcBef>
                <a:spcPct val="0"/>
              </a:spcBef>
              <a:spcAft>
                <a:spcPct val="0"/>
              </a:spcAft>
            </a:pPr>
            <a:r>
              <a:rPr lang="en-US" altLang="zh-CN" sz="1600" dirty="0">
                <a:latin typeface="Consolas" panose="020B0609020204030204" pitchFamily="49" charset="0"/>
              </a:rPr>
              <a:t>kafka-console-consumer.bat --bootstrap-server localhost:9092 --topic </a:t>
            </a:r>
            <a:r>
              <a:rPr lang="en-US" altLang="zh-CN" sz="1600" dirty="0" err="1" smtClean="0">
                <a:latin typeface="Consolas" panose="020B0609020204030204" pitchFamily="49" charset="0"/>
              </a:rPr>
              <a:t>itheima</a:t>
            </a:r>
            <a:r>
              <a:rPr lang="en-US" altLang="zh-CN" sz="1600" dirty="0" smtClean="0">
                <a:latin typeface="Consolas" panose="020B0609020204030204" pitchFamily="49" charset="0"/>
              </a:rPr>
              <a:t> </a:t>
            </a:r>
            <a:r>
              <a:rPr lang="en-US" altLang="zh-CN" sz="1600" dirty="0">
                <a:latin typeface="Consolas" panose="020B0609020204030204" pitchFamily="49" charset="0"/>
              </a:rPr>
              <a:t>--from-beginning</a:t>
            </a:r>
            <a:endParaRPr lang="zh-CN" altLang="zh-CN" sz="1600" dirty="0">
              <a:latin typeface="Consolas" panose="020B0609020204030204" pitchFamily="49" charset="0"/>
            </a:endParaRPr>
          </a:p>
        </p:txBody>
      </p:sp>
    </p:spTree>
    <p:extLst>
      <p:ext uri="{BB962C8B-B14F-4D97-AF65-F5344CB8AC3E}">
        <p14:creationId xmlns:p14="http://schemas.microsoft.com/office/powerpoint/2010/main" val="2116842398"/>
      </p:ext>
    </p:extLst>
  </p:cSld>
  <p:clrMapOvr>
    <a:masterClrMapping/>
  </p:clrMapOvr>
  <p:timing>
    <p:tnLst>
      <p:par>
        <p:cTn id="1" dur="indefinite" restart="never" nodeType="tmRoot"/>
      </p:par>
    </p:tnLst>
  </p:timing>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4A7A685B-F94D-194F-BA07-9413F6ABF747}"/>
              </a:ext>
            </a:extLst>
          </p:cNvPr>
          <p:cNvSpPr>
            <a:spLocks noGrp="1"/>
          </p:cNvSpPr>
          <p:nvPr>
            <p:ph type="body" sz="quarter" idx="10"/>
          </p:nvPr>
        </p:nvSpPr>
        <p:spPr>
          <a:xfrm>
            <a:off x="5126583" y="1463040"/>
            <a:ext cx="6573803" cy="4511040"/>
          </a:xfrm>
        </p:spPr>
        <p:txBody>
          <a:bodyPr/>
          <a:lstStyle/>
          <a:p>
            <a:r>
              <a:rPr lang="en-US" altLang="zh-CN" sz="1600" dirty="0" smtClean="0">
                <a:solidFill>
                  <a:srgbClr val="080808"/>
                </a:solidFill>
                <a:latin typeface="Consolas" panose="020B0609020204030204" pitchFamily="49" charset="0"/>
              </a:rPr>
              <a:t>Kafka</a:t>
            </a:r>
            <a:r>
              <a:rPr lang="zh-CN" altLang="en-US" sz="1600" dirty="0" smtClean="0">
                <a:solidFill>
                  <a:srgbClr val="080808"/>
                </a:solidFill>
                <a:latin typeface="Consolas" panose="020B0609020204030204" pitchFamily="49" charset="0"/>
              </a:rPr>
              <a:t>下载</a:t>
            </a:r>
            <a:r>
              <a:rPr lang="zh-CN" altLang="en-US" sz="1600" dirty="0">
                <a:solidFill>
                  <a:srgbClr val="080808"/>
                </a:solidFill>
                <a:latin typeface="Consolas" panose="020B0609020204030204" pitchFamily="49" charset="0"/>
              </a:rPr>
              <a:t>与安装（环境变量配置）</a:t>
            </a:r>
            <a:endParaRPr lang="en-US" altLang="zh-CN" sz="1600" dirty="0">
              <a:solidFill>
                <a:srgbClr val="080808"/>
              </a:solidFill>
              <a:latin typeface="Consolas" panose="020B0609020204030204" pitchFamily="49" charset="0"/>
            </a:endParaRPr>
          </a:p>
          <a:p>
            <a:r>
              <a:rPr lang="en-US" altLang="zh-CN" sz="1600" dirty="0" smtClean="0">
                <a:solidFill>
                  <a:srgbClr val="080808"/>
                </a:solidFill>
                <a:latin typeface="Consolas" panose="020B0609020204030204" pitchFamily="49" charset="0"/>
              </a:rPr>
              <a:t>zookeeper</a:t>
            </a:r>
            <a:r>
              <a:rPr lang="zh-CN" altLang="en-US" sz="1600" dirty="0" smtClean="0">
                <a:solidFill>
                  <a:srgbClr val="080808"/>
                </a:solidFill>
                <a:latin typeface="Consolas" panose="020B0609020204030204" pitchFamily="49" charset="0"/>
              </a:rPr>
              <a:t>启动</a:t>
            </a:r>
            <a:r>
              <a:rPr lang="zh-CN" altLang="en-US" sz="1600" dirty="0">
                <a:solidFill>
                  <a:srgbClr val="080808"/>
                </a:solidFill>
                <a:latin typeface="Consolas" panose="020B0609020204030204" pitchFamily="49" charset="0"/>
              </a:rPr>
              <a:t>（控制台）</a:t>
            </a:r>
            <a:endParaRPr lang="en-US" altLang="zh-CN" sz="1600" dirty="0">
              <a:solidFill>
                <a:srgbClr val="080808"/>
              </a:solidFill>
              <a:latin typeface="Consolas" panose="020B0609020204030204" pitchFamily="49" charset="0"/>
            </a:endParaRPr>
          </a:p>
          <a:p>
            <a:r>
              <a:rPr lang="en-US" altLang="zh-CN" sz="1600" dirty="0" err="1" smtClean="0">
                <a:solidFill>
                  <a:srgbClr val="080808"/>
                </a:solidFill>
                <a:latin typeface="Consolas" panose="020B0609020204030204" pitchFamily="49" charset="0"/>
              </a:rPr>
              <a:t>kafka</a:t>
            </a:r>
            <a:r>
              <a:rPr lang="zh-CN" altLang="en-US" sz="1600" dirty="0" smtClean="0">
                <a:solidFill>
                  <a:srgbClr val="080808"/>
                </a:solidFill>
                <a:latin typeface="Consolas" panose="020B0609020204030204" pitchFamily="49" charset="0"/>
              </a:rPr>
              <a:t>服务</a:t>
            </a:r>
            <a:r>
              <a:rPr lang="zh-CN" altLang="en-US" sz="1600" dirty="0">
                <a:solidFill>
                  <a:srgbClr val="080808"/>
                </a:solidFill>
                <a:latin typeface="Consolas" panose="020B0609020204030204" pitchFamily="49" charset="0"/>
              </a:rPr>
              <a:t>启动（控制台）</a:t>
            </a:r>
            <a:endParaRPr lang="en-US" altLang="zh-CN" sz="1600" dirty="0">
              <a:solidFill>
                <a:srgbClr val="080808"/>
              </a:solidFill>
              <a:latin typeface="Consolas" panose="020B0609020204030204" pitchFamily="49" charset="0"/>
            </a:endParaRPr>
          </a:p>
          <a:p>
            <a:r>
              <a:rPr lang="en-US" altLang="zh-CN" sz="1600" dirty="0" smtClean="0">
                <a:solidFill>
                  <a:srgbClr val="080808"/>
                </a:solidFill>
                <a:latin typeface="Consolas" panose="020B0609020204030204" pitchFamily="49" charset="0"/>
              </a:rPr>
              <a:t>topic</a:t>
            </a:r>
            <a:r>
              <a:rPr lang="zh-CN" altLang="en-US" sz="1600" dirty="0" smtClean="0">
                <a:solidFill>
                  <a:srgbClr val="080808"/>
                </a:solidFill>
                <a:latin typeface="Consolas" panose="020B0609020204030204" pitchFamily="49" charset="0"/>
              </a:rPr>
              <a:t>维护</a:t>
            </a:r>
            <a:endParaRPr lang="en-US" altLang="zh-CN" sz="1600" dirty="0" smtClean="0">
              <a:solidFill>
                <a:srgbClr val="080808"/>
              </a:solidFill>
              <a:latin typeface="Consolas" panose="020B0609020204030204" pitchFamily="49" charset="0"/>
            </a:endParaRPr>
          </a:p>
          <a:p>
            <a:r>
              <a:rPr lang="zh-CN" altLang="en-US" sz="1600" dirty="0">
                <a:solidFill>
                  <a:srgbClr val="080808"/>
                </a:solidFill>
                <a:latin typeface="Consolas" panose="020B0609020204030204" pitchFamily="49" charset="0"/>
              </a:rPr>
              <a:t>消息生产消费</a:t>
            </a:r>
            <a:r>
              <a:rPr lang="zh-CN" altLang="en-US" sz="1600" dirty="0" smtClean="0">
                <a:solidFill>
                  <a:srgbClr val="080808"/>
                </a:solidFill>
                <a:latin typeface="Consolas" panose="020B0609020204030204" pitchFamily="49" charset="0"/>
              </a:rPr>
              <a:t>测试</a:t>
            </a:r>
            <a:endParaRPr lang="en-US" altLang="zh-CN" sz="1600" dirty="0" smtClean="0">
              <a:solidFill>
                <a:srgbClr val="080808"/>
              </a:solidFill>
              <a:latin typeface="Consolas" panose="020B0609020204030204" pitchFamily="49" charset="0"/>
            </a:endParaRPr>
          </a:p>
          <a:p>
            <a:endParaRPr lang="en-US" altLang="zh-CN" sz="1600" dirty="0">
              <a:solidFill>
                <a:srgbClr val="080808"/>
              </a:solidFill>
              <a:latin typeface="Consolas" panose="020B0609020204030204" pitchFamily="49" charset="0"/>
            </a:endParaRPr>
          </a:p>
        </p:txBody>
      </p:sp>
    </p:spTree>
    <p:extLst>
      <p:ext uri="{BB962C8B-B14F-4D97-AF65-F5344CB8AC3E}">
        <p14:creationId xmlns:p14="http://schemas.microsoft.com/office/powerpoint/2010/main" val="2985447472"/>
      </p:ext>
    </p:extLst>
  </p:cSld>
  <p:clrMapOvr>
    <a:masterClrMapping/>
  </p:clrMapOvr>
  <p:timing>
    <p:tnLst>
      <p:par>
        <p:cTn id="1" dur="indefinite" restart="never" nodeType="tmRoot"/>
      </p:par>
    </p:tnLst>
  </p:timing>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zh-CN" altLang="en-US" dirty="0" smtClean="0"/>
              <a:t>消息</a:t>
            </a:r>
            <a:endParaRPr lang="zh-CN" altLang="en-US" dirty="0"/>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a:t>导入</a:t>
            </a:r>
            <a:r>
              <a:rPr lang="en-US" altLang="zh-CN" dirty="0" err="1"/>
              <a:t>SpringBoot</a:t>
            </a:r>
            <a:r>
              <a:rPr lang="zh-CN" altLang="en-US" dirty="0" smtClean="0"/>
              <a:t>整合</a:t>
            </a:r>
            <a:r>
              <a:rPr lang="en-US" altLang="zh-CN" dirty="0" smtClean="0"/>
              <a:t>Kafka</a:t>
            </a:r>
            <a:r>
              <a:rPr lang="zh-CN" altLang="en-US" dirty="0" smtClean="0"/>
              <a:t>坐标</a:t>
            </a:r>
            <a:endParaRPr lang="en-US" altLang="zh-CN" dirty="0"/>
          </a:p>
        </p:txBody>
      </p:sp>
      <p:sp>
        <p:nvSpPr>
          <p:cNvPr id="4" name="TextBox 3">
            <a:extLst>
              <a:ext uri="{FF2B5EF4-FFF2-40B4-BE49-F238E27FC236}">
                <a16:creationId xmlns:a16="http://schemas.microsoft.com/office/drawing/2014/main" id="{0C998B78-AB18-3C47-A1C7-25AE9A3A40B0}"/>
              </a:ext>
            </a:extLst>
          </p:cNvPr>
          <p:cNvSpPr txBox="1"/>
          <p:nvPr/>
        </p:nvSpPr>
        <p:spPr>
          <a:xfrm>
            <a:off x="1159842" y="2149748"/>
            <a:ext cx="9860586" cy="1349280"/>
          </a:xfrm>
          <a:prstGeom prst="rect">
            <a:avLst/>
          </a:prstGeom>
          <a:solidFill>
            <a:srgbClr val="FFFFE4"/>
          </a:solidFill>
          <a:ln w="3175">
            <a:solidFill>
              <a:srgbClr val="919191"/>
            </a:solidFill>
          </a:ln>
        </p:spPr>
        <p:txBody>
          <a:bodyPr wrap="square">
            <a:spAutoFit/>
          </a:bodyPr>
          <a:lstStyle/>
          <a:p>
            <a:pPr lvl="0" eaLnBrk="0" fontAlgn="base" hangingPunct="0">
              <a:lnSpc>
                <a:spcPct val="150000"/>
              </a:lnSpc>
              <a:spcBef>
                <a:spcPct val="0"/>
              </a:spcBef>
              <a:spcAft>
                <a:spcPct val="0"/>
              </a:spcAft>
            </a:pPr>
            <a:r>
              <a:rPr lang="zh-CN" altLang="zh-CN" sz="1400" dirty="0">
                <a:solidFill>
                  <a:srgbClr val="080808"/>
                </a:solidFill>
                <a:latin typeface="Consolas" panose="020B0609020204030204" pitchFamily="49" charset="0"/>
              </a:rPr>
              <a:t>&lt;</a:t>
            </a:r>
            <a:r>
              <a:rPr lang="zh-CN" altLang="zh-CN" sz="1400" dirty="0">
                <a:solidFill>
                  <a:srgbClr val="0033B3"/>
                </a:solidFill>
                <a:latin typeface="Consolas" panose="020B0609020204030204" pitchFamily="49" charset="0"/>
              </a:rPr>
              <a:t>dependency</a:t>
            </a:r>
            <a:r>
              <a:rPr lang="zh-CN" altLang="zh-CN" sz="1400" dirty="0">
                <a:solidFill>
                  <a:srgbClr val="080808"/>
                </a:solidFill>
                <a:latin typeface="Consolas" panose="020B0609020204030204" pitchFamily="49" charset="0"/>
              </a:rPr>
              <a:t>&gt;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&lt;</a:t>
            </a:r>
            <a:r>
              <a:rPr lang="zh-CN" altLang="zh-CN" sz="1400" dirty="0">
                <a:solidFill>
                  <a:srgbClr val="0033B3"/>
                </a:solidFill>
                <a:latin typeface="Consolas" panose="020B0609020204030204" pitchFamily="49" charset="0"/>
              </a:rPr>
              <a:t>groupId</a:t>
            </a:r>
            <a:r>
              <a:rPr lang="zh-CN" altLang="zh-CN" sz="1400" dirty="0">
                <a:solidFill>
                  <a:srgbClr val="080808"/>
                </a:solidFill>
                <a:latin typeface="Consolas" panose="020B0609020204030204" pitchFamily="49" charset="0"/>
              </a:rPr>
              <a:t>&gt;org.springframework.kafka&lt;/</a:t>
            </a:r>
            <a:r>
              <a:rPr lang="zh-CN" altLang="zh-CN" sz="1400" dirty="0">
                <a:solidFill>
                  <a:srgbClr val="0033B3"/>
                </a:solidFill>
                <a:latin typeface="Consolas" panose="020B0609020204030204" pitchFamily="49" charset="0"/>
              </a:rPr>
              <a:t>groupId</a:t>
            </a:r>
            <a:r>
              <a:rPr lang="zh-CN" altLang="zh-CN" sz="1400" dirty="0">
                <a:solidFill>
                  <a:srgbClr val="080808"/>
                </a:solidFill>
                <a:latin typeface="Consolas" panose="020B0609020204030204" pitchFamily="49" charset="0"/>
              </a:rPr>
              <a:t>&gt;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&lt;</a:t>
            </a:r>
            <a:r>
              <a:rPr lang="zh-CN" altLang="zh-CN" sz="1400" dirty="0">
                <a:solidFill>
                  <a:srgbClr val="0033B3"/>
                </a:solidFill>
                <a:latin typeface="Consolas" panose="020B0609020204030204" pitchFamily="49" charset="0"/>
              </a:rPr>
              <a:t>artifactId</a:t>
            </a:r>
            <a:r>
              <a:rPr lang="zh-CN" altLang="zh-CN" sz="1400" dirty="0">
                <a:solidFill>
                  <a:srgbClr val="080808"/>
                </a:solidFill>
                <a:latin typeface="Consolas" panose="020B0609020204030204" pitchFamily="49" charset="0"/>
              </a:rPr>
              <a:t>&gt;spring-kafka&lt;/</a:t>
            </a:r>
            <a:r>
              <a:rPr lang="zh-CN" altLang="zh-CN" sz="1400" dirty="0">
                <a:solidFill>
                  <a:srgbClr val="0033B3"/>
                </a:solidFill>
                <a:latin typeface="Consolas" panose="020B0609020204030204" pitchFamily="49" charset="0"/>
              </a:rPr>
              <a:t>artifactId</a:t>
            </a:r>
            <a:r>
              <a:rPr lang="zh-CN" altLang="zh-CN" sz="1400" dirty="0">
                <a:solidFill>
                  <a:srgbClr val="080808"/>
                </a:solidFill>
                <a:latin typeface="Consolas" panose="020B0609020204030204" pitchFamily="49" charset="0"/>
              </a:rPr>
              <a:t>&gt;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&lt;/</a:t>
            </a:r>
            <a:r>
              <a:rPr lang="zh-CN" altLang="zh-CN" sz="1400" dirty="0">
                <a:solidFill>
                  <a:srgbClr val="0033B3"/>
                </a:solidFill>
                <a:latin typeface="Consolas" panose="020B0609020204030204" pitchFamily="49" charset="0"/>
              </a:rPr>
              <a:t>dependency</a:t>
            </a:r>
            <a:r>
              <a:rPr lang="zh-CN" altLang="zh-CN" sz="1400" dirty="0">
                <a:solidFill>
                  <a:srgbClr val="080808"/>
                </a:solidFill>
                <a:latin typeface="Consolas" panose="020B0609020204030204" pitchFamily="49" charset="0"/>
              </a:rPr>
              <a:t>&gt;</a:t>
            </a:r>
            <a:endParaRPr lang="zh-CN" altLang="zh-CN" sz="1600" dirty="0">
              <a:latin typeface="Arial" panose="020B0604020202020204" pitchFamily="34" charset="0"/>
            </a:endParaRPr>
          </a:p>
        </p:txBody>
      </p:sp>
    </p:spTree>
    <p:extLst>
      <p:ext uri="{BB962C8B-B14F-4D97-AF65-F5344CB8AC3E}">
        <p14:creationId xmlns:p14="http://schemas.microsoft.com/office/powerpoint/2010/main" val="1878418803"/>
      </p:ext>
    </p:extLst>
  </p:cSld>
  <p:clrMapOvr>
    <a:masterClrMapping/>
  </p:clrMapOvr>
  <p:timing>
    <p:tnLst>
      <p:par>
        <p:cTn id="1" dur="indefinite" restart="never" nodeType="tmRoot"/>
      </p:par>
    </p:tnLst>
  </p:timing>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zh-CN" altLang="en-US" dirty="0" smtClean="0"/>
              <a:t>消息</a:t>
            </a:r>
            <a:endParaRPr lang="zh-CN" altLang="en-US" dirty="0"/>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smtClean="0"/>
              <a:t>配置</a:t>
            </a:r>
            <a:r>
              <a:rPr lang="en-US" altLang="zh-CN" dirty="0"/>
              <a:t>Kafka</a:t>
            </a:r>
            <a:r>
              <a:rPr lang="en-US" altLang="zh-CN" dirty="0" smtClean="0"/>
              <a:t> </a:t>
            </a:r>
            <a:r>
              <a:rPr lang="zh-CN" altLang="en-US" dirty="0"/>
              <a:t>（采用默认配置）</a:t>
            </a:r>
            <a:endParaRPr lang="en-US" altLang="zh-CN" dirty="0"/>
          </a:p>
        </p:txBody>
      </p:sp>
      <p:sp>
        <p:nvSpPr>
          <p:cNvPr id="4" name="TextBox 3">
            <a:extLst>
              <a:ext uri="{FF2B5EF4-FFF2-40B4-BE49-F238E27FC236}">
                <a16:creationId xmlns:a16="http://schemas.microsoft.com/office/drawing/2014/main" id="{0C998B78-AB18-3C47-A1C7-25AE9A3A40B0}"/>
              </a:ext>
            </a:extLst>
          </p:cNvPr>
          <p:cNvSpPr txBox="1"/>
          <p:nvPr/>
        </p:nvSpPr>
        <p:spPr>
          <a:xfrm>
            <a:off x="1159842" y="2149748"/>
            <a:ext cx="9860586" cy="1672446"/>
          </a:xfrm>
          <a:prstGeom prst="rect">
            <a:avLst/>
          </a:prstGeom>
          <a:solidFill>
            <a:srgbClr val="FFFFE4"/>
          </a:solidFill>
          <a:ln w="3175">
            <a:solidFill>
              <a:srgbClr val="919191"/>
            </a:solidFill>
          </a:ln>
        </p:spPr>
        <p:txBody>
          <a:bodyPr wrap="square">
            <a:spAutoFit/>
          </a:bodyPr>
          <a:lstStyle/>
          <a:p>
            <a:pPr lvl="0" eaLnBrk="0" fontAlgn="base" hangingPunct="0">
              <a:lnSpc>
                <a:spcPct val="150000"/>
              </a:lnSpc>
              <a:spcBef>
                <a:spcPct val="0"/>
              </a:spcBef>
              <a:spcAft>
                <a:spcPct val="0"/>
              </a:spcAft>
            </a:pPr>
            <a:r>
              <a:rPr lang="zh-CN" altLang="zh-CN" sz="1400" dirty="0">
                <a:solidFill>
                  <a:srgbClr val="0033B3"/>
                </a:solidFill>
                <a:latin typeface="Consolas" panose="020B0609020204030204" pitchFamily="49" charset="0"/>
              </a:rPr>
              <a:t>spring</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kafka</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bootstrap-servers</a:t>
            </a:r>
            <a:r>
              <a:rPr lang="zh-CN" altLang="zh-CN" sz="1400" dirty="0">
                <a:solidFill>
                  <a:srgbClr val="080808"/>
                </a:solidFill>
                <a:latin typeface="Consolas" panose="020B0609020204030204" pitchFamily="49" charset="0"/>
              </a:rPr>
              <a:t>: localhost:9092</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consumer</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group-id</a:t>
            </a:r>
            <a:r>
              <a:rPr lang="zh-CN" altLang="zh-CN" sz="1400" dirty="0">
                <a:solidFill>
                  <a:srgbClr val="080808"/>
                </a:solidFill>
                <a:latin typeface="Consolas" panose="020B0609020204030204" pitchFamily="49" charset="0"/>
              </a:rPr>
              <a:t>: order</a:t>
            </a:r>
            <a:endParaRPr lang="zh-CN" altLang="zh-CN" sz="1600" dirty="0">
              <a:latin typeface="Arial" panose="020B0604020202020204" pitchFamily="34" charset="0"/>
            </a:endParaRPr>
          </a:p>
        </p:txBody>
      </p:sp>
    </p:spTree>
    <p:extLst>
      <p:ext uri="{BB962C8B-B14F-4D97-AF65-F5344CB8AC3E}">
        <p14:creationId xmlns:p14="http://schemas.microsoft.com/office/powerpoint/2010/main" val="239834955"/>
      </p:ext>
    </p:extLst>
  </p:cSld>
  <p:clrMapOvr>
    <a:masterClrMapping/>
  </p:clrMapOvr>
  <p:timing>
    <p:tnLst>
      <p:par>
        <p:cTn id="1" dur="indefinite" restart="never" nodeType="tmRoot"/>
      </p:par>
    </p:tnLst>
  </p:timing>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zh-CN" altLang="en-US" dirty="0" smtClean="0"/>
              <a:t>消息</a:t>
            </a:r>
            <a:endParaRPr lang="zh-CN" altLang="en-US" dirty="0"/>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a:t>生产消息</a:t>
            </a:r>
            <a:endParaRPr lang="en-US" altLang="zh-CN" dirty="0"/>
          </a:p>
        </p:txBody>
      </p:sp>
      <p:sp>
        <p:nvSpPr>
          <p:cNvPr id="4" name="TextBox 3">
            <a:extLst>
              <a:ext uri="{FF2B5EF4-FFF2-40B4-BE49-F238E27FC236}">
                <a16:creationId xmlns:a16="http://schemas.microsoft.com/office/drawing/2014/main" id="{0C998B78-AB18-3C47-A1C7-25AE9A3A40B0}"/>
              </a:ext>
            </a:extLst>
          </p:cNvPr>
          <p:cNvSpPr txBox="1"/>
          <p:nvPr/>
        </p:nvSpPr>
        <p:spPr>
          <a:xfrm>
            <a:off x="1159842" y="2149748"/>
            <a:ext cx="9860586" cy="3288272"/>
          </a:xfrm>
          <a:prstGeom prst="rect">
            <a:avLst/>
          </a:prstGeom>
          <a:solidFill>
            <a:srgbClr val="FFFFE4"/>
          </a:solidFill>
          <a:ln w="3175">
            <a:solidFill>
              <a:srgbClr val="919191"/>
            </a:solidFill>
          </a:ln>
        </p:spPr>
        <p:txBody>
          <a:bodyPr wrap="square">
            <a:spAutoFit/>
          </a:bodyPr>
          <a:lstStyle/>
          <a:p>
            <a:pPr lvl="0" eaLnBrk="0" fontAlgn="base" hangingPunct="0">
              <a:lnSpc>
                <a:spcPct val="150000"/>
              </a:lnSpc>
              <a:spcBef>
                <a:spcPct val="0"/>
              </a:spcBef>
              <a:spcAft>
                <a:spcPct val="0"/>
              </a:spcAft>
            </a:pPr>
            <a:r>
              <a:rPr lang="zh-CN" altLang="zh-CN" sz="1400" dirty="0">
                <a:solidFill>
                  <a:srgbClr val="9E880D"/>
                </a:solidFill>
                <a:latin typeface="Consolas" panose="020B0609020204030204" pitchFamily="49" charset="0"/>
                <a:ea typeface="阿里巴巴普惠体" panose="00020600040101010101" pitchFamily="18" charset="-122"/>
                <a:cs typeface="阿里巴巴普惠体" panose="00020600040101010101" pitchFamily="18" charset="-122"/>
              </a:rPr>
              <a:t>@Service</a:t>
            </a:r>
            <a:br>
              <a:rPr lang="zh-CN" altLang="zh-CN" sz="1400" dirty="0">
                <a:solidFill>
                  <a:srgbClr val="9E880D"/>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dirty="0">
                <a:solidFill>
                  <a:srgbClr val="0033B3"/>
                </a:solidFill>
                <a:latin typeface="Consolas" panose="020B0609020204030204" pitchFamily="49" charset="0"/>
                <a:ea typeface="阿里巴巴普惠体" panose="00020600040101010101" pitchFamily="18" charset="-122"/>
                <a:cs typeface="阿里巴巴普惠体" panose="00020600040101010101" pitchFamily="18" charset="-122"/>
              </a:rPr>
              <a:t>public class </a:t>
            </a:r>
            <a:r>
              <a:rPr lang="zh-CN" altLang="zh-CN" sz="1400" dirty="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MessageServiceKafkaImpl </a:t>
            </a:r>
            <a:r>
              <a:rPr lang="zh-CN" altLang="zh-CN" sz="1400" dirty="0">
                <a:solidFill>
                  <a:srgbClr val="0033B3"/>
                </a:solidFill>
                <a:latin typeface="Consolas" panose="020B0609020204030204" pitchFamily="49" charset="0"/>
                <a:ea typeface="阿里巴巴普惠体" panose="00020600040101010101" pitchFamily="18" charset="-122"/>
                <a:cs typeface="阿里巴巴普惠体" panose="00020600040101010101" pitchFamily="18" charset="-122"/>
              </a:rPr>
              <a:t>implements </a:t>
            </a:r>
            <a:r>
              <a:rPr lang="zh-CN" altLang="zh-CN" sz="1400" dirty="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MessageService </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b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dirty="0" smtClean="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dirty="0">
                <a:solidFill>
                  <a:srgbClr val="9E880D"/>
                </a:solidFill>
                <a:latin typeface="Consolas" panose="020B0609020204030204" pitchFamily="49" charset="0"/>
                <a:ea typeface="阿里巴巴普惠体" panose="00020600040101010101" pitchFamily="18" charset="-122"/>
                <a:cs typeface="阿里巴巴普惠体" panose="00020600040101010101" pitchFamily="18" charset="-122"/>
              </a:rPr>
              <a:t>@Autowired</a:t>
            </a:r>
            <a:br>
              <a:rPr lang="zh-CN" altLang="zh-CN" sz="1400" dirty="0">
                <a:solidFill>
                  <a:srgbClr val="9E880D"/>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dirty="0">
                <a:solidFill>
                  <a:srgbClr val="9E880D"/>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dirty="0">
                <a:solidFill>
                  <a:srgbClr val="0033B3"/>
                </a:solidFill>
                <a:latin typeface="Consolas" panose="020B0609020204030204" pitchFamily="49" charset="0"/>
                <a:ea typeface="阿里巴巴普惠体" panose="00020600040101010101" pitchFamily="18" charset="-122"/>
                <a:cs typeface="阿里巴巴普惠体" panose="00020600040101010101" pitchFamily="18" charset="-122"/>
              </a:rPr>
              <a:t>private </a:t>
            </a:r>
            <a:r>
              <a:rPr lang="zh-CN" altLang="zh-CN" sz="1400" dirty="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KafkaTemplate</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&lt;</a:t>
            </a:r>
            <a:r>
              <a:rPr lang="zh-CN" altLang="zh-CN" sz="1400" dirty="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String </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r>
              <a:rPr lang="zh-CN" altLang="zh-CN" sz="1400" dirty="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String</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&gt; </a:t>
            </a:r>
            <a:r>
              <a:rPr lang="zh-CN" altLang="zh-CN" sz="1400" dirty="0">
                <a:solidFill>
                  <a:srgbClr val="871094"/>
                </a:solidFill>
                <a:latin typeface="Consolas" panose="020B0609020204030204" pitchFamily="49" charset="0"/>
                <a:ea typeface="阿里巴巴普惠体" panose="00020600040101010101" pitchFamily="18" charset="-122"/>
                <a:cs typeface="阿里巴巴普惠体" panose="00020600040101010101" pitchFamily="18" charset="-122"/>
              </a:rPr>
              <a:t>kafkaTemplate</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b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dirty="0" smtClean="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dirty="0">
                <a:solidFill>
                  <a:srgbClr val="9E880D"/>
                </a:solidFill>
                <a:latin typeface="Consolas" panose="020B0609020204030204" pitchFamily="49" charset="0"/>
                <a:ea typeface="阿里巴巴普惠体" panose="00020600040101010101" pitchFamily="18" charset="-122"/>
                <a:cs typeface="阿里巴巴普惠体" panose="00020600040101010101" pitchFamily="18" charset="-122"/>
              </a:rPr>
              <a:t>@Override</a:t>
            </a:r>
            <a:br>
              <a:rPr lang="zh-CN" altLang="zh-CN" sz="1400" dirty="0">
                <a:solidFill>
                  <a:srgbClr val="9E880D"/>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dirty="0">
                <a:solidFill>
                  <a:srgbClr val="9E880D"/>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dirty="0">
                <a:solidFill>
                  <a:srgbClr val="0033B3"/>
                </a:solidFill>
                <a:latin typeface="Consolas" panose="020B0609020204030204" pitchFamily="49" charset="0"/>
                <a:ea typeface="阿里巴巴普惠体" panose="00020600040101010101" pitchFamily="18" charset="-122"/>
                <a:cs typeface="阿里巴巴普惠体" panose="00020600040101010101" pitchFamily="18" charset="-122"/>
              </a:rPr>
              <a:t>public void </a:t>
            </a:r>
            <a:r>
              <a:rPr lang="zh-CN" altLang="zh-CN" sz="1400" dirty="0">
                <a:solidFill>
                  <a:srgbClr val="00627A"/>
                </a:solidFill>
                <a:latin typeface="Consolas" panose="020B0609020204030204" pitchFamily="49" charset="0"/>
                <a:ea typeface="阿里巴巴普惠体" panose="00020600040101010101" pitchFamily="18" charset="-122"/>
                <a:cs typeface="阿里巴巴普惠体" panose="00020600040101010101" pitchFamily="18" charset="-122"/>
              </a:rPr>
              <a:t>sendMessage</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r>
              <a:rPr lang="zh-CN" altLang="zh-CN" sz="1400" dirty="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String </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id) {</a:t>
            </a:r>
            <a:b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dirty="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System</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r>
              <a:rPr lang="zh-CN" altLang="zh-CN" sz="1400" i="1" dirty="0">
                <a:solidFill>
                  <a:srgbClr val="871094"/>
                </a:solidFill>
                <a:latin typeface="Consolas" panose="020B0609020204030204" pitchFamily="49" charset="0"/>
                <a:ea typeface="阿里巴巴普惠体" panose="00020600040101010101" pitchFamily="18" charset="-122"/>
                <a:cs typeface="阿里巴巴普惠体" panose="00020600040101010101" pitchFamily="18" charset="-122"/>
              </a:rPr>
              <a:t>out</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.println(</a:t>
            </a:r>
            <a:r>
              <a:rPr lang="zh-CN" altLang="zh-CN" sz="1400" dirty="0">
                <a:solidFill>
                  <a:srgbClr val="067D17"/>
                </a:solidFill>
                <a:latin typeface="Consolas" panose="020B0609020204030204" pitchFamily="49" charset="0"/>
                <a:ea typeface="阿里巴巴普惠体" panose="00020600040101010101" pitchFamily="18" charset="-122"/>
                <a:cs typeface="阿里巴巴普惠体" panose="00020600040101010101" pitchFamily="18" charset="-122"/>
              </a:rPr>
              <a:t>"使用Kafka将待发送短信的订单纳入处理队列，id："</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+id);</a:t>
            </a:r>
            <a:b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dirty="0">
                <a:solidFill>
                  <a:srgbClr val="871094"/>
                </a:solidFill>
                <a:latin typeface="Consolas" panose="020B0609020204030204" pitchFamily="49" charset="0"/>
                <a:ea typeface="阿里巴巴普惠体" panose="00020600040101010101" pitchFamily="18" charset="-122"/>
                <a:cs typeface="阿里巴巴普惠体" panose="00020600040101010101" pitchFamily="18" charset="-122"/>
              </a:rPr>
              <a:t>kafkaTemplate</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.send(</a:t>
            </a:r>
            <a:r>
              <a:rPr lang="zh-CN" altLang="zh-CN" sz="1400" dirty="0">
                <a:solidFill>
                  <a:srgbClr val="067D17"/>
                </a:solidFill>
                <a:latin typeface="Consolas" panose="020B0609020204030204" pitchFamily="49" charset="0"/>
                <a:ea typeface="阿里巴巴普惠体" panose="00020600040101010101" pitchFamily="18" charset="-122"/>
                <a:cs typeface="阿里巴巴普惠体" panose="00020600040101010101" pitchFamily="18" charset="-122"/>
              </a:rPr>
              <a:t>"kafka_topic"</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,id);</a:t>
            </a:r>
            <a:b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b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dirty="0" smtClean="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endParaRPr lang="zh-CN" altLang="zh-CN" sz="1600" dirty="0">
              <a:latin typeface="Consolas" panose="020B0609020204030204" pitchFamily="49" charset="0"/>
              <a:ea typeface="阿里巴巴普惠体" panose="00020600040101010101" pitchFamily="18" charset="-122"/>
              <a:cs typeface="阿里巴巴普惠体" panose="00020600040101010101" pitchFamily="18" charset="-122"/>
            </a:endParaRPr>
          </a:p>
        </p:txBody>
      </p:sp>
    </p:spTree>
    <p:extLst>
      <p:ext uri="{BB962C8B-B14F-4D97-AF65-F5344CB8AC3E}">
        <p14:creationId xmlns:p14="http://schemas.microsoft.com/office/powerpoint/2010/main" val="3286511745"/>
      </p:ext>
    </p:extLst>
  </p:cSld>
  <p:clrMapOvr>
    <a:masterClrMapping/>
  </p:clrMapOvr>
  <p:timing>
    <p:tnLst>
      <p:par>
        <p:cTn id="1" dur="indefinite" restart="never" nodeType="tmRoot"/>
      </p:par>
    </p:tnLst>
  </p:timing>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zh-CN" altLang="en-US" dirty="0" smtClean="0"/>
              <a:t>消息</a:t>
            </a:r>
            <a:endParaRPr lang="zh-CN" altLang="en-US" dirty="0"/>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a:t>使用消息监听器对消息队列监听</a:t>
            </a:r>
            <a:endParaRPr lang="en-US" altLang="zh-CN" dirty="0"/>
          </a:p>
        </p:txBody>
      </p:sp>
      <p:sp>
        <p:nvSpPr>
          <p:cNvPr id="4" name="TextBox 3">
            <a:extLst>
              <a:ext uri="{FF2B5EF4-FFF2-40B4-BE49-F238E27FC236}">
                <a16:creationId xmlns:a16="http://schemas.microsoft.com/office/drawing/2014/main" id="{0C998B78-AB18-3C47-A1C7-25AE9A3A40B0}"/>
              </a:ext>
            </a:extLst>
          </p:cNvPr>
          <p:cNvSpPr txBox="1"/>
          <p:nvPr/>
        </p:nvSpPr>
        <p:spPr>
          <a:xfrm>
            <a:off x="1159842" y="2149748"/>
            <a:ext cx="9860586" cy="2354491"/>
          </a:xfrm>
          <a:prstGeom prst="rect">
            <a:avLst/>
          </a:prstGeom>
          <a:solidFill>
            <a:srgbClr val="FFFFE4"/>
          </a:solidFill>
          <a:ln w="3175">
            <a:solidFill>
              <a:srgbClr val="919191"/>
            </a:solidFill>
          </a:ln>
        </p:spPr>
        <p:txBody>
          <a:bodyPr wrap="square">
            <a:spAutoFit/>
          </a:bodyPr>
          <a:lstStyle/>
          <a:p>
            <a:pPr lvl="0" eaLnBrk="0" fontAlgn="base" hangingPunct="0">
              <a:lnSpc>
                <a:spcPct val="150000"/>
              </a:lnSpc>
              <a:spcBef>
                <a:spcPct val="0"/>
              </a:spcBef>
              <a:spcAft>
                <a:spcPct val="0"/>
              </a:spcAft>
            </a:pPr>
            <a:r>
              <a:rPr lang="zh-CN" altLang="zh-CN" sz="1400" dirty="0">
                <a:solidFill>
                  <a:srgbClr val="9E880D"/>
                </a:solidFill>
                <a:latin typeface="Consolas" panose="020B0609020204030204" pitchFamily="49" charset="0"/>
                <a:ea typeface="阿里巴巴普惠体" panose="00020600040101010101" pitchFamily="18" charset="-122"/>
                <a:cs typeface="阿里巴巴普惠体" panose="00020600040101010101" pitchFamily="18" charset="-122"/>
              </a:rPr>
              <a:t>@Component</a:t>
            </a:r>
            <a:br>
              <a:rPr lang="zh-CN" altLang="zh-CN" sz="1400" dirty="0">
                <a:solidFill>
                  <a:srgbClr val="9E880D"/>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dirty="0">
                <a:solidFill>
                  <a:srgbClr val="0033B3"/>
                </a:solidFill>
                <a:latin typeface="Consolas" panose="020B0609020204030204" pitchFamily="49" charset="0"/>
                <a:ea typeface="阿里巴巴普惠体" panose="00020600040101010101" pitchFamily="18" charset="-122"/>
                <a:cs typeface="阿里巴巴普惠体" panose="00020600040101010101" pitchFamily="18" charset="-122"/>
              </a:rPr>
              <a:t>public class </a:t>
            </a:r>
            <a:r>
              <a:rPr lang="zh-CN" altLang="zh-CN" sz="1400" dirty="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KafkaMessageListener</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b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dirty="0" smtClean="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dirty="0">
                <a:solidFill>
                  <a:srgbClr val="9E880D"/>
                </a:solidFill>
                <a:latin typeface="Consolas" panose="020B0609020204030204" pitchFamily="49" charset="0"/>
                <a:ea typeface="阿里巴巴普惠体" panose="00020600040101010101" pitchFamily="18" charset="-122"/>
                <a:cs typeface="阿里巴巴普惠体" panose="00020600040101010101" pitchFamily="18" charset="-122"/>
              </a:rPr>
              <a:t>@KafkaListener</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(topics = {</a:t>
            </a:r>
            <a:r>
              <a:rPr lang="zh-CN" altLang="zh-CN" sz="1400" dirty="0">
                <a:solidFill>
                  <a:srgbClr val="067D17"/>
                </a:solidFill>
                <a:latin typeface="Consolas" panose="020B0609020204030204" pitchFamily="49" charset="0"/>
                <a:ea typeface="阿里巴巴普惠体" panose="00020600040101010101" pitchFamily="18" charset="-122"/>
                <a:cs typeface="阿里巴巴普惠体" panose="00020600040101010101" pitchFamily="18" charset="-122"/>
              </a:rPr>
              <a:t>"kafka_topic"</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b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dirty="0">
                <a:solidFill>
                  <a:srgbClr val="0033B3"/>
                </a:solidFill>
                <a:latin typeface="Consolas" panose="020B0609020204030204" pitchFamily="49" charset="0"/>
                <a:ea typeface="阿里巴巴普惠体" panose="00020600040101010101" pitchFamily="18" charset="-122"/>
                <a:cs typeface="阿里巴巴普惠体" panose="00020600040101010101" pitchFamily="18" charset="-122"/>
              </a:rPr>
              <a:t>public void </a:t>
            </a:r>
            <a:r>
              <a:rPr lang="zh-CN" altLang="zh-CN" sz="1400" dirty="0">
                <a:solidFill>
                  <a:srgbClr val="00627A"/>
                </a:solidFill>
                <a:latin typeface="Consolas" panose="020B0609020204030204" pitchFamily="49" charset="0"/>
                <a:ea typeface="阿里巴巴普惠体" panose="00020600040101010101" pitchFamily="18" charset="-122"/>
                <a:cs typeface="阿里巴巴普惠体" panose="00020600040101010101" pitchFamily="18" charset="-122"/>
              </a:rPr>
              <a:t>onMessage</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r>
              <a:rPr lang="zh-CN" altLang="zh-CN" sz="1400" dirty="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ConsumerRecord</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&lt;?, ?&gt; record) {</a:t>
            </a:r>
            <a:b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dirty="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System</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r>
              <a:rPr lang="zh-CN" altLang="zh-CN" sz="1400" i="1" dirty="0">
                <a:solidFill>
                  <a:srgbClr val="871094"/>
                </a:solidFill>
                <a:latin typeface="Consolas" panose="020B0609020204030204" pitchFamily="49" charset="0"/>
                <a:ea typeface="阿里巴巴普惠体" panose="00020600040101010101" pitchFamily="18" charset="-122"/>
                <a:cs typeface="阿里巴巴普惠体" panose="00020600040101010101" pitchFamily="18" charset="-122"/>
              </a:rPr>
              <a:t>out</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.println(</a:t>
            </a:r>
            <a:r>
              <a:rPr lang="zh-CN" altLang="zh-CN" sz="1400" dirty="0">
                <a:solidFill>
                  <a:srgbClr val="067D17"/>
                </a:solidFill>
                <a:latin typeface="Consolas" panose="020B0609020204030204" pitchFamily="49" charset="0"/>
                <a:ea typeface="阿里巴巴普惠体" panose="00020600040101010101" pitchFamily="18" charset="-122"/>
                <a:cs typeface="阿里巴巴普惠体" panose="00020600040101010101" pitchFamily="18" charset="-122"/>
              </a:rPr>
              <a:t>"已完成短信发送业务，id："</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+record.value());</a:t>
            </a:r>
            <a:b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b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endParaRPr lang="zh-CN" altLang="zh-CN" sz="1600" dirty="0">
              <a:latin typeface="Consolas" panose="020B0609020204030204" pitchFamily="49" charset="0"/>
              <a:ea typeface="阿里巴巴普惠体" panose="00020600040101010101" pitchFamily="18" charset="-122"/>
              <a:cs typeface="阿里巴巴普惠体" panose="00020600040101010101" pitchFamily="18" charset="-122"/>
            </a:endParaRPr>
          </a:p>
        </p:txBody>
      </p:sp>
    </p:spTree>
    <p:extLst>
      <p:ext uri="{BB962C8B-B14F-4D97-AF65-F5344CB8AC3E}">
        <p14:creationId xmlns:p14="http://schemas.microsoft.com/office/powerpoint/2010/main" val="204907070"/>
      </p:ext>
    </p:extLst>
  </p:cSld>
  <p:clrMapOvr>
    <a:masterClrMapping/>
  </p:clrMapOvr>
  <p:timing>
    <p:tnLst>
      <p:par>
        <p:cTn id="1" dur="indefinite" restart="never" nodeType="tmRoot"/>
      </p:par>
    </p:tnLst>
  </p:timing>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4A7A685B-F94D-194F-BA07-9413F6ABF747}"/>
              </a:ext>
            </a:extLst>
          </p:cNvPr>
          <p:cNvSpPr>
            <a:spLocks noGrp="1"/>
          </p:cNvSpPr>
          <p:nvPr>
            <p:ph type="body" sz="quarter" idx="10"/>
          </p:nvPr>
        </p:nvSpPr>
        <p:spPr>
          <a:xfrm>
            <a:off x="5126583" y="1463040"/>
            <a:ext cx="6573803" cy="4511040"/>
          </a:xfrm>
        </p:spPr>
        <p:txBody>
          <a:bodyPr/>
          <a:lstStyle/>
          <a:p>
            <a:r>
              <a:rPr lang="en-US" altLang="zh-CN" sz="1600" dirty="0" err="1">
                <a:solidFill>
                  <a:srgbClr val="080808"/>
                </a:solidFill>
                <a:latin typeface="Consolas" panose="020B0609020204030204" pitchFamily="49" charset="0"/>
              </a:rPr>
              <a:t>SpringBoot</a:t>
            </a:r>
            <a:r>
              <a:rPr lang="zh-CN" altLang="en-US" sz="1600" dirty="0" smtClean="0">
                <a:solidFill>
                  <a:srgbClr val="080808"/>
                </a:solidFill>
                <a:latin typeface="Consolas" panose="020B0609020204030204" pitchFamily="49" charset="0"/>
              </a:rPr>
              <a:t>整合</a:t>
            </a:r>
            <a:r>
              <a:rPr lang="en-US" altLang="zh-CN" sz="1600" dirty="0" smtClean="0">
                <a:solidFill>
                  <a:srgbClr val="080808"/>
                </a:solidFill>
                <a:latin typeface="Consolas" panose="020B0609020204030204" pitchFamily="49" charset="0"/>
              </a:rPr>
              <a:t>Kafka</a:t>
            </a:r>
            <a:endParaRPr lang="zh-CN" altLang="en-US" sz="1600" dirty="0">
              <a:latin typeface="Consolas" panose="020B0609020204030204" pitchFamily="49" charset="0"/>
              <a:sym typeface="Consolas" panose="020B0609020204030204" pitchFamily="49" charset="0"/>
            </a:endParaRPr>
          </a:p>
        </p:txBody>
      </p:sp>
    </p:spTree>
    <p:extLst>
      <p:ext uri="{BB962C8B-B14F-4D97-AF65-F5344CB8AC3E}">
        <p14:creationId xmlns:p14="http://schemas.microsoft.com/office/powerpoint/2010/main" val="1757097990"/>
      </p:ext>
    </p:extLst>
  </p:cSld>
  <p:clrMapOvr>
    <a:masterClrMapping/>
  </p:clrMapOvr>
  <p:timing>
    <p:tnLst>
      <p:par>
        <p:cTn id="1" dur="indefinite" restart="never" nodeType="tmRoot"/>
      </p:par>
    </p:tnLst>
  </p:timing>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4A7A685B-F94D-194F-BA07-9413F6ABF747}"/>
              </a:ext>
            </a:extLst>
          </p:cNvPr>
          <p:cNvSpPr>
            <a:spLocks noGrp="1"/>
          </p:cNvSpPr>
          <p:nvPr>
            <p:ph type="body" sz="quarter" idx="10"/>
          </p:nvPr>
        </p:nvSpPr>
        <p:spPr/>
        <p:txBody>
          <a:bodyPr/>
          <a:lstStyle/>
          <a:p>
            <a:r>
              <a:rPr lang="zh-CN" altLang="en-US" sz="1600" dirty="0" smtClean="0">
                <a:latin typeface="Consolas" panose="020B0609020204030204" pitchFamily="49" charset="0"/>
                <a:sym typeface="Consolas" panose="020B0609020204030204" pitchFamily="49" charset="0"/>
              </a:rPr>
              <a:t>消息</a:t>
            </a:r>
            <a:endParaRPr lang="en-US" altLang="zh-CN" sz="1600" dirty="0" smtClean="0">
              <a:latin typeface="Consolas" panose="020B0609020204030204" pitchFamily="49" charset="0"/>
              <a:sym typeface="Consolas" panose="020B0609020204030204" pitchFamily="49" charset="0"/>
            </a:endParaRPr>
          </a:p>
          <a:p>
            <a:r>
              <a:rPr lang="en-US" altLang="zh-CN" sz="1600" dirty="0" err="1" smtClean="0">
                <a:latin typeface="Consolas" panose="020B0609020204030204" pitchFamily="49" charset="0"/>
                <a:sym typeface="Consolas" panose="020B0609020204030204" pitchFamily="49" charset="0"/>
              </a:rPr>
              <a:t>ActiveMQ</a:t>
            </a:r>
            <a:endParaRPr lang="en-US" altLang="zh-CN" sz="1600" dirty="0" smtClean="0">
              <a:latin typeface="Consolas" panose="020B0609020204030204" pitchFamily="49" charset="0"/>
              <a:sym typeface="Consolas" panose="020B0609020204030204" pitchFamily="49" charset="0"/>
            </a:endParaRPr>
          </a:p>
          <a:p>
            <a:r>
              <a:rPr lang="en-US" altLang="zh-CN" sz="1600" dirty="0" err="1" smtClean="0">
                <a:latin typeface="Consolas" panose="020B0609020204030204" pitchFamily="49" charset="0"/>
                <a:sym typeface="Consolas" panose="020B0609020204030204" pitchFamily="49" charset="0"/>
              </a:rPr>
              <a:t>RabbitMQ</a:t>
            </a:r>
            <a:endParaRPr lang="en-US" altLang="zh-CN" sz="1600" dirty="0" smtClean="0">
              <a:latin typeface="Consolas" panose="020B0609020204030204" pitchFamily="49" charset="0"/>
              <a:sym typeface="Consolas" panose="020B0609020204030204" pitchFamily="49" charset="0"/>
            </a:endParaRPr>
          </a:p>
          <a:p>
            <a:r>
              <a:rPr lang="en-US" altLang="zh-CN" sz="1600" dirty="0" err="1" smtClean="0">
                <a:latin typeface="Consolas" panose="020B0609020204030204" pitchFamily="49" charset="0"/>
                <a:sym typeface="Consolas" panose="020B0609020204030204" pitchFamily="49" charset="0"/>
              </a:rPr>
              <a:t>RocketMQ</a:t>
            </a:r>
            <a:endParaRPr lang="en-US" altLang="zh-CN" sz="1600" dirty="0" smtClean="0">
              <a:latin typeface="Consolas" panose="020B0609020204030204" pitchFamily="49" charset="0"/>
              <a:sym typeface="Consolas" panose="020B0609020204030204" pitchFamily="49" charset="0"/>
            </a:endParaRPr>
          </a:p>
          <a:p>
            <a:r>
              <a:rPr lang="en-US" altLang="zh-CN" sz="1600" dirty="0" smtClean="0">
                <a:latin typeface="Consolas" panose="020B0609020204030204" pitchFamily="49" charset="0"/>
                <a:sym typeface="Consolas" panose="020B0609020204030204" pitchFamily="49" charset="0"/>
              </a:rPr>
              <a:t>Kafka</a:t>
            </a:r>
            <a:endParaRPr lang="en-US" altLang="zh-CN" sz="1600" dirty="0">
              <a:latin typeface="Consolas" panose="020B0609020204030204" pitchFamily="49" charset="0"/>
              <a:sym typeface="Consolas" panose="020B0609020204030204" pitchFamily="49" charset="0"/>
            </a:endParaRPr>
          </a:p>
        </p:txBody>
      </p:sp>
    </p:spTree>
    <p:extLst>
      <p:ext uri="{BB962C8B-B14F-4D97-AF65-F5344CB8AC3E}">
        <p14:creationId xmlns:p14="http://schemas.microsoft.com/office/powerpoint/2010/main" val="2937994317"/>
      </p:ext>
    </p:extLst>
  </p:cSld>
  <p:clrMapOvr>
    <a:masterClrMapping/>
  </p:clrMapOvr>
  <p:timing>
    <p:tnLst>
      <p:par>
        <p:cTn id="1" dur="indefinite" restart="never" nodeType="tmRoot"/>
      </p:par>
    </p:tnLst>
  </p:timing>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4A7A685B-F94D-194F-BA07-9413F6ABF747}"/>
              </a:ext>
            </a:extLst>
          </p:cNvPr>
          <p:cNvSpPr>
            <a:spLocks noGrp="1"/>
          </p:cNvSpPr>
          <p:nvPr>
            <p:ph type="body" sz="quarter" idx="10"/>
          </p:nvPr>
        </p:nvSpPr>
        <p:spPr/>
        <p:txBody>
          <a:bodyPr/>
          <a:lstStyle/>
          <a:p>
            <a:r>
              <a:rPr lang="zh-CN" altLang="en-US" sz="1600" dirty="0" smtClean="0">
                <a:latin typeface="Consolas" panose="020B0609020204030204" pitchFamily="49" charset="0"/>
                <a:sym typeface="Consolas" panose="020B0609020204030204" pitchFamily="49" charset="0"/>
              </a:rPr>
              <a:t>缓存</a:t>
            </a:r>
            <a:endParaRPr lang="en-US" altLang="zh-CN" sz="1600" dirty="0" smtClean="0">
              <a:latin typeface="Consolas" panose="020B0609020204030204" pitchFamily="49" charset="0"/>
              <a:sym typeface="Consolas" panose="020B0609020204030204" pitchFamily="49" charset="0"/>
            </a:endParaRPr>
          </a:p>
          <a:p>
            <a:r>
              <a:rPr lang="zh-CN" altLang="en-US" sz="1600" dirty="0" smtClean="0">
                <a:latin typeface="Consolas" panose="020B0609020204030204" pitchFamily="49" charset="0"/>
                <a:sym typeface="Consolas" panose="020B0609020204030204" pitchFamily="49" charset="0"/>
              </a:rPr>
              <a:t>任务</a:t>
            </a:r>
            <a:endParaRPr lang="en-US" altLang="zh-CN" sz="1600" dirty="0" smtClean="0">
              <a:latin typeface="Consolas" panose="020B0609020204030204" pitchFamily="49" charset="0"/>
              <a:sym typeface="Consolas" panose="020B0609020204030204" pitchFamily="49" charset="0"/>
            </a:endParaRPr>
          </a:p>
          <a:p>
            <a:r>
              <a:rPr lang="zh-CN" altLang="en-US" sz="1600" dirty="0" smtClean="0">
                <a:latin typeface="Consolas" panose="020B0609020204030204" pitchFamily="49" charset="0"/>
                <a:sym typeface="Consolas" panose="020B0609020204030204" pitchFamily="49" charset="0"/>
              </a:rPr>
              <a:t>邮件</a:t>
            </a:r>
            <a:endParaRPr lang="en-US" altLang="zh-CN" sz="1600" dirty="0" smtClean="0">
              <a:latin typeface="Consolas" panose="020B0609020204030204" pitchFamily="49" charset="0"/>
              <a:sym typeface="Consolas" panose="020B0609020204030204" pitchFamily="49" charset="0"/>
            </a:endParaRPr>
          </a:p>
          <a:p>
            <a:r>
              <a:rPr lang="zh-CN" altLang="en-US" sz="1600" dirty="0">
                <a:latin typeface="Consolas" panose="020B0609020204030204" pitchFamily="49" charset="0"/>
                <a:sym typeface="Consolas" panose="020B0609020204030204" pitchFamily="49" charset="0"/>
              </a:rPr>
              <a:t>消息</a:t>
            </a:r>
            <a:endParaRPr lang="en-US" altLang="zh-CN" sz="1600" dirty="0">
              <a:latin typeface="Consolas" panose="020B0609020204030204" pitchFamily="49" charset="0"/>
              <a:sym typeface="Consolas" panose="020B0609020204030204" pitchFamily="49" charset="0"/>
            </a:endParaRPr>
          </a:p>
        </p:txBody>
      </p:sp>
    </p:spTree>
    <p:extLst>
      <p:ext uri="{BB962C8B-B14F-4D97-AF65-F5344CB8AC3E}">
        <p14:creationId xmlns:p14="http://schemas.microsoft.com/office/powerpoint/2010/main" val="168146853"/>
      </p:ext>
    </p:extLst>
  </p:cSld>
  <p:clrMapOvr>
    <a:masterClrMapping/>
  </p:clrMapOvr>
  <p:timing>
    <p:tnLst>
      <p:par>
        <p:cTn id="1" dur="indefinite" restart="never" nodeType="tmRoot"/>
      </p:par>
    </p:tnLst>
  </p:timing>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normAutofit fontScale="90000"/>
          </a:bodyPr>
          <a:lstStyle/>
          <a:p>
            <a:r>
              <a:rPr lang="zh-CN" altLang="en-US" dirty="0">
                <a:latin typeface="Consolas" panose="020B0609020204030204" pitchFamily="49" charset="0"/>
                <a:sym typeface="Consolas" panose="020B0609020204030204" pitchFamily="49" charset="0"/>
              </a:rPr>
              <a:t>监控</a:t>
            </a:r>
            <a:endParaRPr lang="zh-CN" altLang="en-US" dirty="0"/>
          </a:p>
        </p:txBody>
      </p:sp>
      <p:sp>
        <p:nvSpPr>
          <p:cNvPr id="16" name="文本占位符 15">
            <a:extLst>
              <a:ext uri="{FF2B5EF4-FFF2-40B4-BE49-F238E27FC236}">
                <a16:creationId xmlns:a16="http://schemas.microsoft.com/office/drawing/2014/main" id="{4EF1BC7A-F89C-42F7-939B-710606C6C23A}"/>
              </a:ext>
            </a:extLst>
          </p:cNvPr>
          <p:cNvSpPr>
            <a:spLocks noGrp="1"/>
          </p:cNvSpPr>
          <p:nvPr>
            <p:ph type="body" idx="10"/>
          </p:nvPr>
        </p:nvSpPr>
        <p:spPr/>
        <p:txBody>
          <a:bodyPr/>
          <a:lstStyle/>
          <a:p>
            <a:r>
              <a:rPr lang="zh-CN" altLang="en-US" sz="1800" dirty="0" smtClean="0">
                <a:latin typeface="Consolas" panose="020B0609020204030204" pitchFamily="49" charset="0"/>
                <a:sym typeface="Consolas" panose="020B0609020204030204" pitchFamily="49" charset="0"/>
              </a:rPr>
              <a:t>监控的意义</a:t>
            </a:r>
            <a:endParaRPr lang="en-US" altLang="zh-CN" sz="1800" dirty="0" smtClean="0">
              <a:latin typeface="Consolas" panose="020B0609020204030204" pitchFamily="49" charset="0"/>
              <a:sym typeface="Consolas" panose="020B0609020204030204" pitchFamily="49" charset="0"/>
            </a:endParaRPr>
          </a:p>
          <a:p>
            <a:r>
              <a:rPr lang="zh-CN" altLang="en-US" sz="1800" dirty="0">
                <a:latin typeface="Consolas" panose="020B0609020204030204" pitchFamily="49" charset="0"/>
                <a:sym typeface="Consolas" panose="020B0609020204030204" pitchFamily="49" charset="0"/>
              </a:rPr>
              <a:t>可视化</a:t>
            </a:r>
            <a:r>
              <a:rPr lang="zh-CN" altLang="en-US" sz="1800" dirty="0" smtClean="0">
                <a:latin typeface="Consolas" panose="020B0609020204030204" pitchFamily="49" charset="0"/>
                <a:sym typeface="Consolas" panose="020B0609020204030204" pitchFamily="49" charset="0"/>
              </a:rPr>
              <a:t>监控平台</a:t>
            </a:r>
            <a:endParaRPr lang="en-US" altLang="zh-CN" sz="1800" dirty="0" smtClean="0">
              <a:latin typeface="Consolas" panose="020B0609020204030204" pitchFamily="49" charset="0"/>
              <a:sym typeface="Consolas" panose="020B0609020204030204" pitchFamily="49" charset="0"/>
            </a:endParaRPr>
          </a:p>
          <a:p>
            <a:r>
              <a:rPr lang="zh-CN" altLang="en-US" sz="1800" dirty="0" smtClean="0">
                <a:latin typeface="Consolas" panose="020B0609020204030204" pitchFamily="49" charset="0"/>
                <a:sym typeface="Consolas" panose="020B0609020204030204" pitchFamily="49" charset="0"/>
              </a:rPr>
              <a:t>监控原理</a:t>
            </a:r>
            <a:endParaRPr lang="en-US" altLang="zh-CN" sz="1800" dirty="0">
              <a:latin typeface="Consolas" panose="020B0609020204030204" pitchFamily="49" charset="0"/>
              <a:sym typeface="Consolas" panose="020B0609020204030204" pitchFamily="49" charset="0"/>
            </a:endParaRPr>
          </a:p>
          <a:p>
            <a:r>
              <a:rPr lang="zh-CN" altLang="en-US" sz="1800" dirty="0" smtClean="0">
                <a:latin typeface="Consolas" panose="020B0609020204030204" pitchFamily="49" charset="0"/>
                <a:sym typeface="Consolas" panose="020B0609020204030204" pitchFamily="49" charset="0"/>
              </a:rPr>
              <a:t>自定义监控指标</a:t>
            </a:r>
            <a:endParaRPr lang="en-US" altLang="zh-CN" sz="1800" dirty="0" smtClean="0">
              <a:latin typeface="Consolas" panose="020B0609020204030204" pitchFamily="49" charset="0"/>
              <a:sym typeface="Consolas" panose="020B0609020204030204" pitchFamily="49" charset="0"/>
            </a:endParaRPr>
          </a:p>
        </p:txBody>
      </p:sp>
      <p:sp>
        <p:nvSpPr>
          <p:cNvPr id="3" name="文本占位符 2"/>
          <p:cNvSpPr>
            <a:spLocks noGrp="1"/>
          </p:cNvSpPr>
          <p:nvPr>
            <p:ph type="body" sz="quarter" idx="11"/>
          </p:nvPr>
        </p:nvSpPr>
        <p:spPr/>
        <p:txBody>
          <a:bodyPr/>
          <a:lstStyle/>
          <a:p>
            <a:r>
              <a:rPr lang="en-US" altLang="zh-CN" dirty="0" smtClean="0"/>
              <a:t>06</a:t>
            </a:r>
            <a:endParaRPr lang="zh-CN" altLang="en-US" dirty="0"/>
          </a:p>
        </p:txBody>
      </p:sp>
    </p:spTree>
    <p:extLst>
      <p:ext uri="{BB962C8B-B14F-4D97-AF65-F5344CB8AC3E}">
        <p14:creationId xmlns:p14="http://schemas.microsoft.com/office/powerpoint/2010/main" val="150605134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normAutofit fontScale="90000"/>
          </a:bodyPr>
          <a:lstStyle/>
          <a:p>
            <a:r>
              <a:rPr lang="zh-CN" altLang="en-US" dirty="0" smtClean="0">
                <a:latin typeface="Consolas" panose="020B0609020204030204" pitchFamily="49" charset="0"/>
                <a:sym typeface="Consolas" panose="020B0609020204030204" pitchFamily="49" charset="0"/>
              </a:rPr>
              <a:t>热部署</a:t>
            </a:r>
            <a:endParaRPr lang="zh-CN" altLang="en-US" dirty="0"/>
          </a:p>
        </p:txBody>
      </p:sp>
      <p:sp>
        <p:nvSpPr>
          <p:cNvPr id="16" name="文本占位符 15">
            <a:extLst>
              <a:ext uri="{FF2B5EF4-FFF2-40B4-BE49-F238E27FC236}">
                <a16:creationId xmlns:a16="http://schemas.microsoft.com/office/drawing/2014/main" id="{4EF1BC7A-F89C-42F7-939B-710606C6C23A}"/>
              </a:ext>
            </a:extLst>
          </p:cNvPr>
          <p:cNvSpPr>
            <a:spLocks noGrp="1"/>
          </p:cNvSpPr>
          <p:nvPr>
            <p:ph type="body" idx="10"/>
          </p:nvPr>
        </p:nvSpPr>
        <p:spPr/>
        <p:txBody>
          <a:bodyPr/>
          <a:lstStyle/>
          <a:p>
            <a:r>
              <a:rPr lang="zh-CN" altLang="en-US" sz="1800" dirty="0" smtClean="0">
                <a:latin typeface="Consolas" panose="020B0609020204030204" pitchFamily="49" charset="0"/>
                <a:sym typeface="Consolas" panose="020B0609020204030204" pitchFamily="49" charset="0"/>
              </a:rPr>
              <a:t>手动启动热部署</a:t>
            </a:r>
            <a:endParaRPr lang="en-US" altLang="zh-CN" sz="1800" dirty="0" smtClean="0">
              <a:latin typeface="Consolas" panose="020B0609020204030204" pitchFamily="49" charset="0"/>
              <a:sym typeface="Consolas" panose="020B0609020204030204" pitchFamily="49" charset="0"/>
            </a:endParaRPr>
          </a:p>
          <a:p>
            <a:r>
              <a:rPr lang="zh-CN" altLang="en-US" sz="1800" dirty="0" smtClean="0">
                <a:latin typeface="Consolas" panose="020B0609020204030204" pitchFamily="49" charset="0"/>
                <a:sym typeface="Consolas" panose="020B0609020204030204" pitchFamily="49" charset="0"/>
              </a:rPr>
              <a:t>自动启动热部署</a:t>
            </a:r>
            <a:endParaRPr lang="en-US" altLang="zh-CN" sz="1800" dirty="0" smtClean="0">
              <a:latin typeface="Consolas" panose="020B0609020204030204" pitchFamily="49" charset="0"/>
              <a:sym typeface="Consolas" panose="020B0609020204030204" pitchFamily="49" charset="0"/>
            </a:endParaRPr>
          </a:p>
          <a:p>
            <a:r>
              <a:rPr lang="zh-CN" altLang="en-US" sz="1800" dirty="0" smtClean="0">
                <a:latin typeface="Consolas" panose="020B0609020204030204" pitchFamily="49" charset="0"/>
                <a:sym typeface="Consolas" panose="020B0609020204030204" pitchFamily="49" charset="0"/>
              </a:rPr>
              <a:t>热部署范围配置</a:t>
            </a:r>
            <a:endParaRPr lang="en-US" altLang="zh-CN" sz="1800" dirty="0" smtClean="0">
              <a:latin typeface="Consolas" panose="020B0609020204030204" pitchFamily="49" charset="0"/>
              <a:sym typeface="Consolas" panose="020B0609020204030204" pitchFamily="49" charset="0"/>
            </a:endParaRPr>
          </a:p>
          <a:p>
            <a:r>
              <a:rPr lang="zh-CN" altLang="en-US" sz="1800" dirty="0" smtClean="0">
                <a:latin typeface="Consolas" panose="020B0609020204030204" pitchFamily="49" charset="0"/>
                <a:sym typeface="Consolas" panose="020B0609020204030204" pitchFamily="49" charset="0"/>
              </a:rPr>
              <a:t>关闭热部署</a:t>
            </a:r>
            <a:endParaRPr lang="en-US" altLang="zh-CN" sz="1800" dirty="0">
              <a:latin typeface="Consolas" panose="020B0609020204030204" pitchFamily="49" charset="0"/>
              <a:sym typeface="Consolas" panose="020B0609020204030204" pitchFamily="49" charset="0"/>
            </a:endParaRPr>
          </a:p>
        </p:txBody>
      </p:sp>
      <p:sp>
        <p:nvSpPr>
          <p:cNvPr id="3" name="文本占位符 2"/>
          <p:cNvSpPr>
            <a:spLocks noGrp="1"/>
          </p:cNvSpPr>
          <p:nvPr>
            <p:ph type="body" sz="quarter" idx="11"/>
          </p:nvPr>
        </p:nvSpPr>
        <p:spPr/>
        <p:txBody>
          <a:bodyPr/>
          <a:lstStyle/>
          <a:p>
            <a:r>
              <a:rPr lang="en-US" altLang="zh-CN" dirty="0" smtClean="0"/>
              <a:t>01</a:t>
            </a:r>
            <a:endParaRPr lang="zh-CN" altLang="en-US" dirty="0"/>
          </a:p>
        </p:txBody>
      </p:sp>
    </p:spTree>
    <p:extLst>
      <p:ext uri="{BB962C8B-B14F-4D97-AF65-F5344CB8AC3E}">
        <p14:creationId xmlns:p14="http://schemas.microsoft.com/office/powerpoint/2010/main" val="172711833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4A7A685B-F94D-194F-BA07-9413F6ABF747}"/>
              </a:ext>
            </a:extLst>
          </p:cNvPr>
          <p:cNvSpPr>
            <a:spLocks noGrp="1"/>
          </p:cNvSpPr>
          <p:nvPr>
            <p:ph type="body" sz="quarter" idx="10"/>
          </p:nvPr>
        </p:nvSpPr>
        <p:spPr>
          <a:xfrm>
            <a:off x="5126583" y="1463040"/>
            <a:ext cx="6573803" cy="4511040"/>
          </a:xfrm>
        </p:spPr>
        <p:txBody>
          <a:bodyPr/>
          <a:lstStyle/>
          <a:p>
            <a:r>
              <a:rPr lang="zh-CN" altLang="en-US" sz="1600" dirty="0" smtClean="0">
                <a:solidFill>
                  <a:srgbClr val="080808"/>
                </a:solidFill>
                <a:latin typeface="Consolas" panose="020B0609020204030204" pitchFamily="49" charset="0"/>
                <a:sym typeface="Consolas" panose="020B0609020204030204" pitchFamily="49" charset="0"/>
              </a:rPr>
              <a:t>常用的计量单位的使用</a:t>
            </a:r>
            <a:endParaRPr lang="en-US" altLang="zh-CN" sz="1600" dirty="0" smtClean="0">
              <a:latin typeface="Consolas" panose="020B0609020204030204" pitchFamily="49" charset="0"/>
              <a:sym typeface="Consolas" panose="020B0609020204030204" pitchFamily="49" charset="0"/>
            </a:endParaRPr>
          </a:p>
        </p:txBody>
      </p:sp>
    </p:spTree>
    <p:extLst>
      <p:ext uri="{BB962C8B-B14F-4D97-AF65-F5344CB8AC3E}">
        <p14:creationId xmlns:p14="http://schemas.microsoft.com/office/powerpoint/2010/main" val="3796058956"/>
      </p:ext>
    </p:extLst>
  </p:cSld>
  <p:clrMapOvr>
    <a:masterClrMapping/>
  </p:clrMapOvr>
  <p:timing>
    <p:tnLst>
      <p:par>
        <p:cTn id="1" dur="indefinite" restart="never" nodeType="tmRoot"/>
      </p:par>
    </p:tnLst>
  </p:timing>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zh-CN" altLang="en-US" dirty="0" smtClean="0"/>
              <a:t>监控的意义</a:t>
            </a:r>
            <a:endParaRPr lang="zh-CN" altLang="en-US" dirty="0"/>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smtClean="0"/>
              <a:t>监控服务状态是否宕机</a:t>
            </a:r>
            <a:endParaRPr lang="en-US" altLang="zh-CN" dirty="0" smtClean="0"/>
          </a:p>
          <a:p>
            <a:pPr>
              <a:buFont typeface="Wingdings" panose="05000000000000000000" pitchFamily="2" charset="2"/>
              <a:buChar char="l"/>
            </a:pPr>
            <a:r>
              <a:rPr lang="zh-CN" altLang="en-US" dirty="0" smtClean="0"/>
              <a:t>监控服务运行指标（内存、虚拟机、线程、请求等）</a:t>
            </a:r>
            <a:endParaRPr lang="en-US" altLang="zh-CN" dirty="0" smtClean="0"/>
          </a:p>
          <a:p>
            <a:pPr>
              <a:buFont typeface="Wingdings" panose="05000000000000000000" pitchFamily="2" charset="2"/>
              <a:buChar char="l"/>
            </a:pPr>
            <a:r>
              <a:rPr lang="zh-CN" altLang="en-US" dirty="0" smtClean="0"/>
              <a:t>监控日志</a:t>
            </a:r>
            <a:endParaRPr lang="en-US" altLang="zh-CN" dirty="0" smtClean="0"/>
          </a:p>
          <a:p>
            <a:pPr>
              <a:buFont typeface="Wingdings" panose="05000000000000000000" pitchFamily="2" charset="2"/>
              <a:buChar char="l"/>
            </a:pPr>
            <a:r>
              <a:rPr lang="zh-CN" altLang="en-US" dirty="0" smtClean="0"/>
              <a:t>管理服务（服务下线）</a:t>
            </a:r>
            <a:endParaRPr lang="en-US" altLang="zh-CN" dirty="0" smtClean="0"/>
          </a:p>
          <a:p>
            <a:pPr>
              <a:buFont typeface="Wingdings" panose="05000000000000000000" pitchFamily="2" charset="2"/>
              <a:buChar char="l"/>
            </a:pPr>
            <a:endParaRPr lang="en-US" altLang="zh-CN" dirty="0" smtClean="0"/>
          </a:p>
          <a:p>
            <a:pPr>
              <a:buFont typeface="Wingdings" panose="05000000000000000000" pitchFamily="2" charset="2"/>
              <a:buChar char="l"/>
            </a:pPr>
            <a:endParaRPr lang="en-US" altLang="zh-CN" dirty="0" smtClean="0"/>
          </a:p>
          <a:p>
            <a:pPr>
              <a:buFont typeface="Wingdings" panose="05000000000000000000" pitchFamily="2" charset="2"/>
              <a:buChar char="l"/>
            </a:pPr>
            <a:endParaRPr lang="en-US" altLang="zh-CN" dirty="0">
              <a:solidFill>
                <a:schemeClr val="tx1">
                  <a:lumMod val="85000"/>
                  <a:lumOff val="15000"/>
                </a:schemeClr>
              </a:solidFill>
            </a:endParaRPr>
          </a:p>
        </p:txBody>
      </p:sp>
    </p:spTree>
    <p:extLst>
      <p:ext uri="{BB962C8B-B14F-4D97-AF65-F5344CB8AC3E}">
        <p14:creationId xmlns:p14="http://schemas.microsoft.com/office/powerpoint/2010/main" val="3039376193"/>
      </p:ext>
    </p:extLst>
  </p:cSld>
  <p:clrMapOvr>
    <a:masterClrMapping/>
  </p:clrMapOvr>
  <p:timing>
    <p:tnLst>
      <p:par>
        <p:cTn id="1" dur="indefinite" restart="never" nodeType="tmRoot"/>
      </p:par>
    </p:tnLst>
  </p:timing>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zh-CN" altLang="en-US" dirty="0" smtClean="0"/>
              <a:t>监控的</a:t>
            </a:r>
            <a:r>
              <a:rPr lang="zh-CN" altLang="en-US" dirty="0"/>
              <a:t>实施方式</a:t>
            </a:r>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smtClean="0"/>
              <a:t>显示监控信息的服务器：用于获取服务信息，并显示对应的信息</a:t>
            </a:r>
            <a:endParaRPr lang="en-US" altLang="zh-CN" dirty="0" smtClean="0"/>
          </a:p>
          <a:p>
            <a:pPr>
              <a:buFont typeface="Wingdings" panose="05000000000000000000" pitchFamily="2" charset="2"/>
              <a:buChar char="l"/>
            </a:pPr>
            <a:r>
              <a:rPr lang="zh-CN" altLang="en-US" dirty="0" smtClean="0"/>
              <a:t>运行的服务：启动时主动上报，告知监控服务器自己需要受到监控</a:t>
            </a:r>
            <a:endParaRPr lang="en-US" altLang="zh-CN" dirty="0" smtClean="0"/>
          </a:p>
          <a:p>
            <a:pPr>
              <a:buFont typeface="Wingdings" panose="05000000000000000000" pitchFamily="2" charset="2"/>
              <a:buChar char="l"/>
            </a:pPr>
            <a:endParaRPr lang="en-US" altLang="zh-CN" dirty="0" smtClean="0"/>
          </a:p>
          <a:p>
            <a:pPr>
              <a:buFont typeface="Wingdings" panose="05000000000000000000" pitchFamily="2" charset="2"/>
              <a:buChar char="l"/>
            </a:pPr>
            <a:endParaRPr lang="en-US" altLang="zh-CN" dirty="0" smtClean="0"/>
          </a:p>
          <a:p>
            <a:pPr>
              <a:buFont typeface="Wingdings" panose="05000000000000000000" pitchFamily="2" charset="2"/>
              <a:buChar char="l"/>
            </a:pPr>
            <a:endParaRPr lang="en-US" altLang="zh-CN" dirty="0" smtClean="0"/>
          </a:p>
          <a:p>
            <a:pPr>
              <a:buFont typeface="Wingdings" panose="05000000000000000000" pitchFamily="2" charset="2"/>
              <a:buChar char="l"/>
            </a:pPr>
            <a:endParaRPr lang="en-US" altLang="zh-CN" dirty="0">
              <a:solidFill>
                <a:schemeClr val="tx1">
                  <a:lumMod val="85000"/>
                  <a:lumOff val="15000"/>
                </a:schemeClr>
              </a:solidFill>
            </a:endParaRPr>
          </a:p>
        </p:txBody>
      </p:sp>
      <p:pic>
        <p:nvPicPr>
          <p:cNvPr id="12" name="图片 11"/>
          <p:cNvPicPr>
            <a:picLocks noChangeAspect="1"/>
          </p:cNvPicPr>
          <p:nvPr/>
        </p:nvPicPr>
        <p:blipFill>
          <a:blip r:embed="rId3"/>
          <a:stretch>
            <a:fillRect/>
          </a:stretch>
        </p:blipFill>
        <p:spPr>
          <a:xfrm>
            <a:off x="2663391" y="3861505"/>
            <a:ext cx="1200150" cy="1200150"/>
          </a:xfrm>
          <a:prstGeom prst="rect">
            <a:avLst/>
          </a:prstGeom>
        </p:spPr>
      </p:pic>
      <p:pic>
        <p:nvPicPr>
          <p:cNvPr id="13" name="图片 12"/>
          <p:cNvPicPr>
            <a:picLocks noChangeAspect="1"/>
          </p:cNvPicPr>
          <p:nvPr/>
        </p:nvPicPr>
        <p:blipFill>
          <a:blip r:embed="rId3"/>
          <a:stretch>
            <a:fillRect/>
          </a:stretch>
        </p:blipFill>
        <p:spPr>
          <a:xfrm>
            <a:off x="8692714" y="2732444"/>
            <a:ext cx="804864" cy="804864"/>
          </a:xfrm>
          <a:prstGeom prst="rect">
            <a:avLst/>
          </a:prstGeom>
        </p:spPr>
      </p:pic>
      <p:pic>
        <p:nvPicPr>
          <p:cNvPr id="15" name="图片 14"/>
          <p:cNvPicPr>
            <a:picLocks noChangeAspect="1"/>
          </p:cNvPicPr>
          <p:nvPr/>
        </p:nvPicPr>
        <p:blipFill>
          <a:blip r:embed="rId3"/>
          <a:stretch>
            <a:fillRect/>
          </a:stretch>
        </p:blipFill>
        <p:spPr>
          <a:xfrm>
            <a:off x="8692714" y="4059148"/>
            <a:ext cx="804864" cy="804864"/>
          </a:xfrm>
          <a:prstGeom prst="rect">
            <a:avLst/>
          </a:prstGeom>
        </p:spPr>
      </p:pic>
      <p:pic>
        <p:nvPicPr>
          <p:cNvPr id="16" name="图片 15"/>
          <p:cNvPicPr>
            <a:picLocks noChangeAspect="1"/>
          </p:cNvPicPr>
          <p:nvPr/>
        </p:nvPicPr>
        <p:blipFill>
          <a:blip r:embed="rId3"/>
          <a:stretch>
            <a:fillRect/>
          </a:stretch>
        </p:blipFill>
        <p:spPr>
          <a:xfrm>
            <a:off x="8692714" y="5385852"/>
            <a:ext cx="804864" cy="804864"/>
          </a:xfrm>
          <a:prstGeom prst="rect">
            <a:avLst/>
          </a:prstGeom>
        </p:spPr>
      </p:pic>
      <p:sp>
        <p:nvSpPr>
          <p:cNvPr id="4" name="矩形 3"/>
          <p:cNvSpPr/>
          <p:nvPr/>
        </p:nvSpPr>
        <p:spPr>
          <a:xfrm>
            <a:off x="9628545" y="2732444"/>
            <a:ext cx="2019301" cy="804864"/>
          </a:xfrm>
          <a:prstGeom prst="rect">
            <a:avLst/>
          </a:prstGeom>
          <a:solidFill>
            <a:srgbClr val="AD2A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err="1" smtClean="0"/>
              <a:t>state:RUN</a:t>
            </a:r>
            <a:endParaRPr lang="en-US" altLang="zh-CN" dirty="0" smtClean="0"/>
          </a:p>
          <a:p>
            <a:r>
              <a:rPr lang="en-US" altLang="zh-CN" dirty="0" smtClean="0"/>
              <a:t>runtime:2h15m04s</a:t>
            </a:r>
          </a:p>
          <a:p>
            <a:r>
              <a:rPr lang="en-US" altLang="zh-CN" dirty="0" smtClean="0"/>
              <a:t>… …</a:t>
            </a:r>
            <a:endParaRPr lang="zh-CN" altLang="en-US" dirty="0"/>
          </a:p>
        </p:txBody>
      </p:sp>
      <p:sp>
        <p:nvSpPr>
          <p:cNvPr id="17" name="矩形 16"/>
          <p:cNvSpPr/>
          <p:nvPr/>
        </p:nvSpPr>
        <p:spPr>
          <a:xfrm>
            <a:off x="9628545" y="4059148"/>
            <a:ext cx="2019301" cy="804864"/>
          </a:xfrm>
          <a:prstGeom prst="rect">
            <a:avLst/>
          </a:prstGeom>
          <a:solidFill>
            <a:srgbClr val="AD2A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err="1" smtClean="0"/>
              <a:t>state:RUN</a:t>
            </a:r>
            <a:endParaRPr lang="en-US" altLang="zh-CN" dirty="0" smtClean="0"/>
          </a:p>
          <a:p>
            <a:r>
              <a:rPr lang="en-US" altLang="zh-CN" dirty="0" smtClean="0"/>
              <a:t>runtime:3h23m31s</a:t>
            </a:r>
          </a:p>
          <a:p>
            <a:r>
              <a:rPr lang="en-US" altLang="zh-CN" dirty="0" smtClean="0"/>
              <a:t>… …</a:t>
            </a:r>
            <a:endParaRPr lang="zh-CN" altLang="en-US" dirty="0"/>
          </a:p>
        </p:txBody>
      </p:sp>
      <p:sp>
        <p:nvSpPr>
          <p:cNvPr id="18" name="矩形 17"/>
          <p:cNvSpPr/>
          <p:nvPr/>
        </p:nvSpPr>
        <p:spPr>
          <a:xfrm>
            <a:off x="9628545" y="5385852"/>
            <a:ext cx="2019301" cy="804864"/>
          </a:xfrm>
          <a:prstGeom prst="rect">
            <a:avLst/>
          </a:prstGeom>
          <a:solidFill>
            <a:srgbClr val="AD2A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err="1" smtClean="0"/>
              <a:t>state:RUN</a:t>
            </a:r>
            <a:endParaRPr lang="en-US" altLang="zh-CN" dirty="0" smtClean="0"/>
          </a:p>
          <a:p>
            <a:r>
              <a:rPr lang="en-US" altLang="zh-CN" dirty="0" smtClean="0"/>
              <a:t>runtime:1h54m17s</a:t>
            </a:r>
          </a:p>
          <a:p>
            <a:r>
              <a:rPr lang="en-US" altLang="zh-CN" dirty="0" smtClean="0"/>
              <a:t>… …</a:t>
            </a:r>
            <a:endParaRPr lang="zh-CN" altLang="en-US" dirty="0"/>
          </a:p>
        </p:txBody>
      </p:sp>
      <p:cxnSp>
        <p:nvCxnSpPr>
          <p:cNvPr id="21" name="直接箭头连接符 20"/>
          <p:cNvCxnSpPr/>
          <p:nvPr/>
        </p:nvCxnSpPr>
        <p:spPr>
          <a:xfrm flipH="1">
            <a:off x="4227872" y="4461580"/>
            <a:ext cx="4200524" cy="0"/>
          </a:xfrm>
          <a:prstGeom prst="straightConnector1">
            <a:avLst/>
          </a:prstGeom>
          <a:ln w="25400">
            <a:solidFill>
              <a:srgbClr val="AD2A26"/>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p:cNvCxnSpPr/>
          <p:nvPr/>
        </p:nvCxnSpPr>
        <p:spPr>
          <a:xfrm flipH="1">
            <a:off x="4227871" y="3177653"/>
            <a:ext cx="4200525" cy="1186339"/>
          </a:xfrm>
          <a:prstGeom prst="straightConnector1">
            <a:avLst/>
          </a:prstGeom>
          <a:ln w="25400">
            <a:solidFill>
              <a:srgbClr val="AD2A26"/>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33"/>
          <p:cNvCxnSpPr/>
          <p:nvPr/>
        </p:nvCxnSpPr>
        <p:spPr>
          <a:xfrm flipH="1" flipV="1">
            <a:off x="4227871" y="4567556"/>
            <a:ext cx="4200525" cy="1135174"/>
          </a:xfrm>
          <a:prstGeom prst="straightConnector1">
            <a:avLst/>
          </a:prstGeom>
          <a:ln w="25400">
            <a:solidFill>
              <a:srgbClr val="AD2A26"/>
            </a:solidFill>
            <a:tailEnd type="triangle"/>
          </a:ln>
        </p:spPr>
        <p:style>
          <a:lnRef idx="1">
            <a:schemeClr val="accent1"/>
          </a:lnRef>
          <a:fillRef idx="0">
            <a:schemeClr val="accent1"/>
          </a:fillRef>
          <a:effectRef idx="0">
            <a:schemeClr val="accent1"/>
          </a:effectRef>
          <a:fontRef idx="minor">
            <a:schemeClr val="tx1"/>
          </a:fontRef>
        </p:style>
      </p:cxnSp>
      <p:grpSp>
        <p:nvGrpSpPr>
          <p:cNvPr id="47" name="组合 46"/>
          <p:cNvGrpSpPr/>
          <p:nvPr/>
        </p:nvGrpSpPr>
        <p:grpSpPr>
          <a:xfrm>
            <a:off x="4763653" y="4120788"/>
            <a:ext cx="2886075" cy="276368"/>
            <a:chOff x="3571875" y="5273327"/>
            <a:chExt cx="2886075" cy="276368"/>
          </a:xfrm>
        </p:grpSpPr>
        <p:cxnSp>
          <p:nvCxnSpPr>
            <p:cNvPr id="43" name="直接箭头连接符 42"/>
            <p:cNvCxnSpPr/>
            <p:nvPr/>
          </p:nvCxnSpPr>
          <p:spPr>
            <a:xfrm flipH="1">
              <a:off x="3571875" y="5411511"/>
              <a:ext cx="2886075" cy="0"/>
            </a:xfrm>
            <a:prstGeom prst="straightConnector1">
              <a:avLst/>
            </a:prstGeom>
            <a:ln w="101600">
              <a:solidFill>
                <a:srgbClr val="49504F"/>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4" name="矩形 43"/>
            <p:cNvSpPr/>
            <p:nvPr/>
          </p:nvSpPr>
          <p:spPr>
            <a:xfrm>
              <a:off x="4864099" y="5273327"/>
              <a:ext cx="790576" cy="2763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smtClean="0">
                  <a:solidFill>
                    <a:srgbClr val="49504F"/>
                  </a:solidFill>
                  <a:latin typeface="Consolas" panose="020B0609020204030204" pitchFamily="49" charset="0"/>
                </a:rPr>
                <a:t>INFO</a:t>
              </a:r>
              <a:endParaRPr lang="zh-CN" altLang="en-US" b="1" dirty="0">
                <a:solidFill>
                  <a:srgbClr val="49504F"/>
                </a:solidFill>
                <a:latin typeface="Consolas" panose="020B0609020204030204" pitchFamily="49" charset="0"/>
              </a:endParaRPr>
            </a:p>
          </p:txBody>
        </p:sp>
      </p:grpSp>
      <p:grpSp>
        <p:nvGrpSpPr>
          <p:cNvPr id="46" name="组合 45"/>
          <p:cNvGrpSpPr/>
          <p:nvPr/>
        </p:nvGrpSpPr>
        <p:grpSpPr>
          <a:xfrm>
            <a:off x="5245780" y="4503130"/>
            <a:ext cx="2886075" cy="276368"/>
            <a:chOff x="3657600" y="6255466"/>
            <a:chExt cx="2886075" cy="276368"/>
          </a:xfrm>
        </p:grpSpPr>
        <p:cxnSp>
          <p:nvCxnSpPr>
            <p:cNvPr id="42" name="直接箭头连接符 41"/>
            <p:cNvCxnSpPr/>
            <p:nvPr/>
          </p:nvCxnSpPr>
          <p:spPr>
            <a:xfrm>
              <a:off x="3657600" y="6393650"/>
              <a:ext cx="2886075" cy="0"/>
            </a:xfrm>
            <a:prstGeom prst="straightConnector1">
              <a:avLst/>
            </a:prstGeom>
            <a:ln w="101600">
              <a:solidFill>
                <a:srgbClr val="AD2A26"/>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5" name="矩形 44"/>
            <p:cNvSpPr/>
            <p:nvPr/>
          </p:nvSpPr>
          <p:spPr>
            <a:xfrm>
              <a:off x="4468811" y="6255466"/>
              <a:ext cx="790576" cy="2763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smtClean="0">
                  <a:solidFill>
                    <a:srgbClr val="C00000"/>
                  </a:solidFill>
                  <a:latin typeface="Consolas" panose="020B0609020204030204" pitchFamily="49" charset="0"/>
                </a:rPr>
                <a:t>INFO</a:t>
              </a:r>
              <a:endParaRPr lang="zh-CN" altLang="en-US" b="1" dirty="0">
                <a:solidFill>
                  <a:srgbClr val="C00000"/>
                </a:solidFill>
                <a:latin typeface="Consolas" panose="020B0609020204030204" pitchFamily="49" charset="0"/>
              </a:endParaRPr>
            </a:p>
          </p:txBody>
        </p:sp>
      </p:grpSp>
      <p:pic>
        <p:nvPicPr>
          <p:cNvPr id="48" name="图片 47"/>
          <p:cNvPicPr>
            <a:picLocks noChangeAspect="1"/>
          </p:cNvPicPr>
          <p:nvPr/>
        </p:nvPicPr>
        <p:blipFill>
          <a:blip r:embed="rId3"/>
          <a:stretch>
            <a:fillRect/>
          </a:stretch>
        </p:blipFill>
        <p:spPr>
          <a:xfrm>
            <a:off x="8692714" y="1381791"/>
            <a:ext cx="804864" cy="804864"/>
          </a:xfrm>
          <a:prstGeom prst="rect">
            <a:avLst/>
          </a:prstGeom>
        </p:spPr>
      </p:pic>
      <p:sp>
        <p:nvSpPr>
          <p:cNvPr id="49" name="矩形 48"/>
          <p:cNvSpPr/>
          <p:nvPr/>
        </p:nvSpPr>
        <p:spPr>
          <a:xfrm>
            <a:off x="578606" y="2753942"/>
            <a:ext cx="2019301" cy="3458272"/>
          </a:xfrm>
          <a:prstGeom prst="rect">
            <a:avLst/>
          </a:prstGeom>
          <a:solidFill>
            <a:srgbClr val="AD2A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a:solidFill>
                  <a:srgbClr val="FFFF00"/>
                </a:solidFill>
              </a:rPr>
              <a:t>app:APP1</a:t>
            </a:r>
          </a:p>
          <a:p>
            <a:r>
              <a:rPr lang="en-US" altLang="zh-CN" dirty="0" err="1"/>
              <a:t>state:RUN</a:t>
            </a:r>
            <a:endParaRPr lang="en-US" altLang="zh-CN" dirty="0"/>
          </a:p>
          <a:p>
            <a:r>
              <a:rPr lang="en-US" altLang="zh-CN" dirty="0"/>
              <a:t>runtime:2h15m04s</a:t>
            </a:r>
          </a:p>
          <a:p>
            <a:r>
              <a:rPr lang="en-US" altLang="zh-CN" dirty="0"/>
              <a:t>… </a:t>
            </a:r>
            <a:r>
              <a:rPr lang="en-US" altLang="zh-CN" dirty="0" smtClean="0"/>
              <a:t>…</a:t>
            </a:r>
          </a:p>
          <a:p>
            <a:r>
              <a:rPr lang="en-US" altLang="zh-CN" dirty="0" smtClean="0">
                <a:solidFill>
                  <a:srgbClr val="FFFF00"/>
                </a:solidFill>
              </a:rPr>
              <a:t>app:APP2</a:t>
            </a:r>
            <a:endParaRPr lang="en-US" altLang="zh-CN" dirty="0">
              <a:solidFill>
                <a:srgbClr val="FFFF00"/>
              </a:solidFill>
            </a:endParaRPr>
          </a:p>
          <a:p>
            <a:r>
              <a:rPr lang="en-US" altLang="zh-CN" dirty="0" err="1"/>
              <a:t>state:RUN</a:t>
            </a:r>
            <a:endParaRPr lang="en-US" altLang="zh-CN" dirty="0"/>
          </a:p>
          <a:p>
            <a:r>
              <a:rPr lang="en-US" altLang="zh-CN" dirty="0"/>
              <a:t>runtime:2h15m04s</a:t>
            </a:r>
          </a:p>
          <a:p>
            <a:r>
              <a:rPr lang="en-US" altLang="zh-CN" dirty="0"/>
              <a:t>… …</a:t>
            </a:r>
            <a:endParaRPr lang="zh-CN" altLang="en-US" dirty="0"/>
          </a:p>
          <a:p>
            <a:r>
              <a:rPr lang="en-US" altLang="zh-CN" dirty="0" smtClean="0">
                <a:solidFill>
                  <a:srgbClr val="FFFF00"/>
                </a:solidFill>
              </a:rPr>
              <a:t>app:APP3</a:t>
            </a:r>
            <a:endParaRPr lang="en-US" altLang="zh-CN" dirty="0">
              <a:solidFill>
                <a:srgbClr val="FFFF00"/>
              </a:solidFill>
            </a:endParaRPr>
          </a:p>
          <a:p>
            <a:r>
              <a:rPr lang="en-US" altLang="zh-CN" dirty="0" err="1"/>
              <a:t>state:RUN</a:t>
            </a:r>
            <a:endParaRPr lang="en-US" altLang="zh-CN" dirty="0"/>
          </a:p>
          <a:p>
            <a:r>
              <a:rPr lang="en-US" altLang="zh-CN" dirty="0"/>
              <a:t>runtime:2h15m04s</a:t>
            </a:r>
          </a:p>
          <a:p>
            <a:r>
              <a:rPr lang="en-US" altLang="zh-CN" dirty="0"/>
              <a:t>… </a:t>
            </a:r>
            <a:r>
              <a:rPr lang="en-US" altLang="zh-CN" dirty="0" smtClean="0"/>
              <a:t>…</a:t>
            </a:r>
            <a:endParaRPr lang="zh-CN" altLang="en-US" dirty="0"/>
          </a:p>
        </p:txBody>
      </p:sp>
      <p:grpSp>
        <p:nvGrpSpPr>
          <p:cNvPr id="52" name="组合 51"/>
          <p:cNvGrpSpPr/>
          <p:nvPr/>
        </p:nvGrpSpPr>
        <p:grpSpPr>
          <a:xfrm>
            <a:off x="2809642" y="3424919"/>
            <a:ext cx="6687936" cy="3289364"/>
            <a:chOff x="2809642" y="3424919"/>
            <a:chExt cx="6687936" cy="3289364"/>
          </a:xfrm>
        </p:grpSpPr>
        <p:sp>
          <p:nvSpPr>
            <p:cNvPr id="50" name="弧形 49"/>
            <p:cNvSpPr/>
            <p:nvPr/>
          </p:nvSpPr>
          <p:spPr>
            <a:xfrm flipH="1">
              <a:off x="2809642" y="3537308"/>
              <a:ext cx="6687936" cy="3176975"/>
            </a:xfrm>
            <a:prstGeom prst="arc">
              <a:avLst>
                <a:gd name="adj1" fmla="val 12322627"/>
                <a:gd name="adj2" fmla="val 19746209"/>
              </a:avLst>
            </a:prstGeom>
            <a:ln w="25400">
              <a:solidFill>
                <a:srgbClr val="AD2A26"/>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1" name="矩形 50"/>
            <p:cNvSpPr/>
            <p:nvPr/>
          </p:nvSpPr>
          <p:spPr>
            <a:xfrm>
              <a:off x="6070438" y="3424919"/>
              <a:ext cx="950121" cy="2763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smtClean="0">
                  <a:solidFill>
                    <a:srgbClr val="C00000"/>
                  </a:solidFill>
                  <a:latin typeface="Consolas" panose="020B0609020204030204" pitchFamily="49" charset="0"/>
                </a:rPr>
                <a:t>CONFIG</a:t>
              </a:r>
              <a:endParaRPr lang="zh-CN" altLang="en-US" b="1" dirty="0">
                <a:solidFill>
                  <a:srgbClr val="C00000"/>
                </a:solidFill>
                <a:latin typeface="Consolas" panose="020B0609020204030204" pitchFamily="49" charset="0"/>
              </a:endParaRPr>
            </a:p>
          </p:txBody>
        </p:sp>
      </p:grpSp>
    </p:spTree>
    <p:extLst>
      <p:ext uri="{BB962C8B-B14F-4D97-AF65-F5344CB8AC3E}">
        <p14:creationId xmlns:p14="http://schemas.microsoft.com/office/powerpoint/2010/main" val="864828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fltVal val="0"/>
                                          </p:val>
                                        </p:tav>
                                        <p:tav tm="100000">
                                          <p:val>
                                            <p:strVal val="#ppt_w"/>
                                          </p:val>
                                        </p:tav>
                                      </p:tavLst>
                                    </p:anim>
                                    <p:anim calcmode="lin" valueType="num">
                                      <p:cBhvr>
                                        <p:cTn id="8" dur="500" fill="hold"/>
                                        <p:tgtEl>
                                          <p:spTgt spid="13"/>
                                        </p:tgtEl>
                                        <p:attrNameLst>
                                          <p:attrName>ppt_h</p:attrName>
                                        </p:attrNameLst>
                                      </p:cBhvr>
                                      <p:tavLst>
                                        <p:tav tm="0">
                                          <p:val>
                                            <p:fltVal val="0"/>
                                          </p:val>
                                        </p:tav>
                                        <p:tav tm="100000">
                                          <p:val>
                                            <p:strVal val="#ppt_h"/>
                                          </p:val>
                                        </p:tav>
                                      </p:tavLst>
                                    </p:anim>
                                    <p:animEffect transition="in" filter="fade">
                                      <p:cBhvr>
                                        <p:cTn id="9" dur="500"/>
                                        <p:tgtEl>
                                          <p:spTgt spid="13"/>
                                        </p:tgtEl>
                                      </p:cBhvr>
                                    </p:animEffect>
                                  </p:childTnLst>
                                </p:cTn>
                              </p:par>
                              <p:par>
                                <p:cTn id="10" presetID="53" presetClass="entr" presetSubtype="16" fill="hold" nodeType="withEffect">
                                  <p:stCondLst>
                                    <p:cond delay="250"/>
                                  </p:stCondLst>
                                  <p:childTnLst>
                                    <p:set>
                                      <p:cBhvr>
                                        <p:cTn id="11" dur="1" fill="hold">
                                          <p:stCondLst>
                                            <p:cond delay="0"/>
                                          </p:stCondLst>
                                        </p:cTn>
                                        <p:tgtEl>
                                          <p:spTgt spid="15"/>
                                        </p:tgtEl>
                                        <p:attrNameLst>
                                          <p:attrName>style.visibility</p:attrName>
                                        </p:attrNameLst>
                                      </p:cBhvr>
                                      <p:to>
                                        <p:strVal val="visible"/>
                                      </p:to>
                                    </p:set>
                                    <p:anim calcmode="lin" valueType="num">
                                      <p:cBhvr>
                                        <p:cTn id="12" dur="500" fill="hold"/>
                                        <p:tgtEl>
                                          <p:spTgt spid="15"/>
                                        </p:tgtEl>
                                        <p:attrNameLst>
                                          <p:attrName>ppt_w</p:attrName>
                                        </p:attrNameLst>
                                      </p:cBhvr>
                                      <p:tavLst>
                                        <p:tav tm="0">
                                          <p:val>
                                            <p:fltVal val="0"/>
                                          </p:val>
                                        </p:tav>
                                        <p:tav tm="100000">
                                          <p:val>
                                            <p:strVal val="#ppt_w"/>
                                          </p:val>
                                        </p:tav>
                                      </p:tavLst>
                                    </p:anim>
                                    <p:anim calcmode="lin" valueType="num">
                                      <p:cBhvr>
                                        <p:cTn id="13" dur="500" fill="hold"/>
                                        <p:tgtEl>
                                          <p:spTgt spid="15"/>
                                        </p:tgtEl>
                                        <p:attrNameLst>
                                          <p:attrName>ppt_h</p:attrName>
                                        </p:attrNameLst>
                                      </p:cBhvr>
                                      <p:tavLst>
                                        <p:tav tm="0">
                                          <p:val>
                                            <p:fltVal val="0"/>
                                          </p:val>
                                        </p:tav>
                                        <p:tav tm="100000">
                                          <p:val>
                                            <p:strVal val="#ppt_h"/>
                                          </p:val>
                                        </p:tav>
                                      </p:tavLst>
                                    </p:anim>
                                    <p:animEffect transition="in" filter="fade">
                                      <p:cBhvr>
                                        <p:cTn id="14" dur="500"/>
                                        <p:tgtEl>
                                          <p:spTgt spid="15"/>
                                        </p:tgtEl>
                                      </p:cBhvr>
                                    </p:animEffect>
                                  </p:childTnLst>
                                </p:cTn>
                              </p:par>
                              <p:par>
                                <p:cTn id="15" presetID="53" presetClass="entr" presetSubtype="16" fill="hold" nodeType="withEffect">
                                  <p:stCondLst>
                                    <p:cond delay="500"/>
                                  </p:stCondLst>
                                  <p:childTnLst>
                                    <p:set>
                                      <p:cBhvr>
                                        <p:cTn id="16" dur="1" fill="hold">
                                          <p:stCondLst>
                                            <p:cond delay="0"/>
                                          </p:stCondLst>
                                        </p:cTn>
                                        <p:tgtEl>
                                          <p:spTgt spid="16"/>
                                        </p:tgtEl>
                                        <p:attrNameLst>
                                          <p:attrName>style.visibility</p:attrName>
                                        </p:attrNameLst>
                                      </p:cBhvr>
                                      <p:to>
                                        <p:strVal val="visible"/>
                                      </p:to>
                                    </p:set>
                                    <p:anim calcmode="lin" valueType="num">
                                      <p:cBhvr>
                                        <p:cTn id="17" dur="500" fill="hold"/>
                                        <p:tgtEl>
                                          <p:spTgt spid="16"/>
                                        </p:tgtEl>
                                        <p:attrNameLst>
                                          <p:attrName>ppt_w</p:attrName>
                                        </p:attrNameLst>
                                      </p:cBhvr>
                                      <p:tavLst>
                                        <p:tav tm="0">
                                          <p:val>
                                            <p:fltVal val="0"/>
                                          </p:val>
                                        </p:tav>
                                        <p:tav tm="100000">
                                          <p:val>
                                            <p:strVal val="#ppt_w"/>
                                          </p:val>
                                        </p:tav>
                                      </p:tavLst>
                                    </p:anim>
                                    <p:anim calcmode="lin" valueType="num">
                                      <p:cBhvr>
                                        <p:cTn id="18" dur="500" fill="hold"/>
                                        <p:tgtEl>
                                          <p:spTgt spid="16"/>
                                        </p:tgtEl>
                                        <p:attrNameLst>
                                          <p:attrName>ppt_h</p:attrName>
                                        </p:attrNameLst>
                                      </p:cBhvr>
                                      <p:tavLst>
                                        <p:tav tm="0">
                                          <p:val>
                                            <p:fltVal val="0"/>
                                          </p:val>
                                        </p:tav>
                                        <p:tav tm="100000">
                                          <p:val>
                                            <p:strVal val="#ppt_h"/>
                                          </p:val>
                                        </p:tav>
                                      </p:tavLst>
                                    </p:anim>
                                    <p:animEffect transition="in" filter="fade">
                                      <p:cBhvr>
                                        <p:cTn id="19" dur="500"/>
                                        <p:tgtEl>
                                          <p:spTgt spid="16"/>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wipe(left)">
                                      <p:cBhvr>
                                        <p:cTn id="24" dur="500"/>
                                        <p:tgtEl>
                                          <p:spTgt spid="4"/>
                                        </p:tgtEl>
                                      </p:cBhvr>
                                    </p:animEffect>
                                  </p:childTnLst>
                                </p:cTn>
                              </p:par>
                              <p:par>
                                <p:cTn id="25" presetID="22" presetClass="entr" presetSubtype="8" fill="hold" grpId="0" nodeType="withEffect">
                                  <p:stCondLst>
                                    <p:cond delay="250"/>
                                  </p:stCondLst>
                                  <p:childTnLst>
                                    <p:set>
                                      <p:cBhvr>
                                        <p:cTn id="26" dur="1" fill="hold">
                                          <p:stCondLst>
                                            <p:cond delay="0"/>
                                          </p:stCondLst>
                                        </p:cTn>
                                        <p:tgtEl>
                                          <p:spTgt spid="17"/>
                                        </p:tgtEl>
                                        <p:attrNameLst>
                                          <p:attrName>style.visibility</p:attrName>
                                        </p:attrNameLst>
                                      </p:cBhvr>
                                      <p:to>
                                        <p:strVal val="visible"/>
                                      </p:to>
                                    </p:set>
                                    <p:animEffect transition="in" filter="wipe(left)">
                                      <p:cBhvr>
                                        <p:cTn id="27" dur="500"/>
                                        <p:tgtEl>
                                          <p:spTgt spid="17"/>
                                        </p:tgtEl>
                                      </p:cBhvr>
                                    </p:animEffect>
                                  </p:childTnLst>
                                </p:cTn>
                              </p:par>
                              <p:par>
                                <p:cTn id="28" presetID="22" presetClass="entr" presetSubtype="8" fill="hold" grpId="0" nodeType="withEffect">
                                  <p:stCondLst>
                                    <p:cond delay="500"/>
                                  </p:stCondLst>
                                  <p:childTnLst>
                                    <p:set>
                                      <p:cBhvr>
                                        <p:cTn id="29" dur="1" fill="hold">
                                          <p:stCondLst>
                                            <p:cond delay="0"/>
                                          </p:stCondLst>
                                        </p:cTn>
                                        <p:tgtEl>
                                          <p:spTgt spid="18"/>
                                        </p:tgtEl>
                                        <p:attrNameLst>
                                          <p:attrName>style.visibility</p:attrName>
                                        </p:attrNameLst>
                                      </p:cBhvr>
                                      <p:to>
                                        <p:strVal val="visible"/>
                                      </p:to>
                                    </p:set>
                                    <p:animEffect transition="in" filter="wipe(left)">
                                      <p:cBhvr>
                                        <p:cTn id="30" dur="500"/>
                                        <p:tgtEl>
                                          <p:spTgt spid="18"/>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nodeType="clickEffect">
                                  <p:stCondLst>
                                    <p:cond delay="0"/>
                                  </p:stCondLst>
                                  <p:childTnLst>
                                    <p:set>
                                      <p:cBhvr>
                                        <p:cTn id="34" dur="1" fill="hold">
                                          <p:stCondLst>
                                            <p:cond delay="0"/>
                                          </p:stCondLst>
                                        </p:cTn>
                                        <p:tgtEl>
                                          <p:spTgt spid="12"/>
                                        </p:tgtEl>
                                        <p:attrNameLst>
                                          <p:attrName>style.visibility</p:attrName>
                                        </p:attrNameLst>
                                      </p:cBhvr>
                                      <p:to>
                                        <p:strVal val="visible"/>
                                      </p:to>
                                    </p:set>
                                    <p:anim calcmode="lin" valueType="num">
                                      <p:cBhvr>
                                        <p:cTn id="35" dur="500" fill="hold"/>
                                        <p:tgtEl>
                                          <p:spTgt spid="12"/>
                                        </p:tgtEl>
                                        <p:attrNameLst>
                                          <p:attrName>ppt_w</p:attrName>
                                        </p:attrNameLst>
                                      </p:cBhvr>
                                      <p:tavLst>
                                        <p:tav tm="0">
                                          <p:val>
                                            <p:fltVal val="0"/>
                                          </p:val>
                                        </p:tav>
                                        <p:tav tm="100000">
                                          <p:val>
                                            <p:strVal val="#ppt_w"/>
                                          </p:val>
                                        </p:tav>
                                      </p:tavLst>
                                    </p:anim>
                                    <p:anim calcmode="lin" valueType="num">
                                      <p:cBhvr>
                                        <p:cTn id="36" dur="500" fill="hold"/>
                                        <p:tgtEl>
                                          <p:spTgt spid="12"/>
                                        </p:tgtEl>
                                        <p:attrNameLst>
                                          <p:attrName>ppt_h</p:attrName>
                                        </p:attrNameLst>
                                      </p:cBhvr>
                                      <p:tavLst>
                                        <p:tav tm="0">
                                          <p:val>
                                            <p:fltVal val="0"/>
                                          </p:val>
                                        </p:tav>
                                        <p:tav tm="100000">
                                          <p:val>
                                            <p:strVal val="#ppt_h"/>
                                          </p:val>
                                        </p:tav>
                                      </p:tavLst>
                                    </p:anim>
                                    <p:animEffect transition="in" filter="fade">
                                      <p:cBhvr>
                                        <p:cTn id="37" dur="500"/>
                                        <p:tgtEl>
                                          <p:spTgt spid="12"/>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2" fill="hold" nodeType="clickEffect">
                                  <p:stCondLst>
                                    <p:cond delay="0"/>
                                  </p:stCondLst>
                                  <p:childTnLst>
                                    <p:set>
                                      <p:cBhvr>
                                        <p:cTn id="41" dur="1" fill="hold">
                                          <p:stCondLst>
                                            <p:cond delay="0"/>
                                          </p:stCondLst>
                                        </p:cTn>
                                        <p:tgtEl>
                                          <p:spTgt spid="31"/>
                                        </p:tgtEl>
                                        <p:attrNameLst>
                                          <p:attrName>style.visibility</p:attrName>
                                        </p:attrNameLst>
                                      </p:cBhvr>
                                      <p:to>
                                        <p:strVal val="visible"/>
                                      </p:to>
                                    </p:set>
                                    <p:animEffect transition="in" filter="wipe(right)">
                                      <p:cBhvr>
                                        <p:cTn id="42" dur="500"/>
                                        <p:tgtEl>
                                          <p:spTgt spid="31"/>
                                        </p:tgtEl>
                                      </p:cBhvr>
                                    </p:animEffect>
                                  </p:childTnLst>
                                </p:cTn>
                              </p:par>
                              <p:par>
                                <p:cTn id="43" presetID="22" presetClass="entr" presetSubtype="2" fill="hold" nodeType="withEffect">
                                  <p:stCondLst>
                                    <p:cond delay="0"/>
                                  </p:stCondLst>
                                  <p:childTnLst>
                                    <p:set>
                                      <p:cBhvr>
                                        <p:cTn id="44" dur="1" fill="hold">
                                          <p:stCondLst>
                                            <p:cond delay="0"/>
                                          </p:stCondLst>
                                        </p:cTn>
                                        <p:tgtEl>
                                          <p:spTgt spid="21"/>
                                        </p:tgtEl>
                                        <p:attrNameLst>
                                          <p:attrName>style.visibility</p:attrName>
                                        </p:attrNameLst>
                                      </p:cBhvr>
                                      <p:to>
                                        <p:strVal val="visible"/>
                                      </p:to>
                                    </p:set>
                                    <p:animEffect transition="in" filter="wipe(right)">
                                      <p:cBhvr>
                                        <p:cTn id="45" dur="500"/>
                                        <p:tgtEl>
                                          <p:spTgt spid="21"/>
                                        </p:tgtEl>
                                      </p:cBhvr>
                                    </p:animEffect>
                                  </p:childTnLst>
                                </p:cTn>
                              </p:par>
                              <p:par>
                                <p:cTn id="46" presetID="22" presetClass="entr" presetSubtype="2" fill="hold" nodeType="withEffect">
                                  <p:stCondLst>
                                    <p:cond delay="0"/>
                                  </p:stCondLst>
                                  <p:childTnLst>
                                    <p:set>
                                      <p:cBhvr>
                                        <p:cTn id="47" dur="1" fill="hold">
                                          <p:stCondLst>
                                            <p:cond delay="0"/>
                                          </p:stCondLst>
                                        </p:cTn>
                                        <p:tgtEl>
                                          <p:spTgt spid="34"/>
                                        </p:tgtEl>
                                        <p:attrNameLst>
                                          <p:attrName>style.visibility</p:attrName>
                                        </p:attrNameLst>
                                      </p:cBhvr>
                                      <p:to>
                                        <p:strVal val="visible"/>
                                      </p:to>
                                    </p:set>
                                    <p:animEffect transition="in" filter="wipe(right)">
                                      <p:cBhvr>
                                        <p:cTn id="48" dur="500"/>
                                        <p:tgtEl>
                                          <p:spTgt spid="34"/>
                                        </p:tgtEl>
                                      </p:cBhvr>
                                    </p:animEffect>
                                  </p:childTnLst>
                                </p:cTn>
                              </p:par>
                            </p:childTnLst>
                          </p:cTn>
                        </p:par>
                        <p:par>
                          <p:cTn id="49" fill="hold">
                            <p:stCondLst>
                              <p:cond delay="500"/>
                            </p:stCondLst>
                            <p:childTnLst>
                              <p:par>
                                <p:cTn id="50" presetID="22" presetClass="exit" presetSubtype="2" fill="hold" nodeType="afterEffect">
                                  <p:stCondLst>
                                    <p:cond delay="0"/>
                                  </p:stCondLst>
                                  <p:childTnLst>
                                    <p:animEffect transition="out" filter="wipe(right)">
                                      <p:cBhvr>
                                        <p:cTn id="51" dur="500"/>
                                        <p:tgtEl>
                                          <p:spTgt spid="31"/>
                                        </p:tgtEl>
                                      </p:cBhvr>
                                    </p:animEffect>
                                    <p:set>
                                      <p:cBhvr>
                                        <p:cTn id="52" dur="1" fill="hold">
                                          <p:stCondLst>
                                            <p:cond delay="499"/>
                                          </p:stCondLst>
                                        </p:cTn>
                                        <p:tgtEl>
                                          <p:spTgt spid="31"/>
                                        </p:tgtEl>
                                        <p:attrNameLst>
                                          <p:attrName>style.visibility</p:attrName>
                                        </p:attrNameLst>
                                      </p:cBhvr>
                                      <p:to>
                                        <p:strVal val="hidden"/>
                                      </p:to>
                                    </p:set>
                                  </p:childTnLst>
                                </p:cTn>
                              </p:par>
                              <p:par>
                                <p:cTn id="53" presetID="22" presetClass="exit" presetSubtype="2" fill="hold" nodeType="withEffect">
                                  <p:stCondLst>
                                    <p:cond delay="0"/>
                                  </p:stCondLst>
                                  <p:childTnLst>
                                    <p:animEffect transition="out" filter="wipe(right)">
                                      <p:cBhvr>
                                        <p:cTn id="54" dur="500"/>
                                        <p:tgtEl>
                                          <p:spTgt spid="21"/>
                                        </p:tgtEl>
                                      </p:cBhvr>
                                    </p:animEffect>
                                    <p:set>
                                      <p:cBhvr>
                                        <p:cTn id="55" dur="1" fill="hold">
                                          <p:stCondLst>
                                            <p:cond delay="499"/>
                                          </p:stCondLst>
                                        </p:cTn>
                                        <p:tgtEl>
                                          <p:spTgt spid="21"/>
                                        </p:tgtEl>
                                        <p:attrNameLst>
                                          <p:attrName>style.visibility</p:attrName>
                                        </p:attrNameLst>
                                      </p:cBhvr>
                                      <p:to>
                                        <p:strVal val="hidden"/>
                                      </p:to>
                                    </p:set>
                                  </p:childTnLst>
                                </p:cTn>
                              </p:par>
                              <p:par>
                                <p:cTn id="56" presetID="22" presetClass="exit" presetSubtype="2" fill="hold" nodeType="withEffect">
                                  <p:stCondLst>
                                    <p:cond delay="0"/>
                                  </p:stCondLst>
                                  <p:childTnLst>
                                    <p:animEffect transition="out" filter="wipe(right)">
                                      <p:cBhvr>
                                        <p:cTn id="57" dur="500"/>
                                        <p:tgtEl>
                                          <p:spTgt spid="34"/>
                                        </p:tgtEl>
                                      </p:cBhvr>
                                    </p:animEffect>
                                    <p:set>
                                      <p:cBhvr>
                                        <p:cTn id="58" dur="1" fill="hold">
                                          <p:stCondLst>
                                            <p:cond delay="499"/>
                                          </p:stCondLst>
                                        </p:cTn>
                                        <p:tgtEl>
                                          <p:spTgt spid="34"/>
                                        </p:tgtEl>
                                        <p:attrNameLst>
                                          <p:attrName>style.visibility</p:attrName>
                                        </p:attrNameLst>
                                      </p:cBhvr>
                                      <p:to>
                                        <p:strVal val="hidden"/>
                                      </p:to>
                                    </p:set>
                                  </p:childTnLst>
                                </p:cTn>
                              </p:par>
                            </p:childTnLst>
                          </p:cTn>
                        </p:par>
                        <p:par>
                          <p:cTn id="59" fill="hold">
                            <p:stCondLst>
                              <p:cond delay="1000"/>
                            </p:stCondLst>
                            <p:childTnLst>
                              <p:par>
                                <p:cTn id="60" presetID="22" presetClass="entr" presetSubtype="2" fill="hold" nodeType="afterEffect">
                                  <p:stCondLst>
                                    <p:cond delay="0"/>
                                  </p:stCondLst>
                                  <p:childTnLst>
                                    <p:set>
                                      <p:cBhvr>
                                        <p:cTn id="61" dur="1" fill="hold">
                                          <p:stCondLst>
                                            <p:cond delay="0"/>
                                          </p:stCondLst>
                                        </p:cTn>
                                        <p:tgtEl>
                                          <p:spTgt spid="31"/>
                                        </p:tgtEl>
                                        <p:attrNameLst>
                                          <p:attrName>style.visibility</p:attrName>
                                        </p:attrNameLst>
                                      </p:cBhvr>
                                      <p:to>
                                        <p:strVal val="visible"/>
                                      </p:to>
                                    </p:set>
                                    <p:animEffect transition="in" filter="wipe(right)">
                                      <p:cBhvr>
                                        <p:cTn id="62" dur="500"/>
                                        <p:tgtEl>
                                          <p:spTgt spid="31"/>
                                        </p:tgtEl>
                                      </p:cBhvr>
                                    </p:animEffect>
                                  </p:childTnLst>
                                </p:cTn>
                              </p:par>
                              <p:par>
                                <p:cTn id="63" presetID="22" presetClass="entr" presetSubtype="2" fill="hold" nodeType="withEffect">
                                  <p:stCondLst>
                                    <p:cond delay="0"/>
                                  </p:stCondLst>
                                  <p:childTnLst>
                                    <p:set>
                                      <p:cBhvr>
                                        <p:cTn id="64" dur="1" fill="hold">
                                          <p:stCondLst>
                                            <p:cond delay="0"/>
                                          </p:stCondLst>
                                        </p:cTn>
                                        <p:tgtEl>
                                          <p:spTgt spid="21"/>
                                        </p:tgtEl>
                                        <p:attrNameLst>
                                          <p:attrName>style.visibility</p:attrName>
                                        </p:attrNameLst>
                                      </p:cBhvr>
                                      <p:to>
                                        <p:strVal val="visible"/>
                                      </p:to>
                                    </p:set>
                                    <p:animEffect transition="in" filter="wipe(right)">
                                      <p:cBhvr>
                                        <p:cTn id="65" dur="500"/>
                                        <p:tgtEl>
                                          <p:spTgt spid="21"/>
                                        </p:tgtEl>
                                      </p:cBhvr>
                                    </p:animEffect>
                                  </p:childTnLst>
                                </p:cTn>
                              </p:par>
                              <p:par>
                                <p:cTn id="66" presetID="22" presetClass="entr" presetSubtype="2" fill="hold" nodeType="withEffect">
                                  <p:stCondLst>
                                    <p:cond delay="0"/>
                                  </p:stCondLst>
                                  <p:childTnLst>
                                    <p:set>
                                      <p:cBhvr>
                                        <p:cTn id="67" dur="1" fill="hold">
                                          <p:stCondLst>
                                            <p:cond delay="0"/>
                                          </p:stCondLst>
                                        </p:cTn>
                                        <p:tgtEl>
                                          <p:spTgt spid="34"/>
                                        </p:tgtEl>
                                        <p:attrNameLst>
                                          <p:attrName>style.visibility</p:attrName>
                                        </p:attrNameLst>
                                      </p:cBhvr>
                                      <p:to>
                                        <p:strVal val="visible"/>
                                      </p:to>
                                    </p:set>
                                    <p:animEffect transition="in" filter="wipe(right)">
                                      <p:cBhvr>
                                        <p:cTn id="68" dur="500"/>
                                        <p:tgtEl>
                                          <p:spTgt spid="34"/>
                                        </p:tgtEl>
                                      </p:cBhvr>
                                    </p:animEffect>
                                  </p:childTnLst>
                                </p:cTn>
                              </p:par>
                            </p:childTnLst>
                          </p:cTn>
                        </p:par>
                        <p:par>
                          <p:cTn id="69" fill="hold">
                            <p:stCondLst>
                              <p:cond delay="1500"/>
                            </p:stCondLst>
                            <p:childTnLst>
                              <p:par>
                                <p:cTn id="70" presetID="22" presetClass="exit" presetSubtype="2" fill="hold" nodeType="afterEffect">
                                  <p:stCondLst>
                                    <p:cond delay="0"/>
                                  </p:stCondLst>
                                  <p:childTnLst>
                                    <p:animEffect transition="out" filter="wipe(right)">
                                      <p:cBhvr>
                                        <p:cTn id="71" dur="500"/>
                                        <p:tgtEl>
                                          <p:spTgt spid="31"/>
                                        </p:tgtEl>
                                      </p:cBhvr>
                                    </p:animEffect>
                                    <p:set>
                                      <p:cBhvr>
                                        <p:cTn id="72" dur="1" fill="hold">
                                          <p:stCondLst>
                                            <p:cond delay="499"/>
                                          </p:stCondLst>
                                        </p:cTn>
                                        <p:tgtEl>
                                          <p:spTgt spid="31"/>
                                        </p:tgtEl>
                                        <p:attrNameLst>
                                          <p:attrName>style.visibility</p:attrName>
                                        </p:attrNameLst>
                                      </p:cBhvr>
                                      <p:to>
                                        <p:strVal val="hidden"/>
                                      </p:to>
                                    </p:set>
                                  </p:childTnLst>
                                </p:cTn>
                              </p:par>
                              <p:par>
                                <p:cTn id="73" presetID="22" presetClass="exit" presetSubtype="2" fill="hold" nodeType="withEffect">
                                  <p:stCondLst>
                                    <p:cond delay="0"/>
                                  </p:stCondLst>
                                  <p:childTnLst>
                                    <p:animEffect transition="out" filter="wipe(right)">
                                      <p:cBhvr>
                                        <p:cTn id="74" dur="500"/>
                                        <p:tgtEl>
                                          <p:spTgt spid="21"/>
                                        </p:tgtEl>
                                      </p:cBhvr>
                                    </p:animEffect>
                                    <p:set>
                                      <p:cBhvr>
                                        <p:cTn id="75" dur="1" fill="hold">
                                          <p:stCondLst>
                                            <p:cond delay="499"/>
                                          </p:stCondLst>
                                        </p:cTn>
                                        <p:tgtEl>
                                          <p:spTgt spid="21"/>
                                        </p:tgtEl>
                                        <p:attrNameLst>
                                          <p:attrName>style.visibility</p:attrName>
                                        </p:attrNameLst>
                                      </p:cBhvr>
                                      <p:to>
                                        <p:strVal val="hidden"/>
                                      </p:to>
                                    </p:set>
                                  </p:childTnLst>
                                </p:cTn>
                              </p:par>
                              <p:par>
                                <p:cTn id="76" presetID="22" presetClass="exit" presetSubtype="2" fill="hold" nodeType="withEffect">
                                  <p:stCondLst>
                                    <p:cond delay="0"/>
                                  </p:stCondLst>
                                  <p:childTnLst>
                                    <p:animEffect transition="out" filter="wipe(right)">
                                      <p:cBhvr>
                                        <p:cTn id="77" dur="500"/>
                                        <p:tgtEl>
                                          <p:spTgt spid="34"/>
                                        </p:tgtEl>
                                      </p:cBhvr>
                                    </p:animEffect>
                                    <p:set>
                                      <p:cBhvr>
                                        <p:cTn id="78" dur="1" fill="hold">
                                          <p:stCondLst>
                                            <p:cond delay="499"/>
                                          </p:stCondLst>
                                        </p:cTn>
                                        <p:tgtEl>
                                          <p:spTgt spid="34"/>
                                        </p:tgtEl>
                                        <p:attrNameLst>
                                          <p:attrName>style.visibility</p:attrName>
                                        </p:attrNameLst>
                                      </p:cBhvr>
                                      <p:to>
                                        <p:strVal val="hidden"/>
                                      </p:to>
                                    </p:set>
                                  </p:childTnLst>
                                </p:cTn>
                              </p:par>
                            </p:childTnLst>
                          </p:cTn>
                        </p:par>
                        <p:par>
                          <p:cTn id="79" fill="hold">
                            <p:stCondLst>
                              <p:cond delay="2000"/>
                            </p:stCondLst>
                            <p:childTnLst>
                              <p:par>
                                <p:cTn id="80" presetID="22" presetClass="entr" presetSubtype="2" fill="hold" nodeType="afterEffect">
                                  <p:stCondLst>
                                    <p:cond delay="0"/>
                                  </p:stCondLst>
                                  <p:childTnLst>
                                    <p:set>
                                      <p:cBhvr>
                                        <p:cTn id="81" dur="1" fill="hold">
                                          <p:stCondLst>
                                            <p:cond delay="0"/>
                                          </p:stCondLst>
                                        </p:cTn>
                                        <p:tgtEl>
                                          <p:spTgt spid="31"/>
                                        </p:tgtEl>
                                        <p:attrNameLst>
                                          <p:attrName>style.visibility</p:attrName>
                                        </p:attrNameLst>
                                      </p:cBhvr>
                                      <p:to>
                                        <p:strVal val="visible"/>
                                      </p:to>
                                    </p:set>
                                    <p:animEffect transition="in" filter="wipe(right)">
                                      <p:cBhvr>
                                        <p:cTn id="82" dur="500"/>
                                        <p:tgtEl>
                                          <p:spTgt spid="31"/>
                                        </p:tgtEl>
                                      </p:cBhvr>
                                    </p:animEffect>
                                  </p:childTnLst>
                                </p:cTn>
                              </p:par>
                              <p:par>
                                <p:cTn id="83" presetID="22" presetClass="entr" presetSubtype="2" fill="hold" nodeType="withEffect">
                                  <p:stCondLst>
                                    <p:cond delay="0"/>
                                  </p:stCondLst>
                                  <p:childTnLst>
                                    <p:set>
                                      <p:cBhvr>
                                        <p:cTn id="84" dur="1" fill="hold">
                                          <p:stCondLst>
                                            <p:cond delay="0"/>
                                          </p:stCondLst>
                                        </p:cTn>
                                        <p:tgtEl>
                                          <p:spTgt spid="21"/>
                                        </p:tgtEl>
                                        <p:attrNameLst>
                                          <p:attrName>style.visibility</p:attrName>
                                        </p:attrNameLst>
                                      </p:cBhvr>
                                      <p:to>
                                        <p:strVal val="visible"/>
                                      </p:to>
                                    </p:set>
                                    <p:animEffect transition="in" filter="wipe(right)">
                                      <p:cBhvr>
                                        <p:cTn id="85" dur="500"/>
                                        <p:tgtEl>
                                          <p:spTgt spid="21"/>
                                        </p:tgtEl>
                                      </p:cBhvr>
                                    </p:animEffect>
                                  </p:childTnLst>
                                </p:cTn>
                              </p:par>
                              <p:par>
                                <p:cTn id="86" presetID="22" presetClass="entr" presetSubtype="2" fill="hold" nodeType="withEffect">
                                  <p:stCondLst>
                                    <p:cond delay="0"/>
                                  </p:stCondLst>
                                  <p:childTnLst>
                                    <p:set>
                                      <p:cBhvr>
                                        <p:cTn id="87" dur="1" fill="hold">
                                          <p:stCondLst>
                                            <p:cond delay="0"/>
                                          </p:stCondLst>
                                        </p:cTn>
                                        <p:tgtEl>
                                          <p:spTgt spid="34"/>
                                        </p:tgtEl>
                                        <p:attrNameLst>
                                          <p:attrName>style.visibility</p:attrName>
                                        </p:attrNameLst>
                                      </p:cBhvr>
                                      <p:to>
                                        <p:strVal val="visible"/>
                                      </p:to>
                                    </p:set>
                                    <p:animEffect transition="in" filter="wipe(right)">
                                      <p:cBhvr>
                                        <p:cTn id="88" dur="500"/>
                                        <p:tgtEl>
                                          <p:spTgt spid="34"/>
                                        </p:tgtEl>
                                      </p:cBhvr>
                                    </p:animEffect>
                                  </p:childTnLst>
                                </p:cTn>
                              </p:par>
                            </p:childTnLst>
                          </p:cTn>
                        </p:par>
                        <p:par>
                          <p:cTn id="89" fill="hold">
                            <p:stCondLst>
                              <p:cond delay="2500"/>
                            </p:stCondLst>
                            <p:childTnLst>
                              <p:par>
                                <p:cTn id="90" presetID="22" presetClass="exit" presetSubtype="2" fill="hold" nodeType="afterEffect">
                                  <p:stCondLst>
                                    <p:cond delay="0"/>
                                  </p:stCondLst>
                                  <p:childTnLst>
                                    <p:animEffect transition="out" filter="wipe(right)">
                                      <p:cBhvr>
                                        <p:cTn id="91" dur="500"/>
                                        <p:tgtEl>
                                          <p:spTgt spid="31"/>
                                        </p:tgtEl>
                                      </p:cBhvr>
                                    </p:animEffect>
                                    <p:set>
                                      <p:cBhvr>
                                        <p:cTn id="92" dur="1" fill="hold">
                                          <p:stCondLst>
                                            <p:cond delay="499"/>
                                          </p:stCondLst>
                                        </p:cTn>
                                        <p:tgtEl>
                                          <p:spTgt spid="31"/>
                                        </p:tgtEl>
                                        <p:attrNameLst>
                                          <p:attrName>style.visibility</p:attrName>
                                        </p:attrNameLst>
                                      </p:cBhvr>
                                      <p:to>
                                        <p:strVal val="hidden"/>
                                      </p:to>
                                    </p:set>
                                  </p:childTnLst>
                                </p:cTn>
                              </p:par>
                              <p:par>
                                <p:cTn id="93" presetID="22" presetClass="exit" presetSubtype="2" fill="hold" nodeType="withEffect">
                                  <p:stCondLst>
                                    <p:cond delay="0"/>
                                  </p:stCondLst>
                                  <p:childTnLst>
                                    <p:animEffect transition="out" filter="wipe(right)">
                                      <p:cBhvr>
                                        <p:cTn id="94" dur="500"/>
                                        <p:tgtEl>
                                          <p:spTgt spid="21"/>
                                        </p:tgtEl>
                                      </p:cBhvr>
                                    </p:animEffect>
                                    <p:set>
                                      <p:cBhvr>
                                        <p:cTn id="95" dur="1" fill="hold">
                                          <p:stCondLst>
                                            <p:cond delay="499"/>
                                          </p:stCondLst>
                                        </p:cTn>
                                        <p:tgtEl>
                                          <p:spTgt spid="21"/>
                                        </p:tgtEl>
                                        <p:attrNameLst>
                                          <p:attrName>style.visibility</p:attrName>
                                        </p:attrNameLst>
                                      </p:cBhvr>
                                      <p:to>
                                        <p:strVal val="hidden"/>
                                      </p:to>
                                    </p:set>
                                  </p:childTnLst>
                                </p:cTn>
                              </p:par>
                              <p:par>
                                <p:cTn id="96" presetID="22" presetClass="exit" presetSubtype="2" fill="hold" nodeType="withEffect">
                                  <p:stCondLst>
                                    <p:cond delay="0"/>
                                  </p:stCondLst>
                                  <p:childTnLst>
                                    <p:animEffect transition="out" filter="wipe(right)">
                                      <p:cBhvr>
                                        <p:cTn id="97" dur="500"/>
                                        <p:tgtEl>
                                          <p:spTgt spid="34"/>
                                        </p:tgtEl>
                                      </p:cBhvr>
                                    </p:animEffect>
                                    <p:set>
                                      <p:cBhvr>
                                        <p:cTn id="98" dur="1" fill="hold">
                                          <p:stCondLst>
                                            <p:cond delay="499"/>
                                          </p:stCondLst>
                                        </p:cTn>
                                        <p:tgtEl>
                                          <p:spTgt spid="34"/>
                                        </p:tgtEl>
                                        <p:attrNameLst>
                                          <p:attrName>style.visibility</p:attrName>
                                        </p:attrNameLst>
                                      </p:cBhvr>
                                      <p:to>
                                        <p:strVal val="hidden"/>
                                      </p:to>
                                    </p:set>
                                  </p:childTnLst>
                                </p:cTn>
                              </p:par>
                            </p:childTnLst>
                          </p:cTn>
                        </p:par>
                      </p:childTnLst>
                    </p:cTn>
                  </p:par>
                  <p:par>
                    <p:cTn id="99" fill="hold">
                      <p:stCondLst>
                        <p:cond delay="indefinite"/>
                      </p:stCondLst>
                      <p:childTnLst>
                        <p:par>
                          <p:cTn id="100" fill="hold">
                            <p:stCondLst>
                              <p:cond delay="0"/>
                            </p:stCondLst>
                            <p:childTnLst>
                              <p:par>
                                <p:cTn id="101" presetID="22" presetClass="entr" presetSubtype="1" fill="hold" grpId="0" nodeType="clickEffect">
                                  <p:stCondLst>
                                    <p:cond delay="0"/>
                                  </p:stCondLst>
                                  <p:childTnLst>
                                    <p:set>
                                      <p:cBhvr>
                                        <p:cTn id="102" dur="1" fill="hold">
                                          <p:stCondLst>
                                            <p:cond delay="0"/>
                                          </p:stCondLst>
                                        </p:cTn>
                                        <p:tgtEl>
                                          <p:spTgt spid="49"/>
                                        </p:tgtEl>
                                        <p:attrNameLst>
                                          <p:attrName>style.visibility</p:attrName>
                                        </p:attrNameLst>
                                      </p:cBhvr>
                                      <p:to>
                                        <p:strVal val="visible"/>
                                      </p:to>
                                    </p:set>
                                    <p:animEffect transition="in" filter="wipe(up)">
                                      <p:cBhvr>
                                        <p:cTn id="103" dur="500"/>
                                        <p:tgtEl>
                                          <p:spTgt spid="49"/>
                                        </p:tgtEl>
                                      </p:cBhvr>
                                    </p:animEffect>
                                  </p:childTnLst>
                                </p:cTn>
                              </p:par>
                            </p:childTnLst>
                          </p:cTn>
                        </p:par>
                      </p:childTnLst>
                    </p:cTn>
                  </p:par>
                  <p:par>
                    <p:cTn id="104" fill="hold">
                      <p:stCondLst>
                        <p:cond delay="indefinite"/>
                      </p:stCondLst>
                      <p:childTnLst>
                        <p:par>
                          <p:cTn id="105" fill="hold">
                            <p:stCondLst>
                              <p:cond delay="0"/>
                            </p:stCondLst>
                            <p:childTnLst>
                              <p:par>
                                <p:cTn id="106" presetID="22" presetClass="entr" presetSubtype="2" fill="hold" nodeType="clickEffect">
                                  <p:stCondLst>
                                    <p:cond delay="0"/>
                                  </p:stCondLst>
                                  <p:childTnLst>
                                    <p:set>
                                      <p:cBhvr>
                                        <p:cTn id="107" dur="1" fill="hold">
                                          <p:stCondLst>
                                            <p:cond delay="0"/>
                                          </p:stCondLst>
                                        </p:cTn>
                                        <p:tgtEl>
                                          <p:spTgt spid="47"/>
                                        </p:tgtEl>
                                        <p:attrNameLst>
                                          <p:attrName>style.visibility</p:attrName>
                                        </p:attrNameLst>
                                      </p:cBhvr>
                                      <p:to>
                                        <p:strVal val="visible"/>
                                      </p:to>
                                    </p:set>
                                    <p:animEffect transition="in" filter="wipe(right)">
                                      <p:cBhvr>
                                        <p:cTn id="108" dur="500"/>
                                        <p:tgtEl>
                                          <p:spTgt spid="47"/>
                                        </p:tgtEl>
                                      </p:cBhvr>
                                    </p:animEffect>
                                  </p:childTnLst>
                                </p:cTn>
                              </p:par>
                            </p:childTnLst>
                          </p:cTn>
                        </p:par>
                      </p:childTnLst>
                    </p:cTn>
                  </p:par>
                  <p:par>
                    <p:cTn id="109" fill="hold">
                      <p:stCondLst>
                        <p:cond delay="indefinite"/>
                      </p:stCondLst>
                      <p:childTnLst>
                        <p:par>
                          <p:cTn id="110" fill="hold">
                            <p:stCondLst>
                              <p:cond delay="0"/>
                            </p:stCondLst>
                            <p:childTnLst>
                              <p:par>
                                <p:cTn id="111" presetID="22" presetClass="entr" presetSubtype="8" fill="hold" nodeType="clickEffect">
                                  <p:stCondLst>
                                    <p:cond delay="0"/>
                                  </p:stCondLst>
                                  <p:childTnLst>
                                    <p:set>
                                      <p:cBhvr>
                                        <p:cTn id="112" dur="1" fill="hold">
                                          <p:stCondLst>
                                            <p:cond delay="0"/>
                                          </p:stCondLst>
                                        </p:cTn>
                                        <p:tgtEl>
                                          <p:spTgt spid="46"/>
                                        </p:tgtEl>
                                        <p:attrNameLst>
                                          <p:attrName>style.visibility</p:attrName>
                                        </p:attrNameLst>
                                      </p:cBhvr>
                                      <p:to>
                                        <p:strVal val="visible"/>
                                      </p:to>
                                    </p:set>
                                    <p:animEffect transition="in" filter="wipe(left)">
                                      <p:cBhvr>
                                        <p:cTn id="113" dur="500"/>
                                        <p:tgtEl>
                                          <p:spTgt spid="46"/>
                                        </p:tgtEl>
                                      </p:cBhvr>
                                    </p:animEffect>
                                  </p:childTnLst>
                                </p:cTn>
                              </p:par>
                            </p:childTnLst>
                          </p:cTn>
                        </p:par>
                      </p:childTnLst>
                    </p:cTn>
                  </p:par>
                  <p:par>
                    <p:cTn id="114" fill="hold">
                      <p:stCondLst>
                        <p:cond delay="indefinite"/>
                      </p:stCondLst>
                      <p:childTnLst>
                        <p:par>
                          <p:cTn id="115" fill="hold">
                            <p:stCondLst>
                              <p:cond delay="0"/>
                            </p:stCondLst>
                            <p:childTnLst>
                              <p:par>
                                <p:cTn id="116" presetID="14" presetClass="exit" presetSubtype="10" fill="hold" nodeType="clickEffect">
                                  <p:stCondLst>
                                    <p:cond delay="0"/>
                                  </p:stCondLst>
                                  <p:childTnLst>
                                    <p:animEffect transition="out" filter="randombar(horizontal)">
                                      <p:cBhvr>
                                        <p:cTn id="117" dur="500"/>
                                        <p:tgtEl>
                                          <p:spTgt spid="47"/>
                                        </p:tgtEl>
                                      </p:cBhvr>
                                    </p:animEffect>
                                    <p:set>
                                      <p:cBhvr>
                                        <p:cTn id="118" dur="1" fill="hold">
                                          <p:stCondLst>
                                            <p:cond delay="499"/>
                                          </p:stCondLst>
                                        </p:cTn>
                                        <p:tgtEl>
                                          <p:spTgt spid="47"/>
                                        </p:tgtEl>
                                        <p:attrNameLst>
                                          <p:attrName>style.visibility</p:attrName>
                                        </p:attrNameLst>
                                      </p:cBhvr>
                                      <p:to>
                                        <p:strVal val="hidden"/>
                                      </p:to>
                                    </p:set>
                                  </p:childTnLst>
                                </p:cTn>
                              </p:par>
                            </p:childTnLst>
                          </p:cTn>
                        </p:par>
                      </p:childTnLst>
                    </p:cTn>
                  </p:par>
                  <p:par>
                    <p:cTn id="119" fill="hold">
                      <p:stCondLst>
                        <p:cond delay="indefinite"/>
                      </p:stCondLst>
                      <p:childTnLst>
                        <p:par>
                          <p:cTn id="120" fill="hold">
                            <p:stCondLst>
                              <p:cond delay="0"/>
                            </p:stCondLst>
                            <p:childTnLst>
                              <p:par>
                                <p:cTn id="121" presetID="53" presetClass="entr" presetSubtype="16" fill="hold" nodeType="clickEffect">
                                  <p:stCondLst>
                                    <p:cond delay="0"/>
                                  </p:stCondLst>
                                  <p:childTnLst>
                                    <p:set>
                                      <p:cBhvr>
                                        <p:cTn id="122" dur="1" fill="hold">
                                          <p:stCondLst>
                                            <p:cond delay="0"/>
                                          </p:stCondLst>
                                        </p:cTn>
                                        <p:tgtEl>
                                          <p:spTgt spid="48"/>
                                        </p:tgtEl>
                                        <p:attrNameLst>
                                          <p:attrName>style.visibility</p:attrName>
                                        </p:attrNameLst>
                                      </p:cBhvr>
                                      <p:to>
                                        <p:strVal val="visible"/>
                                      </p:to>
                                    </p:set>
                                    <p:anim calcmode="lin" valueType="num">
                                      <p:cBhvr>
                                        <p:cTn id="123" dur="500" fill="hold"/>
                                        <p:tgtEl>
                                          <p:spTgt spid="48"/>
                                        </p:tgtEl>
                                        <p:attrNameLst>
                                          <p:attrName>ppt_w</p:attrName>
                                        </p:attrNameLst>
                                      </p:cBhvr>
                                      <p:tavLst>
                                        <p:tav tm="0">
                                          <p:val>
                                            <p:fltVal val="0"/>
                                          </p:val>
                                        </p:tav>
                                        <p:tav tm="100000">
                                          <p:val>
                                            <p:strVal val="#ppt_w"/>
                                          </p:val>
                                        </p:tav>
                                      </p:tavLst>
                                    </p:anim>
                                    <p:anim calcmode="lin" valueType="num">
                                      <p:cBhvr>
                                        <p:cTn id="124" dur="500" fill="hold"/>
                                        <p:tgtEl>
                                          <p:spTgt spid="48"/>
                                        </p:tgtEl>
                                        <p:attrNameLst>
                                          <p:attrName>ppt_h</p:attrName>
                                        </p:attrNameLst>
                                      </p:cBhvr>
                                      <p:tavLst>
                                        <p:tav tm="0">
                                          <p:val>
                                            <p:fltVal val="0"/>
                                          </p:val>
                                        </p:tav>
                                        <p:tav tm="100000">
                                          <p:val>
                                            <p:strVal val="#ppt_h"/>
                                          </p:val>
                                        </p:tav>
                                      </p:tavLst>
                                    </p:anim>
                                    <p:animEffect transition="in" filter="fade">
                                      <p:cBhvr>
                                        <p:cTn id="125" dur="500"/>
                                        <p:tgtEl>
                                          <p:spTgt spid="48"/>
                                        </p:tgtEl>
                                      </p:cBhvr>
                                    </p:animEffect>
                                  </p:childTnLst>
                                </p:cTn>
                              </p:par>
                            </p:childTnLst>
                          </p:cTn>
                        </p:par>
                      </p:childTnLst>
                    </p:cTn>
                  </p:par>
                  <p:par>
                    <p:cTn id="126" fill="hold">
                      <p:stCondLst>
                        <p:cond delay="indefinite"/>
                      </p:stCondLst>
                      <p:childTnLst>
                        <p:par>
                          <p:cTn id="127" fill="hold">
                            <p:stCondLst>
                              <p:cond delay="0"/>
                            </p:stCondLst>
                            <p:childTnLst>
                              <p:par>
                                <p:cTn id="128" presetID="22" presetClass="entr" presetSubtype="2" fill="hold" nodeType="clickEffect">
                                  <p:stCondLst>
                                    <p:cond delay="0"/>
                                  </p:stCondLst>
                                  <p:childTnLst>
                                    <p:set>
                                      <p:cBhvr>
                                        <p:cTn id="129" dur="1" fill="hold">
                                          <p:stCondLst>
                                            <p:cond delay="0"/>
                                          </p:stCondLst>
                                        </p:cTn>
                                        <p:tgtEl>
                                          <p:spTgt spid="52"/>
                                        </p:tgtEl>
                                        <p:attrNameLst>
                                          <p:attrName>style.visibility</p:attrName>
                                        </p:attrNameLst>
                                      </p:cBhvr>
                                      <p:to>
                                        <p:strVal val="visible"/>
                                      </p:to>
                                    </p:set>
                                    <p:animEffect transition="in" filter="wipe(right)">
                                      <p:cBhvr>
                                        <p:cTn id="130" dur="500"/>
                                        <p:tgtEl>
                                          <p:spTgt spid="52"/>
                                        </p:tgtEl>
                                      </p:cBhvr>
                                    </p:animEffect>
                                  </p:childTnLst>
                                </p:cTn>
                              </p:par>
                            </p:childTnLst>
                          </p:cTn>
                        </p:par>
                      </p:childTnLst>
                    </p:cTn>
                  </p:par>
                  <p:par>
                    <p:cTn id="131" fill="hold">
                      <p:stCondLst>
                        <p:cond delay="indefinite"/>
                      </p:stCondLst>
                      <p:childTnLst>
                        <p:par>
                          <p:cTn id="132" fill="hold">
                            <p:stCondLst>
                              <p:cond delay="0"/>
                            </p:stCondLst>
                            <p:childTnLst>
                              <p:par>
                                <p:cTn id="133" presetID="1" presetClass="entr" presetSubtype="0" fill="hold" nodeType="clickEffect">
                                  <p:stCondLst>
                                    <p:cond delay="0"/>
                                  </p:stCondLst>
                                  <p:childTnLst>
                                    <p:set>
                                      <p:cBhvr>
                                        <p:cTn id="134" dur="1" fill="hold">
                                          <p:stCondLst>
                                            <p:cond delay="0"/>
                                          </p:stCondLst>
                                        </p:cTn>
                                        <p:tgtEl>
                                          <p:spTgt spid="38">
                                            <p:txEl>
                                              <p:pRg st="0" end="0"/>
                                            </p:txEl>
                                          </p:spTgt>
                                        </p:tgtEl>
                                        <p:attrNameLst>
                                          <p:attrName>style.visibility</p:attrName>
                                        </p:attrNameLst>
                                      </p:cBhvr>
                                      <p:to>
                                        <p:strVal val="visible"/>
                                      </p:to>
                                    </p:set>
                                  </p:childTnLst>
                                </p:cTn>
                              </p:par>
                            </p:childTnLst>
                          </p:cTn>
                        </p:par>
                      </p:childTnLst>
                    </p:cTn>
                  </p:par>
                  <p:par>
                    <p:cTn id="135" fill="hold">
                      <p:stCondLst>
                        <p:cond delay="indefinite"/>
                      </p:stCondLst>
                      <p:childTnLst>
                        <p:par>
                          <p:cTn id="136" fill="hold">
                            <p:stCondLst>
                              <p:cond delay="0"/>
                            </p:stCondLst>
                            <p:childTnLst>
                              <p:par>
                                <p:cTn id="137" presetID="1" presetClass="entr" presetSubtype="0" fill="hold" nodeType="clickEffect">
                                  <p:stCondLst>
                                    <p:cond delay="0"/>
                                  </p:stCondLst>
                                  <p:childTnLst>
                                    <p:set>
                                      <p:cBhvr>
                                        <p:cTn id="138" dur="1" fill="hold">
                                          <p:stCondLst>
                                            <p:cond delay="0"/>
                                          </p:stCondLst>
                                        </p:cTn>
                                        <p:tgtEl>
                                          <p:spTgt spid="38">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7" grpId="0" animBg="1"/>
      <p:bldP spid="18" grpId="0" animBg="1"/>
      <p:bldP spid="49" grpId="0" animBg="1"/>
    </p:bldLst>
  </p:timing>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4A7A685B-F94D-194F-BA07-9413F6ABF747}"/>
              </a:ext>
            </a:extLst>
          </p:cNvPr>
          <p:cNvSpPr>
            <a:spLocks noGrp="1"/>
          </p:cNvSpPr>
          <p:nvPr>
            <p:ph type="body" sz="quarter" idx="10"/>
          </p:nvPr>
        </p:nvSpPr>
        <p:spPr>
          <a:xfrm>
            <a:off x="5126583" y="1463040"/>
            <a:ext cx="6573803" cy="4511040"/>
          </a:xfrm>
        </p:spPr>
        <p:txBody>
          <a:bodyPr/>
          <a:lstStyle/>
          <a:p>
            <a:r>
              <a:rPr lang="zh-CN" altLang="en-US" sz="1600" dirty="0" smtClean="0">
                <a:sym typeface="Consolas" panose="020B0609020204030204" pitchFamily="49" charset="0"/>
              </a:rPr>
              <a:t>监控的意义</a:t>
            </a:r>
            <a:endParaRPr lang="en-US" altLang="zh-CN" sz="1600" dirty="0">
              <a:latin typeface="Consolas" panose="020B0609020204030204" pitchFamily="49" charset="0"/>
              <a:sym typeface="Consolas" panose="020B0609020204030204" pitchFamily="49" charset="0"/>
            </a:endParaRPr>
          </a:p>
          <a:p>
            <a:r>
              <a:rPr lang="zh-CN" altLang="en-US" sz="1600" dirty="0" smtClean="0">
                <a:latin typeface="Consolas" panose="020B0609020204030204" pitchFamily="49" charset="0"/>
                <a:sym typeface="Consolas" panose="020B0609020204030204" pitchFamily="49" charset="0"/>
              </a:rPr>
              <a:t>监控方式</a:t>
            </a:r>
            <a:endParaRPr lang="en-US" altLang="zh-CN" sz="1600" dirty="0" smtClean="0">
              <a:sym typeface="Consolas" panose="020B0609020204030204" pitchFamily="49" charset="0"/>
            </a:endParaRPr>
          </a:p>
        </p:txBody>
      </p:sp>
    </p:spTree>
    <p:extLst>
      <p:ext uri="{BB962C8B-B14F-4D97-AF65-F5344CB8AC3E}">
        <p14:creationId xmlns:p14="http://schemas.microsoft.com/office/powerpoint/2010/main" val="820057296"/>
      </p:ext>
    </p:extLst>
  </p:cSld>
  <p:clrMapOvr>
    <a:masterClrMapping/>
  </p:clrMapOvr>
  <p:timing>
    <p:tnLst>
      <p:par>
        <p:cTn id="1" dur="indefinite" restart="never" nodeType="tmRoot"/>
      </p:par>
    </p:tnLst>
  </p:timing>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zh-CN" altLang="en-US" dirty="0" smtClean="0"/>
              <a:t>可视化监控平台</a:t>
            </a:r>
            <a:endParaRPr lang="zh-CN" altLang="en-US" dirty="0"/>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en-US" altLang="zh-CN" dirty="0" smtClean="0"/>
              <a:t>Spring Boot Admin</a:t>
            </a:r>
            <a:r>
              <a:rPr lang="zh-CN" altLang="en-US" dirty="0" smtClean="0"/>
              <a:t>，开</a:t>
            </a:r>
            <a:r>
              <a:rPr lang="zh-CN" altLang="en-US" dirty="0"/>
              <a:t>源社区项目，用于管理和监控</a:t>
            </a:r>
            <a:r>
              <a:rPr lang="en-US" altLang="zh-CN" dirty="0" err="1"/>
              <a:t>SpringBoot</a:t>
            </a:r>
            <a:r>
              <a:rPr lang="zh-CN" altLang="en-US" dirty="0"/>
              <a:t>应用程序。 </a:t>
            </a:r>
            <a:r>
              <a:rPr lang="zh-CN" altLang="en-US" dirty="0" smtClean="0"/>
              <a:t>客户端注册到服务端后，</a:t>
            </a:r>
            <a:r>
              <a:rPr lang="zh-CN" altLang="en-US" dirty="0"/>
              <a:t>通过</a:t>
            </a:r>
            <a:r>
              <a:rPr lang="en-US" altLang="zh-CN" dirty="0"/>
              <a:t>HTTP</a:t>
            </a:r>
            <a:r>
              <a:rPr lang="zh-CN" altLang="en-US" dirty="0"/>
              <a:t>请求方式</a:t>
            </a:r>
            <a:r>
              <a:rPr lang="zh-CN" altLang="en-US" dirty="0" smtClean="0"/>
              <a:t>，服务端定期从客户端获取对应的信息，并通过</a:t>
            </a:r>
            <a:r>
              <a:rPr lang="en-US" altLang="zh-CN" dirty="0" smtClean="0"/>
              <a:t>UI</a:t>
            </a:r>
            <a:r>
              <a:rPr lang="zh-CN" altLang="en-US" dirty="0" smtClean="0"/>
              <a:t>界面展示对应信息。</a:t>
            </a:r>
            <a:endParaRPr lang="en-US" altLang="zh-CN" dirty="0" smtClean="0"/>
          </a:p>
        </p:txBody>
      </p:sp>
    </p:spTree>
    <p:extLst>
      <p:ext uri="{BB962C8B-B14F-4D97-AF65-F5344CB8AC3E}">
        <p14:creationId xmlns:p14="http://schemas.microsoft.com/office/powerpoint/2010/main" val="1453594167"/>
      </p:ext>
    </p:extLst>
  </p:cSld>
  <p:clrMapOvr>
    <a:masterClrMapping/>
  </p:clrMapOvr>
  <p:timing>
    <p:tnLst>
      <p:par>
        <p:cTn id="1" dur="indefinite" restart="never" nodeType="tmRoot"/>
      </p:par>
    </p:tnLst>
  </p:timing>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zh-CN" altLang="en-US" dirty="0"/>
              <a:t>可视化监控平台</a:t>
            </a:r>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en-US" altLang="zh-CN" dirty="0" smtClean="0"/>
              <a:t>Admin</a:t>
            </a:r>
            <a:r>
              <a:rPr lang="zh-CN" altLang="en-US" dirty="0" smtClean="0"/>
              <a:t>服务端</a:t>
            </a:r>
            <a:endParaRPr lang="en-US" altLang="zh-CN" dirty="0" smtClean="0"/>
          </a:p>
          <a:p>
            <a:pPr>
              <a:buFont typeface="Wingdings" panose="05000000000000000000" pitchFamily="2" charset="2"/>
              <a:buChar char="l"/>
            </a:pPr>
            <a:endParaRPr lang="en-US" altLang="zh-CN" dirty="0" smtClean="0"/>
          </a:p>
          <a:p>
            <a:pPr>
              <a:buFont typeface="Wingdings" panose="05000000000000000000" pitchFamily="2" charset="2"/>
              <a:buChar char="l"/>
            </a:pPr>
            <a:endParaRPr lang="en-US" altLang="zh-CN" dirty="0" smtClean="0"/>
          </a:p>
          <a:p>
            <a:pPr>
              <a:buFont typeface="Wingdings" panose="05000000000000000000" pitchFamily="2" charset="2"/>
              <a:buChar char="l"/>
            </a:pPr>
            <a:endParaRPr lang="en-US" altLang="zh-CN" dirty="0">
              <a:solidFill>
                <a:schemeClr val="tx1">
                  <a:lumMod val="85000"/>
                  <a:lumOff val="15000"/>
                </a:schemeClr>
              </a:solidFill>
            </a:endParaRPr>
          </a:p>
        </p:txBody>
      </p:sp>
      <p:sp>
        <p:nvSpPr>
          <p:cNvPr id="14" name="TextBox 3">
            <a:extLst>
              <a:ext uri="{FF2B5EF4-FFF2-40B4-BE49-F238E27FC236}">
                <a16:creationId xmlns:a16="http://schemas.microsoft.com/office/drawing/2014/main" id="{0C998B78-AB18-3C47-A1C7-25AE9A3A40B0}"/>
              </a:ext>
            </a:extLst>
          </p:cNvPr>
          <p:cNvSpPr txBox="1"/>
          <p:nvPr/>
        </p:nvSpPr>
        <p:spPr>
          <a:xfrm>
            <a:off x="1159842" y="2149748"/>
            <a:ext cx="9860586" cy="4401205"/>
          </a:xfrm>
          <a:prstGeom prst="rect">
            <a:avLst/>
          </a:prstGeom>
          <a:solidFill>
            <a:srgbClr val="FFFFE4"/>
          </a:solidFill>
          <a:ln w="3175">
            <a:solidFill>
              <a:srgbClr val="919191"/>
            </a:solidFill>
          </a:ln>
        </p:spPr>
        <p:txBody>
          <a:bodyPr wrap="square">
            <a:spAutoFit/>
          </a:bodyPr>
          <a:lstStyle/>
          <a:p>
            <a:pPr lvl="0" eaLnBrk="0" fontAlgn="base" hangingPunct="0">
              <a:spcBef>
                <a:spcPct val="0"/>
              </a:spcBef>
              <a:spcAft>
                <a:spcPct val="0"/>
              </a:spcAft>
            </a:pPr>
            <a:r>
              <a:rPr lang="zh-CN" altLang="zh-CN" sz="1400" dirty="0">
                <a:solidFill>
                  <a:srgbClr val="080808"/>
                </a:solidFill>
                <a:latin typeface="Consolas" panose="020B0609020204030204" pitchFamily="49" charset="0"/>
              </a:rPr>
              <a:t>&lt;</a:t>
            </a:r>
            <a:r>
              <a:rPr lang="zh-CN" altLang="zh-CN" sz="1400" dirty="0">
                <a:solidFill>
                  <a:srgbClr val="0033B3"/>
                </a:solidFill>
                <a:latin typeface="Consolas" panose="020B0609020204030204" pitchFamily="49" charset="0"/>
              </a:rPr>
              <a:t>properties</a:t>
            </a:r>
            <a:r>
              <a:rPr lang="zh-CN" altLang="zh-CN" sz="1400" dirty="0">
                <a:solidFill>
                  <a:srgbClr val="080808"/>
                </a:solidFill>
                <a:latin typeface="Consolas" panose="020B0609020204030204" pitchFamily="49" charset="0"/>
              </a:rPr>
              <a:t>&gt;</a:t>
            </a:r>
            <a:br>
              <a:rPr lang="zh-CN" altLang="zh-CN" sz="1400" dirty="0">
                <a:solidFill>
                  <a:srgbClr val="080808"/>
                </a:solidFill>
                <a:latin typeface="Consolas" panose="020B0609020204030204" pitchFamily="49" charset="0"/>
              </a:rPr>
            </a:br>
            <a:r>
              <a:rPr lang="zh-CN" altLang="zh-CN" sz="1400" dirty="0" smtClean="0">
                <a:solidFill>
                  <a:srgbClr val="080808"/>
                </a:solidFill>
                <a:latin typeface="Consolas" panose="020B0609020204030204" pitchFamily="49" charset="0"/>
              </a:rPr>
              <a:t>    </a:t>
            </a:r>
            <a:r>
              <a:rPr lang="zh-CN" altLang="zh-CN" sz="1400" dirty="0">
                <a:solidFill>
                  <a:srgbClr val="080808"/>
                </a:solidFill>
                <a:latin typeface="Consolas" panose="020B0609020204030204" pitchFamily="49" charset="0"/>
              </a:rPr>
              <a:t>&lt;</a:t>
            </a:r>
            <a:r>
              <a:rPr lang="zh-CN" altLang="zh-CN" sz="1400" dirty="0">
                <a:solidFill>
                  <a:srgbClr val="0033B3"/>
                </a:solidFill>
                <a:latin typeface="Consolas" panose="020B0609020204030204" pitchFamily="49" charset="0"/>
              </a:rPr>
              <a:t>spring-boot-admin.version</a:t>
            </a:r>
            <a:r>
              <a:rPr lang="zh-CN" altLang="zh-CN" sz="1400" dirty="0">
                <a:solidFill>
                  <a:srgbClr val="080808"/>
                </a:solidFill>
                <a:latin typeface="Consolas" panose="020B0609020204030204" pitchFamily="49" charset="0"/>
              </a:rPr>
              <a:t>&gt;2.5.4&lt;/</a:t>
            </a:r>
            <a:r>
              <a:rPr lang="zh-CN" altLang="zh-CN" sz="1400" dirty="0">
                <a:solidFill>
                  <a:srgbClr val="0033B3"/>
                </a:solidFill>
                <a:latin typeface="Consolas" panose="020B0609020204030204" pitchFamily="49" charset="0"/>
              </a:rPr>
              <a:t>spring-boot-admin.version</a:t>
            </a:r>
            <a:r>
              <a:rPr lang="zh-CN" altLang="zh-CN" sz="1400" dirty="0">
                <a:solidFill>
                  <a:srgbClr val="080808"/>
                </a:solidFill>
                <a:latin typeface="Consolas" panose="020B0609020204030204" pitchFamily="49" charset="0"/>
              </a:rPr>
              <a:t>&gt;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&lt;/</a:t>
            </a:r>
            <a:r>
              <a:rPr lang="zh-CN" altLang="zh-CN" sz="1400" dirty="0">
                <a:solidFill>
                  <a:srgbClr val="0033B3"/>
                </a:solidFill>
                <a:latin typeface="Consolas" panose="020B0609020204030204" pitchFamily="49" charset="0"/>
              </a:rPr>
              <a:t>properties</a:t>
            </a:r>
            <a:r>
              <a:rPr lang="zh-CN" altLang="zh-CN" sz="1400" dirty="0">
                <a:solidFill>
                  <a:srgbClr val="080808"/>
                </a:solidFill>
                <a:latin typeface="Consolas" panose="020B0609020204030204" pitchFamily="49" charset="0"/>
              </a:rPr>
              <a:t>&gt;</a:t>
            </a:r>
            <a:br>
              <a:rPr lang="zh-CN" altLang="zh-CN" sz="1400" dirty="0">
                <a:solidFill>
                  <a:srgbClr val="080808"/>
                </a:solidFill>
                <a:latin typeface="Consolas" panose="020B0609020204030204" pitchFamily="49" charset="0"/>
              </a:rPr>
            </a:br>
            <a:r>
              <a:rPr lang="zh-CN" altLang="zh-CN" sz="1400" dirty="0" smtClean="0">
                <a:solidFill>
                  <a:srgbClr val="080808"/>
                </a:solidFill>
                <a:latin typeface="Consolas" panose="020B0609020204030204" pitchFamily="49" charset="0"/>
              </a:rPr>
              <a:t>&lt;</a:t>
            </a:r>
            <a:r>
              <a:rPr lang="zh-CN" altLang="zh-CN" sz="1400" dirty="0">
                <a:solidFill>
                  <a:srgbClr val="0033B3"/>
                </a:solidFill>
                <a:latin typeface="Consolas" panose="020B0609020204030204" pitchFamily="49" charset="0"/>
              </a:rPr>
              <a:t>dependencies</a:t>
            </a:r>
            <a:r>
              <a:rPr lang="zh-CN" altLang="zh-CN" sz="1400" dirty="0">
                <a:solidFill>
                  <a:srgbClr val="080808"/>
                </a:solidFill>
                <a:latin typeface="Consolas" panose="020B0609020204030204" pitchFamily="49" charset="0"/>
              </a:rPr>
              <a:t>&gt;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&lt;</a:t>
            </a:r>
            <a:r>
              <a:rPr lang="zh-CN" altLang="zh-CN" sz="1400" dirty="0">
                <a:solidFill>
                  <a:srgbClr val="0033B3"/>
                </a:solidFill>
                <a:latin typeface="Consolas" panose="020B0609020204030204" pitchFamily="49" charset="0"/>
              </a:rPr>
              <a:t>dependency</a:t>
            </a:r>
            <a:r>
              <a:rPr lang="zh-CN" altLang="zh-CN" sz="1400" dirty="0">
                <a:solidFill>
                  <a:srgbClr val="080808"/>
                </a:solidFill>
                <a:latin typeface="Consolas" panose="020B0609020204030204" pitchFamily="49" charset="0"/>
              </a:rPr>
              <a:t>&gt;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&lt;</a:t>
            </a:r>
            <a:r>
              <a:rPr lang="zh-CN" altLang="zh-CN" sz="1400" dirty="0">
                <a:solidFill>
                  <a:srgbClr val="0033B3"/>
                </a:solidFill>
                <a:latin typeface="Consolas" panose="020B0609020204030204" pitchFamily="49" charset="0"/>
              </a:rPr>
              <a:t>groupId</a:t>
            </a:r>
            <a:r>
              <a:rPr lang="zh-CN" altLang="zh-CN" sz="1400" dirty="0">
                <a:solidFill>
                  <a:srgbClr val="080808"/>
                </a:solidFill>
                <a:latin typeface="Consolas" panose="020B0609020204030204" pitchFamily="49" charset="0"/>
              </a:rPr>
              <a:t>&gt;de.codecentric&lt;/</a:t>
            </a:r>
            <a:r>
              <a:rPr lang="zh-CN" altLang="zh-CN" sz="1400" dirty="0">
                <a:solidFill>
                  <a:srgbClr val="0033B3"/>
                </a:solidFill>
                <a:latin typeface="Consolas" panose="020B0609020204030204" pitchFamily="49" charset="0"/>
              </a:rPr>
              <a:t>groupId</a:t>
            </a:r>
            <a:r>
              <a:rPr lang="zh-CN" altLang="zh-CN" sz="1400" dirty="0">
                <a:solidFill>
                  <a:srgbClr val="080808"/>
                </a:solidFill>
                <a:latin typeface="Consolas" panose="020B0609020204030204" pitchFamily="49" charset="0"/>
              </a:rPr>
              <a:t>&gt;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&lt;</a:t>
            </a:r>
            <a:r>
              <a:rPr lang="zh-CN" altLang="zh-CN" sz="1400" dirty="0">
                <a:solidFill>
                  <a:srgbClr val="0033B3"/>
                </a:solidFill>
                <a:latin typeface="Consolas" panose="020B0609020204030204" pitchFamily="49" charset="0"/>
              </a:rPr>
              <a:t>artifactId</a:t>
            </a:r>
            <a:r>
              <a:rPr lang="zh-CN" altLang="zh-CN" sz="1400" dirty="0">
                <a:solidFill>
                  <a:srgbClr val="080808"/>
                </a:solidFill>
                <a:latin typeface="Consolas" panose="020B0609020204030204" pitchFamily="49" charset="0"/>
              </a:rPr>
              <a:t>&gt;spring-boot-admin-starter-</a:t>
            </a:r>
            <a:r>
              <a:rPr lang="zh-CN" altLang="zh-CN" sz="1400" b="1" dirty="0">
                <a:solidFill>
                  <a:srgbClr val="C00000"/>
                </a:solidFill>
                <a:latin typeface="Consolas" panose="020B0609020204030204" pitchFamily="49" charset="0"/>
              </a:rPr>
              <a:t>server</a:t>
            </a:r>
            <a:r>
              <a:rPr lang="zh-CN" altLang="zh-CN" sz="1400" dirty="0">
                <a:solidFill>
                  <a:srgbClr val="080808"/>
                </a:solidFill>
                <a:latin typeface="Consolas" panose="020B0609020204030204" pitchFamily="49" charset="0"/>
              </a:rPr>
              <a:t>&lt;/</a:t>
            </a:r>
            <a:r>
              <a:rPr lang="zh-CN" altLang="zh-CN" sz="1400" dirty="0">
                <a:solidFill>
                  <a:srgbClr val="0033B3"/>
                </a:solidFill>
                <a:latin typeface="Consolas" panose="020B0609020204030204" pitchFamily="49" charset="0"/>
              </a:rPr>
              <a:t>artifactId</a:t>
            </a:r>
            <a:r>
              <a:rPr lang="zh-CN" altLang="zh-CN" sz="1400" dirty="0">
                <a:solidFill>
                  <a:srgbClr val="080808"/>
                </a:solidFill>
                <a:latin typeface="Consolas" panose="020B0609020204030204" pitchFamily="49" charset="0"/>
              </a:rPr>
              <a:t>&gt;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&lt;/</a:t>
            </a:r>
            <a:r>
              <a:rPr lang="zh-CN" altLang="zh-CN" sz="1400" dirty="0">
                <a:solidFill>
                  <a:srgbClr val="0033B3"/>
                </a:solidFill>
                <a:latin typeface="Consolas" panose="020B0609020204030204" pitchFamily="49" charset="0"/>
              </a:rPr>
              <a:t>dependency</a:t>
            </a:r>
            <a:r>
              <a:rPr lang="zh-CN" altLang="zh-CN" sz="1400" dirty="0">
                <a:solidFill>
                  <a:srgbClr val="080808"/>
                </a:solidFill>
                <a:latin typeface="Consolas" panose="020B0609020204030204" pitchFamily="49" charset="0"/>
              </a:rPr>
              <a:t>&gt;</a:t>
            </a:r>
            <a:br>
              <a:rPr lang="zh-CN" altLang="zh-CN" sz="1400" dirty="0">
                <a:solidFill>
                  <a:srgbClr val="080808"/>
                </a:solidFill>
                <a:latin typeface="Consolas" panose="020B0609020204030204" pitchFamily="49" charset="0"/>
              </a:rPr>
            </a:br>
            <a:r>
              <a:rPr lang="zh-CN" altLang="zh-CN" sz="1400" dirty="0" smtClean="0">
                <a:solidFill>
                  <a:srgbClr val="080808"/>
                </a:solidFill>
                <a:latin typeface="Consolas" panose="020B0609020204030204" pitchFamily="49" charset="0"/>
              </a:rPr>
              <a:t>&lt;/</a:t>
            </a:r>
            <a:r>
              <a:rPr lang="zh-CN" altLang="zh-CN" sz="1400" dirty="0">
                <a:solidFill>
                  <a:srgbClr val="0033B3"/>
                </a:solidFill>
                <a:latin typeface="Consolas" panose="020B0609020204030204" pitchFamily="49" charset="0"/>
              </a:rPr>
              <a:t>dependencies</a:t>
            </a:r>
            <a:r>
              <a:rPr lang="zh-CN" altLang="zh-CN" sz="1400" dirty="0">
                <a:solidFill>
                  <a:srgbClr val="080808"/>
                </a:solidFill>
                <a:latin typeface="Consolas" panose="020B0609020204030204" pitchFamily="49" charset="0"/>
              </a:rPr>
              <a:t>&gt;</a:t>
            </a:r>
            <a:br>
              <a:rPr lang="zh-CN" altLang="zh-CN" sz="1400" dirty="0">
                <a:solidFill>
                  <a:srgbClr val="080808"/>
                </a:solidFill>
                <a:latin typeface="Consolas" panose="020B0609020204030204" pitchFamily="49" charset="0"/>
              </a:rPr>
            </a:br>
            <a:r>
              <a:rPr lang="zh-CN" altLang="zh-CN" sz="1400" dirty="0" smtClean="0">
                <a:solidFill>
                  <a:srgbClr val="080808"/>
                </a:solidFill>
                <a:latin typeface="Consolas" panose="020B0609020204030204" pitchFamily="49" charset="0"/>
              </a:rPr>
              <a:t>&lt;</a:t>
            </a:r>
            <a:r>
              <a:rPr lang="zh-CN" altLang="zh-CN" sz="1400" dirty="0">
                <a:solidFill>
                  <a:srgbClr val="0033B3"/>
                </a:solidFill>
                <a:latin typeface="Consolas" panose="020B0609020204030204" pitchFamily="49" charset="0"/>
              </a:rPr>
              <a:t>dependencyManagement</a:t>
            </a:r>
            <a:r>
              <a:rPr lang="zh-CN" altLang="zh-CN" sz="1400" dirty="0">
                <a:solidFill>
                  <a:srgbClr val="080808"/>
                </a:solidFill>
                <a:latin typeface="Consolas" panose="020B0609020204030204" pitchFamily="49" charset="0"/>
              </a:rPr>
              <a:t>&gt;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&lt;</a:t>
            </a:r>
            <a:r>
              <a:rPr lang="zh-CN" altLang="zh-CN" sz="1400" dirty="0">
                <a:solidFill>
                  <a:srgbClr val="0033B3"/>
                </a:solidFill>
                <a:latin typeface="Consolas" panose="020B0609020204030204" pitchFamily="49" charset="0"/>
              </a:rPr>
              <a:t>dependencies</a:t>
            </a:r>
            <a:r>
              <a:rPr lang="zh-CN" altLang="zh-CN" sz="1400" dirty="0">
                <a:solidFill>
                  <a:srgbClr val="080808"/>
                </a:solidFill>
                <a:latin typeface="Consolas" panose="020B0609020204030204" pitchFamily="49" charset="0"/>
              </a:rPr>
              <a:t>&gt;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&lt;</a:t>
            </a:r>
            <a:r>
              <a:rPr lang="zh-CN" altLang="zh-CN" sz="1400" dirty="0">
                <a:solidFill>
                  <a:srgbClr val="0033B3"/>
                </a:solidFill>
                <a:latin typeface="Consolas" panose="020B0609020204030204" pitchFamily="49" charset="0"/>
              </a:rPr>
              <a:t>dependency</a:t>
            </a:r>
            <a:r>
              <a:rPr lang="zh-CN" altLang="zh-CN" sz="1400" dirty="0">
                <a:solidFill>
                  <a:srgbClr val="080808"/>
                </a:solidFill>
                <a:latin typeface="Consolas" panose="020B0609020204030204" pitchFamily="49" charset="0"/>
              </a:rPr>
              <a:t>&gt;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&lt;</a:t>
            </a:r>
            <a:r>
              <a:rPr lang="zh-CN" altLang="zh-CN" sz="1400" dirty="0">
                <a:solidFill>
                  <a:srgbClr val="0033B3"/>
                </a:solidFill>
                <a:latin typeface="Consolas" panose="020B0609020204030204" pitchFamily="49" charset="0"/>
              </a:rPr>
              <a:t>groupId</a:t>
            </a:r>
            <a:r>
              <a:rPr lang="zh-CN" altLang="zh-CN" sz="1400" dirty="0">
                <a:solidFill>
                  <a:srgbClr val="080808"/>
                </a:solidFill>
                <a:latin typeface="Consolas" panose="020B0609020204030204" pitchFamily="49" charset="0"/>
              </a:rPr>
              <a:t>&gt;de.codecentric&lt;/</a:t>
            </a:r>
            <a:r>
              <a:rPr lang="zh-CN" altLang="zh-CN" sz="1400" dirty="0">
                <a:solidFill>
                  <a:srgbClr val="0033B3"/>
                </a:solidFill>
                <a:latin typeface="Consolas" panose="020B0609020204030204" pitchFamily="49" charset="0"/>
              </a:rPr>
              <a:t>groupId</a:t>
            </a:r>
            <a:r>
              <a:rPr lang="zh-CN" altLang="zh-CN" sz="1400" dirty="0">
                <a:solidFill>
                  <a:srgbClr val="080808"/>
                </a:solidFill>
                <a:latin typeface="Consolas" panose="020B0609020204030204" pitchFamily="49" charset="0"/>
              </a:rPr>
              <a:t>&gt;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&lt;</a:t>
            </a:r>
            <a:r>
              <a:rPr lang="zh-CN" altLang="zh-CN" sz="1400" dirty="0">
                <a:solidFill>
                  <a:srgbClr val="0033B3"/>
                </a:solidFill>
                <a:latin typeface="Consolas" panose="020B0609020204030204" pitchFamily="49" charset="0"/>
              </a:rPr>
              <a:t>artifactId</a:t>
            </a:r>
            <a:r>
              <a:rPr lang="zh-CN" altLang="zh-CN" sz="1400" dirty="0">
                <a:solidFill>
                  <a:srgbClr val="080808"/>
                </a:solidFill>
                <a:latin typeface="Consolas" panose="020B0609020204030204" pitchFamily="49" charset="0"/>
              </a:rPr>
              <a:t>&gt;spring-boot-admin-dependencies&lt;/</a:t>
            </a:r>
            <a:r>
              <a:rPr lang="zh-CN" altLang="zh-CN" sz="1400" dirty="0">
                <a:solidFill>
                  <a:srgbClr val="0033B3"/>
                </a:solidFill>
                <a:latin typeface="Consolas" panose="020B0609020204030204" pitchFamily="49" charset="0"/>
              </a:rPr>
              <a:t>artifactId</a:t>
            </a:r>
            <a:r>
              <a:rPr lang="zh-CN" altLang="zh-CN" sz="1400" dirty="0">
                <a:solidFill>
                  <a:srgbClr val="080808"/>
                </a:solidFill>
                <a:latin typeface="Consolas" panose="020B0609020204030204" pitchFamily="49" charset="0"/>
              </a:rPr>
              <a:t>&gt;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&lt;</a:t>
            </a:r>
            <a:r>
              <a:rPr lang="zh-CN" altLang="zh-CN" sz="1400" dirty="0">
                <a:solidFill>
                  <a:srgbClr val="0033B3"/>
                </a:solidFill>
                <a:latin typeface="Consolas" panose="020B0609020204030204" pitchFamily="49" charset="0"/>
              </a:rPr>
              <a:t>version</a:t>
            </a:r>
            <a:r>
              <a:rPr lang="zh-CN" altLang="zh-CN" sz="1400" dirty="0">
                <a:solidFill>
                  <a:srgbClr val="080808"/>
                </a:solidFill>
                <a:latin typeface="Consolas" panose="020B0609020204030204" pitchFamily="49" charset="0"/>
              </a:rPr>
              <a:t>&gt;${spring-boot-admin.version}&lt;/</a:t>
            </a:r>
            <a:r>
              <a:rPr lang="zh-CN" altLang="zh-CN" sz="1400" dirty="0">
                <a:solidFill>
                  <a:srgbClr val="0033B3"/>
                </a:solidFill>
                <a:latin typeface="Consolas" panose="020B0609020204030204" pitchFamily="49" charset="0"/>
              </a:rPr>
              <a:t>version</a:t>
            </a:r>
            <a:r>
              <a:rPr lang="zh-CN" altLang="zh-CN" sz="1400" dirty="0">
                <a:solidFill>
                  <a:srgbClr val="080808"/>
                </a:solidFill>
                <a:latin typeface="Consolas" panose="020B0609020204030204" pitchFamily="49" charset="0"/>
              </a:rPr>
              <a:t>&gt;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&lt;</a:t>
            </a:r>
            <a:r>
              <a:rPr lang="zh-CN" altLang="zh-CN" sz="1400" dirty="0">
                <a:solidFill>
                  <a:srgbClr val="0033B3"/>
                </a:solidFill>
                <a:latin typeface="Consolas" panose="020B0609020204030204" pitchFamily="49" charset="0"/>
              </a:rPr>
              <a:t>type</a:t>
            </a:r>
            <a:r>
              <a:rPr lang="zh-CN" altLang="zh-CN" sz="1400" dirty="0">
                <a:solidFill>
                  <a:srgbClr val="080808"/>
                </a:solidFill>
                <a:latin typeface="Consolas" panose="020B0609020204030204" pitchFamily="49" charset="0"/>
              </a:rPr>
              <a:t>&gt;pom&lt;/</a:t>
            </a:r>
            <a:r>
              <a:rPr lang="zh-CN" altLang="zh-CN" sz="1400" dirty="0">
                <a:solidFill>
                  <a:srgbClr val="0033B3"/>
                </a:solidFill>
                <a:latin typeface="Consolas" panose="020B0609020204030204" pitchFamily="49" charset="0"/>
              </a:rPr>
              <a:t>type</a:t>
            </a:r>
            <a:r>
              <a:rPr lang="zh-CN" altLang="zh-CN" sz="1400" dirty="0">
                <a:solidFill>
                  <a:srgbClr val="080808"/>
                </a:solidFill>
                <a:latin typeface="Consolas" panose="020B0609020204030204" pitchFamily="49" charset="0"/>
              </a:rPr>
              <a:t>&gt;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&lt;</a:t>
            </a:r>
            <a:r>
              <a:rPr lang="zh-CN" altLang="zh-CN" sz="1400" dirty="0">
                <a:solidFill>
                  <a:srgbClr val="0033B3"/>
                </a:solidFill>
                <a:latin typeface="Consolas" panose="020B0609020204030204" pitchFamily="49" charset="0"/>
              </a:rPr>
              <a:t>scope</a:t>
            </a:r>
            <a:r>
              <a:rPr lang="zh-CN" altLang="zh-CN" sz="1400" dirty="0">
                <a:solidFill>
                  <a:srgbClr val="080808"/>
                </a:solidFill>
                <a:latin typeface="Consolas" panose="020B0609020204030204" pitchFamily="49" charset="0"/>
              </a:rPr>
              <a:t>&gt;import&lt;/</a:t>
            </a:r>
            <a:r>
              <a:rPr lang="zh-CN" altLang="zh-CN" sz="1400" dirty="0">
                <a:solidFill>
                  <a:srgbClr val="0033B3"/>
                </a:solidFill>
                <a:latin typeface="Consolas" panose="020B0609020204030204" pitchFamily="49" charset="0"/>
              </a:rPr>
              <a:t>scope</a:t>
            </a:r>
            <a:r>
              <a:rPr lang="zh-CN" altLang="zh-CN" sz="1400" dirty="0">
                <a:solidFill>
                  <a:srgbClr val="080808"/>
                </a:solidFill>
                <a:latin typeface="Consolas" panose="020B0609020204030204" pitchFamily="49" charset="0"/>
              </a:rPr>
              <a:t>&gt;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&lt;/</a:t>
            </a:r>
            <a:r>
              <a:rPr lang="zh-CN" altLang="zh-CN" sz="1400" dirty="0">
                <a:solidFill>
                  <a:srgbClr val="0033B3"/>
                </a:solidFill>
                <a:latin typeface="Consolas" panose="020B0609020204030204" pitchFamily="49" charset="0"/>
              </a:rPr>
              <a:t>dependency</a:t>
            </a:r>
            <a:r>
              <a:rPr lang="zh-CN" altLang="zh-CN" sz="1400" dirty="0">
                <a:solidFill>
                  <a:srgbClr val="080808"/>
                </a:solidFill>
                <a:latin typeface="Consolas" panose="020B0609020204030204" pitchFamily="49" charset="0"/>
              </a:rPr>
              <a:t>&gt;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&lt;/</a:t>
            </a:r>
            <a:r>
              <a:rPr lang="zh-CN" altLang="zh-CN" sz="1400" dirty="0">
                <a:solidFill>
                  <a:srgbClr val="0033B3"/>
                </a:solidFill>
                <a:latin typeface="Consolas" panose="020B0609020204030204" pitchFamily="49" charset="0"/>
              </a:rPr>
              <a:t>dependencies</a:t>
            </a:r>
            <a:r>
              <a:rPr lang="zh-CN" altLang="zh-CN" sz="1400" dirty="0">
                <a:solidFill>
                  <a:srgbClr val="080808"/>
                </a:solidFill>
                <a:latin typeface="Consolas" panose="020B0609020204030204" pitchFamily="49" charset="0"/>
              </a:rPr>
              <a:t>&gt;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&lt;/</a:t>
            </a:r>
            <a:r>
              <a:rPr lang="zh-CN" altLang="zh-CN" sz="1400" dirty="0">
                <a:solidFill>
                  <a:srgbClr val="0033B3"/>
                </a:solidFill>
                <a:latin typeface="Consolas" panose="020B0609020204030204" pitchFamily="49" charset="0"/>
              </a:rPr>
              <a:t>dependencyManagement</a:t>
            </a:r>
            <a:r>
              <a:rPr lang="zh-CN" altLang="zh-CN" sz="1400" dirty="0">
                <a:solidFill>
                  <a:srgbClr val="080808"/>
                </a:solidFill>
                <a:latin typeface="Consolas" panose="020B0609020204030204" pitchFamily="49" charset="0"/>
              </a:rPr>
              <a:t>&gt;</a:t>
            </a:r>
            <a:endParaRPr lang="zh-CN" altLang="zh-CN" sz="1600" dirty="0">
              <a:latin typeface="Arial" panose="020B0604020202020204" pitchFamily="34" charset="0"/>
            </a:endParaRPr>
          </a:p>
        </p:txBody>
      </p:sp>
    </p:spTree>
    <p:extLst>
      <p:ext uri="{BB962C8B-B14F-4D97-AF65-F5344CB8AC3E}">
        <p14:creationId xmlns:p14="http://schemas.microsoft.com/office/powerpoint/2010/main" val="233213853"/>
      </p:ext>
    </p:extLst>
  </p:cSld>
  <p:clrMapOvr>
    <a:masterClrMapping/>
  </p:clrMapOvr>
  <p:timing>
    <p:tnLst>
      <p:par>
        <p:cTn id="1" dur="indefinite" restart="never" nodeType="tmRoot"/>
      </p:par>
    </p:tnLst>
  </p:timing>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zh-CN" altLang="en-US" dirty="0"/>
              <a:t>可视化监控平台</a:t>
            </a:r>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en-US" altLang="zh-CN" dirty="0" smtClean="0"/>
              <a:t>Admin</a:t>
            </a:r>
            <a:r>
              <a:rPr lang="zh-CN" altLang="en-US" dirty="0" smtClean="0"/>
              <a:t>客户端</a:t>
            </a:r>
            <a:endParaRPr lang="en-US" altLang="zh-CN" dirty="0" smtClean="0"/>
          </a:p>
          <a:p>
            <a:pPr>
              <a:buFont typeface="Wingdings" panose="05000000000000000000" pitchFamily="2" charset="2"/>
              <a:buChar char="l"/>
            </a:pPr>
            <a:endParaRPr lang="en-US" altLang="zh-CN" dirty="0" smtClean="0"/>
          </a:p>
          <a:p>
            <a:pPr>
              <a:buFont typeface="Wingdings" panose="05000000000000000000" pitchFamily="2" charset="2"/>
              <a:buChar char="l"/>
            </a:pPr>
            <a:endParaRPr lang="en-US" altLang="zh-CN" dirty="0" smtClean="0"/>
          </a:p>
          <a:p>
            <a:pPr>
              <a:buFont typeface="Wingdings" panose="05000000000000000000" pitchFamily="2" charset="2"/>
              <a:buChar char="l"/>
            </a:pPr>
            <a:endParaRPr lang="en-US" altLang="zh-CN" dirty="0">
              <a:solidFill>
                <a:schemeClr val="tx1">
                  <a:lumMod val="85000"/>
                  <a:lumOff val="15000"/>
                </a:schemeClr>
              </a:solidFill>
            </a:endParaRPr>
          </a:p>
        </p:txBody>
      </p:sp>
      <p:sp>
        <p:nvSpPr>
          <p:cNvPr id="14" name="TextBox 3">
            <a:extLst>
              <a:ext uri="{FF2B5EF4-FFF2-40B4-BE49-F238E27FC236}">
                <a16:creationId xmlns:a16="http://schemas.microsoft.com/office/drawing/2014/main" id="{0C998B78-AB18-3C47-A1C7-25AE9A3A40B0}"/>
              </a:ext>
            </a:extLst>
          </p:cNvPr>
          <p:cNvSpPr txBox="1"/>
          <p:nvPr/>
        </p:nvSpPr>
        <p:spPr>
          <a:xfrm>
            <a:off x="1159842" y="2149748"/>
            <a:ext cx="9860586" cy="4401205"/>
          </a:xfrm>
          <a:prstGeom prst="rect">
            <a:avLst/>
          </a:prstGeom>
          <a:solidFill>
            <a:srgbClr val="FFFFE4"/>
          </a:solidFill>
          <a:ln w="3175">
            <a:solidFill>
              <a:srgbClr val="919191"/>
            </a:solidFill>
          </a:ln>
        </p:spPr>
        <p:txBody>
          <a:bodyPr wrap="square">
            <a:spAutoFit/>
          </a:bodyPr>
          <a:lstStyle/>
          <a:p>
            <a:pPr lvl="0" eaLnBrk="0" fontAlgn="base" hangingPunct="0">
              <a:spcBef>
                <a:spcPct val="0"/>
              </a:spcBef>
              <a:spcAft>
                <a:spcPct val="0"/>
              </a:spcAft>
            </a:pPr>
            <a:r>
              <a:rPr lang="zh-CN" altLang="zh-CN" sz="1400" dirty="0">
                <a:solidFill>
                  <a:srgbClr val="080808"/>
                </a:solidFill>
                <a:latin typeface="Consolas" panose="020B0609020204030204" pitchFamily="49" charset="0"/>
              </a:rPr>
              <a:t>&lt;</a:t>
            </a:r>
            <a:r>
              <a:rPr lang="zh-CN" altLang="zh-CN" sz="1400" dirty="0">
                <a:solidFill>
                  <a:srgbClr val="0033B3"/>
                </a:solidFill>
                <a:latin typeface="Consolas" panose="020B0609020204030204" pitchFamily="49" charset="0"/>
              </a:rPr>
              <a:t>properties</a:t>
            </a:r>
            <a:r>
              <a:rPr lang="zh-CN" altLang="zh-CN" sz="1400" dirty="0">
                <a:solidFill>
                  <a:srgbClr val="080808"/>
                </a:solidFill>
                <a:latin typeface="Consolas" panose="020B0609020204030204" pitchFamily="49" charset="0"/>
              </a:rPr>
              <a:t>&gt;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&lt;</a:t>
            </a:r>
            <a:r>
              <a:rPr lang="zh-CN" altLang="zh-CN" sz="1400" dirty="0">
                <a:solidFill>
                  <a:srgbClr val="0033B3"/>
                </a:solidFill>
                <a:latin typeface="Consolas" panose="020B0609020204030204" pitchFamily="49" charset="0"/>
              </a:rPr>
              <a:t>spring-boot-admin.version</a:t>
            </a:r>
            <a:r>
              <a:rPr lang="zh-CN" altLang="zh-CN" sz="1400" dirty="0">
                <a:solidFill>
                  <a:srgbClr val="080808"/>
                </a:solidFill>
                <a:latin typeface="Consolas" panose="020B0609020204030204" pitchFamily="49" charset="0"/>
              </a:rPr>
              <a:t>&gt;2.5.4&lt;/</a:t>
            </a:r>
            <a:r>
              <a:rPr lang="zh-CN" altLang="zh-CN" sz="1400" dirty="0">
                <a:solidFill>
                  <a:srgbClr val="0033B3"/>
                </a:solidFill>
                <a:latin typeface="Consolas" panose="020B0609020204030204" pitchFamily="49" charset="0"/>
              </a:rPr>
              <a:t>spring-boot-admin.version</a:t>
            </a:r>
            <a:r>
              <a:rPr lang="zh-CN" altLang="zh-CN" sz="1400" dirty="0">
                <a:solidFill>
                  <a:srgbClr val="080808"/>
                </a:solidFill>
                <a:latin typeface="Consolas" panose="020B0609020204030204" pitchFamily="49" charset="0"/>
              </a:rPr>
              <a:t>&gt;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&lt;/</a:t>
            </a:r>
            <a:r>
              <a:rPr lang="zh-CN" altLang="zh-CN" sz="1400" dirty="0">
                <a:solidFill>
                  <a:srgbClr val="0033B3"/>
                </a:solidFill>
                <a:latin typeface="Consolas" panose="020B0609020204030204" pitchFamily="49" charset="0"/>
              </a:rPr>
              <a:t>properties</a:t>
            </a:r>
            <a:r>
              <a:rPr lang="zh-CN" altLang="zh-CN" sz="1400" dirty="0">
                <a:solidFill>
                  <a:srgbClr val="080808"/>
                </a:solidFill>
                <a:latin typeface="Consolas" panose="020B0609020204030204" pitchFamily="49" charset="0"/>
              </a:rPr>
              <a:t>&gt;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&lt;</a:t>
            </a:r>
            <a:r>
              <a:rPr lang="zh-CN" altLang="zh-CN" sz="1400" dirty="0">
                <a:solidFill>
                  <a:srgbClr val="0033B3"/>
                </a:solidFill>
                <a:latin typeface="Consolas" panose="020B0609020204030204" pitchFamily="49" charset="0"/>
              </a:rPr>
              <a:t>dependencies</a:t>
            </a:r>
            <a:r>
              <a:rPr lang="zh-CN" altLang="zh-CN" sz="1400" dirty="0">
                <a:solidFill>
                  <a:srgbClr val="080808"/>
                </a:solidFill>
                <a:latin typeface="Consolas" panose="020B0609020204030204" pitchFamily="49" charset="0"/>
              </a:rPr>
              <a:t>&gt;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&lt;</a:t>
            </a:r>
            <a:r>
              <a:rPr lang="zh-CN" altLang="zh-CN" sz="1400" dirty="0">
                <a:solidFill>
                  <a:srgbClr val="0033B3"/>
                </a:solidFill>
                <a:latin typeface="Consolas" panose="020B0609020204030204" pitchFamily="49" charset="0"/>
              </a:rPr>
              <a:t>dependency</a:t>
            </a:r>
            <a:r>
              <a:rPr lang="zh-CN" altLang="zh-CN" sz="1400" dirty="0">
                <a:solidFill>
                  <a:srgbClr val="080808"/>
                </a:solidFill>
                <a:latin typeface="Consolas" panose="020B0609020204030204" pitchFamily="49" charset="0"/>
              </a:rPr>
              <a:t>&gt;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&lt;</a:t>
            </a:r>
            <a:r>
              <a:rPr lang="zh-CN" altLang="zh-CN" sz="1400" dirty="0">
                <a:solidFill>
                  <a:srgbClr val="0033B3"/>
                </a:solidFill>
                <a:latin typeface="Consolas" panose="020B0609020204030204" pitchFamily="49" charset="0"/>
              </a:rPr>
              <a:t>groupId</a:t>
            </a:r>
            <a:r>
              <a:rPr lang="zh-CN" altLang="zh-CN" sz="1400" dirty="0">
                <a:solidFill>
                  <a:srgbClr val="080808"/>
                </a:solidFill>
                <a:latin typeface="Consolas" panose="020B0609020204030204" pitchFamily="49" charset="0"/>
              </a:rPr>
              <a:t>&gt;de.codecentric&lt;/</a:t>
            </a:r>
            <a:r>
              <a:rPr lang="zh-CN" altLang="zh-CN" sz="1400" dirty="0">
                <a:solidFill>
                  <a:srgbClr val="0033B3"/>
                </a:solidFill>
                <a:latin typeface="Consolas" panose="020B0609020204030204" pitchFamily="49" charset="0"/>
              </a:rPr>
              <a:t>groupId</a:t>
            </a:r>
            <a:r>
              <a:rPr lang="zh-CN" altLang="zh-CN" sz="1400" dirty="0">
                <a:solidFill>
                  <a:srgbClr val="080808"/>
                </a:solidFill>
                <a:latin typeface="Consolas" panose="020B0609020204030204" pitchFamily="49" charset="0"/>
              </a:rPr>
              <a:t>&gt;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&lt;</a:t>
            </a:r>
            <a:r>
              <a:rPr lang="zh-CN" altLang="zh-CN" sz="1400" dirty="0">
                <a:solidFill>
                  <a:srgbClr val="0033B3"/>
                </a:solidFill>
                <a:latin typeface="Consolas" panose="020B0609020204030204" pitchFamily="49" charset="0"/>
              </a:rPr>
              <a:t>artifactId</a:t>
            </a:r>
            <a:r>
              <a:rPr lang="zh-CN" altLang="zh-CN" sz="1400" dirty="0">
                <a:solidFill>
                  <a:srgbClr val="080808"/>
                </a:solidFill>
                <a:latin typeface="Consolas" panose="020B0609020204030204" pitchFamily="49" charset="0"/>
              </a:rPr>
              <a:t>&gt;spring-boot-admin-starter-</a:t>
            </a:r>
            <a:r>
              <a:rPr lang="zh-CN" altLang="zh-CN" sz="1400" b="1" dirty="0">
                <a:solidFill>
                  <a:srgbClr val="C00000"/>
                </a:solidFill>
                <a:latin typeface="Consolas" panose="020B0609020204030204" pitchFamily="49" charset="0"/>
              </a:rPr>
              <a:t>client</a:t>
            </a:r>
            <a:r>
              <a:rPr lang="zh-CN" altLang="zh-CN" sz="1400" dirty="0">
                <a:solidFill>
                  <a:srgbClr val="080808"/>
                </a:solidFill>
                <a:latin typeface="Consolas" panose="020B0609020204030204" pitchFamily="49" charset="0"/>
              </a:rPr>
              <a:t>&lt;/</a:t>
            </a:r>
            <a:r>
              <a:rPr lang="zh-CN" altLang="zh-CN" sz="1400" dirty="0">
                <a:solidFill>
                  <a:srgbClr val="0033B3"/>
                </a:solidFill>
                <a:latin typeface="Consolas" panose="020B0609020204030204" pitchFamily="49" charset="0"/>
              </a:rPr>
              <a:t>artifactId</a:t>
            </a:r>
            <a:r>
              <a:rPr lang="zh-CN" altLang="zh-CN" sz="1400" dirty="0">
                <a:solidFill>
                  <a:srgbClr val="080808"/>
                </a:solidFill>
                <a:latin typeface="Consolas" panose="020B0609020204030204" pitchFamily="49" charset="0"/>
              </a:rPr>
              <a:t>&gt;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&lt;/</a:t>
            </a:r>
            <a:r>
              <a:rPr lang="zh-CN" altLang="zh-CN" sz="1400" dirty="0">
                <a:solidFill>
                  <a:srgbClr val="0033B3"/>
                </a:solidFill>
                <a:latin typeface="Consolas" panose="020B0609020204030204" pitchFamily="49" charset="0"/>
              </a:rPr>
              <a:t>dependency</a:t>
            </a:r>
            <a:r>
              <a:rPr lang="zh-CN" altLang="zh-CN" sz="1400" dirty="0">
                <a:solidFill>
                  <a:srgbClr val="080808"/>
                </a:solidFill>
                <a:latin typeface="Consolas" panose="020B0609020204030204" pitchFamily="49" charset="0"/>
              </a:rPr>
              <a:t>&gt;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&lt;/</a:t>
            </a:r>
            <a:r>
              <a:rPr lang="zh-CN" altLang="zh-CN" sz="1400" dirty="0">
                <a:solidFill>
                  <a:srgbClr val="0033B3"/>
                </a:solidFill>
                <a:latin typeface="Consolas" panose="020B0609020204030204" pitchFamily="49" charset="0"/>
              </a:rPr>
              <a:t>dependencies</a:t>
            </a:r>
            <a:r>
              <a:rPr lang="zh-CN" altLang="zh-CN" sz="1400" dirty="0">
                <a:solidFill>
                  <a:srgbClr val="080808"/>
                </a:solidFill>
                <a:latin typeface="Consolas" panose="020B0609020204030204" pitchFamily="49" charset="0"/>
              </a:rPr>
              <a:t>&gt;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&lt;</a:t>
            </a:r>
            <a:r>
              <a:rPr lang="zh-CN" altLang="zh-CN" sz="1400" dirty="0">
                <a:solidFill>
                  <a:srgbClr val="0033B3"/>
                </a:solidFill>
                <a:latin typeface="Consolas" panose="020B0609020204030204" pitchFamily="49" charset="0"/>
              </a:rPr>
              <a:t>dependencyManagement</a:t>
            </a:r>
            <a:r>
              <a:rPr lang="zh-CN" altLang="zh-CN" sz="1400" dirty="0">
                <a:solidFill>
                  <a:srgbClr val="080808"/>
                </a:solidFill>
                <a:latin typeface="Consolas" panose="020B0609020204030204" pitchFamily="49" charset="0"/>
              </a:rPr>
              <a:t>&gt;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&lt;</a:t>
            </a:r>
            <a:r>
              <a:rPr lang="zh-CN" altLang="zh-CN" sz="1400" dirty="0">
                <a:solidFill>
                  <a:srgbClr val="0033B3"/>
                </a:solidFill>
                <a:latin typeface="Consolas" panose="020B0609020204030204" pitchFamily="49" charset="0"/>
              </a:rPr>
              <a:t>dependencies</a:t>
            </a:r>
            <a:r>
              <a:rPr lang="zh-CN" altLang="zh-CN" sz="1400" dirty="0">
                <a:solidFill>
                  <a:srgbClr val="080808"/>
                </a:solidFill>
                <a:latin typeface="Consolas" panose="020B0609020204030204" pitchFamily="49" charset="0"/>
              </a:rPr>
              <a:t>&gt;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&lt;</a:t>
            </a:r>
            <a:r>
              <a:rPr lang="zh-CN" altLang="zh-CN" sz="1400" dirty="0">
                <a:solidFill>
                  <a:srgbClr val="0033B3"/>
                </a:solidFill>
                <a:latin typeface="Consolas" panose="020B0609020204030204" pitchFamily="49" charset="0"/>
              </a:rPr>
              <a:t>dependency</a:t>
            </a:r>
            <a:r>
              <a:rPr lang="zh-CN" altLang="zh-CN" sz="1400" dirty="0">
                <a:solidFill>
                  <a:srgbClr val="080808"/>
                </a:solidFill>
                <a:latin typeface="Consolas" panose="020B0609020204030204" pitchFamily="49" charset="0"/>
              </a:rPr>
              <a:t>&gt;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&lt;</a:t>
            </a:r>
            <a:r>
              <a:rPr lang="zh-CN" altLang="zh-CN" sz="1400" dirty="0">
                <a:solidFill>
                  <a:srgbClr val="0033B3"/>
                </a:solidFill>
                <a:latin typeface="Consolas" panose="020B0609020204030204" pitchFamily="49" charset="0"/>
              </a:rPr>
              <a:t>groupId</a:t>
            </a:r>
            <a:r>
              <a:rPr lang="zh-CN" altLang="zh-CN" sz="1400" dirty="0">
                <a:solidFill>
                  <a:srgbClr val="080808"/>
                </a:solidFill>
                <a:latin typeface="Consolas" panose="020B0609020204030204" pitchFamily="49" charset="0"/>
              </a:rPr>
              <a:t>&gt;de.codecentric&lt;/</a:t>
            </a:r>
            <a:r>
              <a:rPr lang="zh-CN" altLang="zh-CN" sz="1400" dirty="0">
                <a:solidFill>
                  <a:srgbClr val="0033B3"/>
                </a:solidFill>
                <a:latin typeface="Consolas" panose="020B0609020204030204" pitchFamily="49" charset="0"/>
              </a:rPr>
              <a:t>groupId</a:t>
            </a:r>
            <a:r>
              <a:rPr lang="zh-CN" altLang="zh-CN" sz="1400" dirty="0">
                <a:solidFill>
                  <a:srgbClr val="080808"/>
                </a:solidFill>
                <a:latin typeface="Consolas" panose="020B0609020204030204" pitchFamily="49" charset="0"/>
              </a:rPr>
              <a:t>&gt;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&lt;</a:t>
            </a:r>
            <a:r>
              <a:rPr lang="zh-CN" altLang="zh-CN" sz="1400" dirty="0">
                <a:solidFill>
                  <a:srgbClr val="0033B3"/>
                </a:solidFill>
                <a:latin typeface="Consolas" panose="020B0609020204030204" pitchFamily="49" charset="0"/>
              </a:rPr>
              <a:t>artifactId</a:t>
            </a:r>
            <a:r>
              <a:rPr lang="zh-CN" altLang="zh-CN" sz="1400" dirty="0">
                <a:solidFill>
                  <a:srgbClr val="080808"/>
                </a:solidFill>
                <a:latin typeface="Consolas" panose="020B0609020204030204" pitchFamily="49" charset="0"/>
              </a:rPr>
              <a:t>&gt;spring-boot-admin-dependencies&lt;/</a:t>
            </a:r>
            <a:r>
              <a:rPr lang="zh-CN" altLang="zh-CN" sz="1400" dirty="0">
                <a:solidFill>
                  <a:srgbClr val="0033B3"/>
                </a:solidFill>
                <a:latin typeface="Consolas" panose="020B0609020204030204" pitchFamily="49" charset="0"/>
              </a:rPr>
              <a:t>artifactId</a:t>
            </a:r>
            <a:r>
              <a:rPr lang="zh-CN" altLang="zh-CN" sz="1400" dirty="0">
                <a:solidFill>
                  <a:srgbClr val="080808"/>
                </a:solidFill>
                <a:latin typeface="Consolas" panose="020B0609020204030204" pitchFamily="49" charset="0"/>
              </a:rPr>
              <a:t>&gt;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&lt;</a:t>
            </a:r>
            <a:r>
              <a:rPr lang="zh-CN" altLang="zh-CN" sz="1400" dirty="0">
                <a:solidFill>
                  <a:srgbClr val="0033B3"/>
                </a:solidFill>
                <a:latin typeface="Consolas" panose="020B0609020204030204" pitchFamily="49" charset="0"/>
              </a:rPr>
              <a:t>version</a:t>
            </a:r>
            <a:r>
              <a:rPr lang="zh-CN" altLang="zh-CN" sz="1400" dirty="0">
                <a:solidFill>
                  <a:srgbClr val="080808"/>
                </a:solidFill>
                <a:latin typeface="Consolas" panose="020B0609020204030204" pitchFamily="49" charset="0"/>
              </a:rPr>
              <a:t>&gt;${spring-boot-admin.version}&lt;/</a:t>
            </a:r>
            <a:r>
              <a:rPr lang="zh-CN" altLang="zh-CN" sz="1400" dirty="0">
                <a:solidFill>
                  <a:srgbClr val="0033B3"/>
                </a:solidFill>
                <a:latin typeface="Consolas" panose="020B0609020204030204" pitchFamily="49" charset="0"/>
              </a:rPr>
              <a:t>version</a:t>
            </a:r>
            <a:r>
              <a:rPr lang="zh-CN" altLang="zh-CN" sz="1400" dirty="0">
                <a:solidFill>
                  <a:srgbClr val="080808"/>
                </a:solidFill>
                <a:latin typeface="Consolas" panose="020B0609020204030204" pitchFamily="49" charset="0"/>
              </a:rPr>
              <a:t>&gt;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&lt;</a:t>
            </a:r>
            <a:r>
              <a:rPr lang="zh-CN" altLang="zh-CN" sz="1400" dirty="0">
                <a:solidFill>
                  <a:srgbClr val="0033B3"/>
                </a:solidFill>
                <a:latin typeface="Consolas" panose="020B0609020204030204" pitchFamily="49" charset="0"/>
              </a:rPr>
              <a:t>type</a:t>
            </a:r>
            <a:r>
              <a:rPr lang="zh-CN" altLang="zh-CN" sz="1400" dirty="0">
                <a:solidFill>
                  <a:srgbClr val="080808"/>
                </a:solidFill>
                <a:latin typeface="Consolas" panose="020B0609020204030204" pitchFamily="49" charset="0"/>
              </a:rPr>
              <a:t>&gt;pom&lt;/</a:t>
            </a:r>
            <a:r>
              <a:rPr lang="zh-CN" altLang="zh-CN" sz="1400" dirty="0">
                <a:solidFill>
                  <a:srgbClr val="0033B3"/>
                </a:solidFill>
                <a:latin typeface="Consolas" panose="020B0609020204030204" pitchFamily="49" charset="0"/>
              </a:rPr>
              <a:t>type</a:t>
            </a:r>
            <a:r>
              <a:rPr lang="zh-CN" altLang="zh-CN" sz="1400" dirty="0">
                <a:solidFill>
                  <a:srgbClr val="080808"/>
                </a:solidFill>
                <a:latin typeface="Consolas" panose="020B0609020204030204" pitchFamily="49" charset="0"/>
              </a:rPr>
              <a:t>&gt;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&lt;</a:t>
            </a:r>
            <a:r>
              <a:rPr lang="zh-CN" altLang="zh-CN" sz="1400" dirty="0">
                <a:solidFill>
                  <a:srgbClr val="0033B3"/>
                </a:solidFill>
                <a:latin typeface="Consolas" panose="020B0609020204030204" pitchFamily="49" charset="0"/>
              </a:rPr>
              <a:t>scope</a:t>
            </a:r>
            <a:r>
              <a:rPr lang="zh-CN" altLang="zh-CN" sz="1400" dirty="0">
                <a:solidFill>
                  <a:srgbClr val="080808"/>
                </a:solidFill>
                <a:latin typeface="Consolas" panose="020B0609020204030204" pitchFamily="49" charset="0"/>
              </a:rPr>
              <a:t>&gt;import&lt;/</a:t>
            </a:r>
            <a:r>
              <a:rPr lang="zh-CN" altLang="zh-CN" sz="1400" dirty="0">
                <a:solidFill>
                  <a:srgbClr val="0033B3"/>
                </a:solidFill>
                <a:latin typeface="Consolas" panose="020B0609020204030204" pitchFamily="49" charset="0"/>
              </a:rPr>
              <a:t>scope</a:t>
            </a:r>
            <a:r>
              <a:rPr lang="zh-CN" altLang="zh-CN" sz="1400" dirty="0">
                <a:solidFill>
                  <a:srgbClr val="080808"/>
                </a:solidFill>
                <a:latin typeface="Consolas" panose="020B0609020204030204" pitchFamily="49" charset="0"/>
              </a:rPr>
              <a:t>&gt;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&lt;/</a:t>
            </a:r>
            <a:r>
              <a:rPr lang="zh-CN" altLang="zh-CN" sz="1400" dirty="0">
                <a:solidFill>
                  <a:srgbClr val="0033B3"/>
                </a:solidFill>
                <a:latin typeface="Consolas" panose="020B0609020204030204" pitchFamily="49" charset="0"/>
              </a:rPr>
              <a:t>dependency</a:t>
            </a:r>
            <a:r>
              <a:rPr lang="zh-CN" altLang="zh-CN" sz="1400" dirty="0">
                <a:solidFill>
                  <a:srgbClr val="080808"/>
                </a:solidFill>
                <a:latin typeface="Consolas" panose="020B0609020204030204" pitchFamily="49" charset="0"/>
              </a:rPr>
              <a:t>&gt;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&lt;/</a:t>
            </a:r>
            <a:r>
              <a:rPr lang="zh-CN" altLang="zh-CN" sz="1400" dirty="0">
                <a:solidFill>
                  <a:srgbClr val="0033B3"/>
                </a:solidFill>
                <a:latin typeface="Consolas" panose="020B0609020204030204" pitchFamily="49" charset="0"/>
              </a:rPr>
              <a:t>dependencies</a:t>
            </a:r>
            <a:r>
              <a:rPr lang="zh-CN" altLang="zh-CN" sz="1400" dirty="0">
                <a:solidFill>
                  <a:srgbClr val="080808"/>
                </a:solidFill>
                <a:latin typeface="Consolas" panose="020B0609020204030204" pitchFamily="49" charset="0"/>
              </a:rPr>
              <a:t>&gt;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&lt;/</a:t>
            </a:r>
            <a:r>
              <a:rPr lang="zh-CN" altLang="zh-CN" sz="1400" dirty="0">
                <a:solidFill>
                  <a:srgbClr val="0033B3"/>
                </a:solidFill>
                <a:latin typeface="Consolas" panose="020B0609020204030204" pitchFamily="49" charset="0"/>
              </a:rPr>
              <a:t>dependencyManagement</a:t>
            </a:r>
            <a:r>
              <a:rPr lang="zh-CN" altLang="zh-CN" sz="1400" dirty="0">
                <a:solidFill>
                  <a:srgbClr val="080808"/>
                </a:solidFill>
                <a:latin typeface="Consolas" panose="020B0609020204030204" pitchFamily="49" charset="0"/>
              </a:rPr>
              <a:t>&gt;</a:t>
            </a:r>
            <a:endParaRPr lang="zh-CN" altLang="zh-CN" sz="1600" dirty="0">
              <a:latin typeface="Arial" panose="020B0604020202020204" pitchFamily="34" charset="0"/>
            </a:endParaRPr>
          </a:p>
        </p:txBody>
      </p:sp>
    </p:spTree>
    <p:extLst>
      <p:ext uri="{BB962C8B-B14F-4D97-AF65-F5344CB8AC3E}">
        <p14:creationId xmlns:p14="http://schemas.microsoft.com/office/powerpoint/2010/main" val="2290678371"/>
      </p:ext>
    </p:extLst>
  </p:cSld>
  <p:clrMapOvr>
    <a:masterClrMapping/>
  </p:clrMapOvr>
  <p:timing>
    <p:tnLst>
      <p:par>
        <p:cTn id="1" dur="indefinite" restart="never" nodeType="tmRoot"/>
      </p:par>
    </p:tnLst>
  </p:timing>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zh-CN" altLang="en-US" dirty="0"/>
              <a:t>可视化监控平台</a:t>
            </a:r>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en-US" altLang="zh-CN" dirty="0"/>
              <a:t>Admin</a:t>
            </a:r>
            <a:r>
              <a:rPr lang="zh-CN" altLang="en-US" dirty="0"/>
              <a:t>服务</a:t>
            </a:r>
            <a:r>
              <a:rPr lang="zh-CN" altLang="en-US" dirty="0" smtClean="0"/>
              <a:t>端</a:t>
            </a:r>
            <a:endParaRPr lang="en-US" altLang="zh-CN" dirty="0" smtClean="0"/>
          </a:p>
          <a:p>
            <a:pPr>
              <a:buFont typeface="Wingdings" panose="05000000000000000000" pitchFamily="2" charset="2"/>
              <a:buChar char="l"/>
            </a:pPr>
            <a:endParaRPr lang="en-US" altLang="zh-CN" dirty="0"/>
          </a:p>
          <a:p>
            <a:pPr>
              <a:buFont typeface="Wingdings" panose="05000000000000000000" pitchFamily="2" charset="2"/>
              <a:buChar char="l"/>
            </a:pPr>
            <a:endParaRPr lang="en-US" altLang="zh-CN" sz="2400" dirty="0"/>
          </a:p>
          <a:p>
            <a:pPr>
              <a:buFont typeface="Wingdings" panose="05000000000000000000" pitchFamily="2" charset="2"/>
              <a:buChar char="l"/>
            </a:pPr>
            <a:endParaRPr lang="en-US" altLang="zh-CN" dirty="0"/>
          </a:p>
          <a:p>
            <a:pPr>
              <a:buFont typeface="Wingdings" panose="05000000000000000000" pitchFamily="2" charset="2"/>
              <a:buChar char="l"/>
            </a:pPr>
            <a:endParaRPr lang="en-US" altLang="zh-CN" dirty="0"/>
          </a:p>
          <a:p>
            <a:pPr>
              <a:buFont typeface="Wingdings" panose="05000000000000000000" pitchFamily="2" charset="2"/>
              <a:buChar char="l"/>
            </a:pPr>
            <a:r>
              <a:rPr lang="en-US" altLang="zh-CN" dirty="0" smtClean="0"/>
              <a:t>Admin</a:t>
            </a:r>
            <a:r>
              <a:rPr lang="zh-CN" altLang="en-US" dirty="0" smtClean="0"/>
              <a:t>客户端</a:t>
            </a:r>
            <a:endParaRPr lang="en-US" altLang="zh-CN" dirty="0" smtClean="0"/>
          </a:p>
          <a:p>
            <a:pPr>
              <a:buFont typeface="Wingdings" panose="05000000000000000000" pitchFamily="2" charset="2"/>
              <a:buChar char="l"/>
            </a:pPr>
            <a:endParaRPr lang="en-US" altLang="zh-CN" dirty="0" smtClean="0"/>
          </a:p>
          <a:p>
            <a:pPr>
              <a:buFont typeface="Wingdings" panose="05000000000000000000" pitchFamily="2" charset="2"/>
              <a:buChar char="l"/>
            </a:pPr>
            <a:endParaRPr lang="en-US" altLang="zh-CN" dirty="0" smtClean="0"/>
          </a:p>
          <a:p>
            <a:pPr>
              <a:buFont typeface="Wingdings" panose="05000000000000000000" pitchFamily="2" charset="2"/>
              <a:buChar char="l"/>
            </a:pPr>
            <a:endParaRPr lang="en-US" altLang="zh-CN" dirty="0">
              <a:solidFill>
                <a:schemeClr val="tx1">
                  <a:lumMod val="85000"/>
                  <a:lumOff val="15000"/>
                </a:schemeClr>
              </a:solidFill>
            </a:endParaRPr>
          </a:p>
        </p:txBody>
      </p:sp>
      <p:sp>
        <p:nvSpPr>
          <p:cNvPr id="14" name="TextBox 3">
            <a:extLst>
              <a:ext uri="{FF2B5EF4-FFF2-40B4-BE49-F238E27FC236}">
                <a16:creationId xmlns:a16="http://schemas.microsoft.com/office/drawing/2014/main" id="{0C998B78-AB18-3C47-A1C7-25AE9A3A40B0}"/>
              </a:ext>
            </a:extLst>
          </p:cNvPr>
          <p:cNvSpPr txBox="1"/>
          <p:nvPr/>
        </p:nvSpPr>
        <p:spPr>
          <a:xfrm>
            <a:off x="1159842" y="2149748"/>
            <a:ext cx="9860586" cy="1708160"/>
          </a:xfrm>
          <a:prstGeom prst="rect">
            <a:avLst/>
          </a:prstGeom>
          <a:solidFill>
            <a:srgbClr val="FFFFE4"/>
          </a:solidFill>
          <a:ln w="3175">
            <a:solidFill>
              <a:srgbClr val="919191"/>
            </a:solidFill>
          </a:ln>
        </p:spPr>
        <p:txBody>
          <a:bodyPr wrap="square">
            <a:spAutoFit/>
          </a:bodyPr>
          <a:lstStyle/>
          <a:p>
            <a:pPr lvl="0" eaLnBrk="0" fontAlgn="base" hangingPunct="0">
              <a:lnSpc>
                <a:spcPct val="150000"/>
              </a:lnSpc>
              <a:spcBef>
                <a:spcPct val="0"/>
              </a:spcBef>
              <a:spcAft>
                <a:spcPct val="0"/>
              </a:spcAft>
            </a:pPr>
            <a:r>
              <a:rPr lang="zh-CN" altLang="zh-CN" sz="1400" dirty="0">
                <a:solidFill>
                  <a:srgbClr val="080808"/>
                </a:solidFill>
                <a:latin typeface="Consolas" panose="020B0609020204030204" pitchFamily="49" charset="0"/>
              </a:rPr>
              <a:t>&lt;</a:t>
            </a:r>
            <a:r>
              <a:rPr lang="zh-CN" altLang="zh-CN" sz="1400" dirty="0">
                <a:solidFill>
                  <a:srgbClr val="0033B3"/>
                </a:solidFill>
                <a:latin typeface="Consolas" panose="020B0609020204030204" pitchFamily="49" charset="0"/>
              </a:rPr>
              <a:t>dependency</a:t>
            </a:r>
            <a:r>
              <a:rPr lang="zh-CN" altLang="zh-CN" sz="1400" dirty="0">
                <a:solidFill>
                  <a:srgbClr val="080808"/>
                </a:solidFill>
                <a:latin typeface="Consolas" panose="020B0609020204030204" pitchFamily="49" charset="0"/>
              </a:rPr>
              <a:t>&gt;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&lt;</a:t>
            </a:r>
            <a:r>
              <a:rPr lang="zh-CN" altLang="zh-CN" sz="1400" dirty="0">
                <a:solidFill>
                  <a:srgbClr val="0033B3"/>
                </a:solidFill>
                <a:latin typeface="Consolas" panose="020B0609020204030204" pitchFamily="49" charset="0"/>
              </a:rPr>
              <a:t>groupId</a:t>
            </a:r>
            <a:r>
              <a:rPr lang="zh-CN" altLang="zh-CN" sz="1400" dirty="0">
                <a:solidFill>
                  <a:srgbClr val="080808"/>
                </a:solidFill>
                <a:latin typeface="Consolas" panose="020B0609020204030204" pitchFamily="49" charset="0"/>
              </a:rPr>
              <a:t>&gt;de.codecentric&lt;/</a:t>
            </a:r>
            <a:r>
              <a:rPr lang="zh-CN" altLang="zh-CN" sz="1400" dirty="0">
                <a:solidFill>
                  <a:srgbClr val="0033B3"/>
                </a:solidFill>
                <a:latin typeface="Consolas" panose="020B0609020204030204" pitchFamily="49" charset="0"/>
              </a:rPr>
              <a:t>groupId</a:t>
            </a:r>
            <a:r>
              <a:rPr lang="zh-CN" altLang="zh-CN" sz="1400" dirty="0">
                <a:solidFill>
                  <a:srgbClr val="080808"/>
                </a:solidFill>
                <a:latin typeface="Consolas" panose="020B0609020204030204" pitchFamily="49" charset="0"/>
              </a:rPr>
              <a:t>&gt;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&lt;</a:t>
            </a:r>
            <a:r>
              <a:rPr lang="zh-CN" altLang="zh-CN" sz="1400" dirty="0">
                <a:solidFill>
                  <a:srgbClr val="0033B3"/>
                </a:solidFill>
                <a:latin typeface="Consolas" panose="020B0609020204030204" pitchFamily="49" charset="0"/>
              </a:rPr>
              <a:t>artifactId</a:t>
            </a:r>
            <a:r>
              <a:rPr lang="zh-CN" altLang="zh-CN" sz="1400" dirty="0">
                <a:solidFill>
                  <a:srgbClr val="080808"/>
                </a:solidFill>
                <a:latin typeface="Consolas" panose="020B0609020204030204" pitchFamily="49" charset="0"/>
              </a:rPr>
              <a:t>&gt;spring-boot-admin-starter-server&lt;/</a:t>
            </a:r>
            <a:r>
              <a:rPr lang="zh-CN" altLang="zh-CN" sz="1400" dirty="0">
                <a:solidFill>
                  <a:srgbClr val="0033B3"/>
                </a:solidFill>
                <a:latin typeface="Consolas" panose="020B0609020204030204" pitchFamily="49" charset="0"/>
              </a:rPr>
              <a:t>artifactId</a:t>
            </a:r>
            <a:r>
              <a:rPr lang="zh-CN" altLang="zh-CN" sz="1400" dirty="0">
                <a:solidFill>
                  <a:srgbClr val="080808"/>
                </a:solidFill>
                <a:latin typeface="Consolas" panose="020B0609020204030204" pitchFamily="49" charset="0"/>
              </a:rPr>
              <a:t>&gt;</a:t>
            </a:r>
            <a:br>
              <a:rPr lang="zh-CN" altLang="zh-CN" sz="1400" dirty="0">
                <a:solidFill>
                  <a:srgbClr val="080808"/>
                </a:solidFill>
                <a:latin typeface="Consolas" panose="020B0609020204030204" pitchFamily="49" charset="0"/>
              </a:rPr>
            </a:br>
            <a:r>
              <a:rPr lang="zh-CN" altLang="zh-CN" sz="1400" b="1" dirty="0">
                <a:solidFill>
                  <a:srgbClr val="AD2A26"/>
                </a:solidFill>
                <a:latin typeface="Consolas" panose="020B0609020204030204" pitchFamily="49" charset="0"/>
              </a:rPr>
              <a:t>    &lt;version&gt;2.5.4&lt;/version&gt;</a:t>
            </a:r>
            <a:r>
              <a:rPr lang="zh-CN" altLang="zh-CN" sz="1400" dirty="0">
                <a:solidFill>
                  <a:srgbClr val="080808"/>
                </a:solidFill>
                <a:latin typeface="Consolas" panose="020B0609020204030204" pitchFamily="49" charset="0"/>
              </a:rPr>
              <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&lt;/</a:t>
            </a:r>
            <a:r>
              <a:rPr lang="zh-CN" altLang="zh-CN" sz="1400" dirty="0">
                <a:solidFill>
                  <a:srgbClr val="0033B3"/>
                </a:solidFill>
                <a:latin typeface="Consolas" panose="020B0609020204030204" pitchFamily="49" charset="0"/>
              </a:rPr>
              <a:t>dependency</a:t>
            </a:r>
            <a:r>
              <a:rPr lang="zh-CN" altLang="zh-CN" sz="1400" dirty="0">
                <a:solidFill>
                  <a:srgbClr val="080808"/>
                </a:solidFill>
                <a:latin typeface="Consolas" panose="020B0609020204030204" pitchFamily="49" charset="0"/>
              </a:rPr>
              <a:t>&gt;</a:t>
            </a:r>
            <a:endParaRPr lang="zh-CN" altLang="zh-CN" sz="1600" dirty="0">
              <a:latin typeface="Arial" panose="020B0604020202020204" pitchFamily="34" charset="0"/>
            </a:endParaRPr>
          </a:p>
        </p:txBody>
      </p:sp>
      <p:sp>
        <p:nvSpPr>
          <p:cNvPr id="8" name="TextBox 3">
            <a:extLst>
              <a:ext uri="{FF2B5EF4-FFF2-40B4-BE49-F238E27FC236}">
                <a16:creationId xmlns:a16="http://schemas.microsoft.com/office/drawing/2014/main" id="{0C998B78-AB18-3C47-A1C7-25AE9A3A40B0}"/>
              </a:ext>
            </a:extLst>
          </p:cNvPr>
          <p:cNvSpPr txBox="1"/>
          <p:nvPr/>
        </p:nvSpPr>
        <p:spPr>
          <a:xfrm>
            <a:off x="1159842" y="4384948"/>
            <a:ext cx="9860586" cy="1708160"/>
          </a:xfrm>
          <a:prstGeom prst="rect">
            <a:avLst/>
          </a:prstGeom>
          <a:solidFill>
            <a:srgbClr val="FFFFE4"/>
          </a:solidFill>
          <a:ln w="3175">
            <a:solidFill>
              <a:srgbClr val="919191"/>
            </a:solidFill>
          </a:ln>
        </p:spPr>
        <p:txBody>
          <a:bodyPr wrap="square">
            <a:spAutoFit/>
          </a:bodyPr>
          <a:lstStyle/>
          <a:p>
            <a:pPr lvl="0" eaLnBrk="0" fontAlgn="base" hangingPunct="0">
              <a:lnSpc>
                <a:spcPct val="150000"/>
              </a:lnSpc>
              <a:spcBef>
                <a:spcPct val="0"/>
              </a:spcBef>
              <a:spcAft>
                <a:spcPct val="0"/>
              </a:spcAft>
            </a:pPr>
            <a:r>
              <a:rPr lang="zh-CN" altLang="zh-CN" sz="1400" dirty="0">
                <a:solidFill>
                  <a:srgbClr val="080808"/>
                </a:solidFill>
                <a:latin typeface="Consolas" panose="020B0609020204030204" pitchFamily="49" charset="0"/>
              </a:rPr>
              <a:t>&lt;</a:t>
            </a:r>
            <a:r>
              <a:rPr lang="zh-CN" altLang="zh-CN" sz="1400" dirty="0">
                <a:solidFill>
                  <a:srgbClr val="0033B3"/>
                </a:solidFill>
                <a:latin typeface="Consolas" panose="020B0609020204030204" pitchFamily="49" charset="0"/>
              </a:rPr>
              <a:t>dependency</a:t>
            </a:r>
            <a:r>
              <a:rPr lang="zh-CN" altLang="zh-CN" sz="1400" dirty="0">
                <a:solidFill>
                  <a:srgbClr val="080808"/>
                </a:solidFill>
                <a:latin typeface="Consolas" panose="020B0609020204030204" pitchFamily="49" charset="0"/>
              </a:rPr>
              <a:t>&gt;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&lt;</a:t>
            </a:r>
            <a:r>
              <a:rPr lang="zh-CN" altLang="zh-CN" sz="1400" dirty="0">
                <a:solidFill>
                  <a:srgbClr val="0033B3"/>
                </a:solidFill>
                <a:latin typeface="Consolas" panose="020B0609020204030204" pitchFamily="49" charset="0"/>
              </a:rPr>
              <a:t>groupId</a:t>
            </a:r>
            <a:r>
              <a:rPr lang="zh-CN" altLang="zh-CN" sz="1400" dirty="0">
                <a:solidFill>
                  <a:srgbClr val="080808"/>
                </a:solidFill>
                <a:latin typeface="Consolas" panose="020B0609020204030204" pitchFamily="49" charset="0"/>
              </a:rPr>
              <a:t>&gt;de.codecentric&lt;/</a:t>
            </a:r>
            <a:r>
              <a:rPr lang="zh-CN" altLang="zh-CN" sz="1400" dirty="0">
                <a:solidFill>
                  <a:srgbClr val="0033B3"/>
                </a:solidFill>
                <a:latin typeface="Consolas" panose="020B0609020204030204" pitchFamily="49" charset="0"/>
              </a:rPr>
              <a:t>groupId</a:t>
            </a:r>
            <a:r>
              <a:rPr lang="zh-CN" altLang="zh-CN" sz="1400" dirty="0">
                <a:solidFill>
                  <a:srgbClr val="080808"/>
                </a:solidFill>
                <a:latin typeface="Consolas" panose="020B0609020204030204" pitchFamily="49" charset="0"/>
              </a:rPr>
              <a:t>&gt;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&lt;</a:t>
            </a:r>
            <a:r>
              <a:rPr lang="zh-CN" altLang="zh-CN" sz="1400" dirty="0">
                <a:solidFill>
                  <a:srgbClr val="0033B3"/>
                </a:solidFill>
                <a:latin typeface="Consolas" panose="020B0609020204030204" pitchFamily="49" charset="0"/>
              </a:rPr>
              <a:t>artifactId</a:t>
            </a:r>
            <a:r>
              <a:rPr lang="zh-CN" altLang="zh-CN" sz="1400" dirty="0">
                <a:solidFill>
                  <a:srgbClr val="080808"/>
                </a:solidFill>
                <a:latin typeface="Consolas" panose="020B0609020204030204" pitchFamily="49" charset="0"/>
              </a:rPr>
              <a:t>&gt;spring-boot-admin-starter-client&lt;/</a:t>
            </a:r>
            <a:r>
              <a:rPr lang="zh-CN" altLang="zh-CN" sz="1400" dirty="0">
                <a:solidFill>
                  <a:srgbClr val="0033B3"/>
                </a:solidFill>
                <a:latin typeface="Consolas" panose="020B0609020204030204" pitchFamily="49" charset="0"/>
              </a:rPr>
              <a:t>artifactId</a:t>
            </a:r>
            <a:r>
              <a:rPr lang="zh-CN" altLang="zh-CN" sz="1400" dirty="0">
                <a:solidFill>
                  <a:srgbClr val="080808"/>
                </a:solidFill>
                <a:latin typeface="Consolas" panose="020B0609020204030204" pitchFamily="49" charset="0"/>
              </a:rPr>
              <a:t>&gt;</a:t>
            </a:r>
            <a:br>
              <a:rPr lang="zh-CN" altLang="zh-CN" sz="1400" dirty="0">
                <a:solidFill>
                  <a:srgbClr val="080808"/>
                </a:solidFill>
                <a:latin typeface="Consolas" panose="020B0609020204030204" pitchFamily="49" charset="0"/>
              </a:rPr>
            </a:br>
            <a:r>
              <a:rPr lang="zh-CN" altLang="zh-CN" sz="1400" b="1" dirty="0">
                <a:solidFill>
                  <a:srgbClr val="AD2A26"/>
                </a:solidFill>
                <a:latin typeface="Consolas" panose="020B0609020204030204" pitchFamily="49" charset="0"/>
              </a:rPr>
              <a:t>    &lt;version&gt;2.5.4&lt;/version&gt;</a:t>
            </a:r>
            <a:r>
              <a:rPr lang="zh-CN" altLang="zh-CN" sz="1400" dirty="0">
                <a:solidFill>
                  <a:srgbClr val="080808"/>
                </a:solidFill>
                <a:latin typeface="Consolas" panose="020B0609020204030204" pitchFamily="49" charset="0"/>
              </a:rPr>
              <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&lt;/</a:t>
            </a:r>
            <a:r>
              <a:rPr lang="zh-CN" altLang="zh-CN" sz="1400" dirty="0">
                <a:solidFill>
                  <a:srgbClr val="0033B3"/>
                </a:solidFill>
                <a:latin typeface="Consolas" panose="020B0609020204030204" pitchFamily="49" charset="0"/>
              </a:rPr>
              <a:t>dependency</a:t>
            </a:r>
            <a:r>
              <a:rPr lang="zh-CN" altLang="zh-CN" sz="1400" dirty="0">
                <a:solidFill>
                  <a:srgbClr val="080808"/>
                </a:solidFill>
                <a:latin typeface="Consolas" panose="020B0609020204030204" pitchFamily="49" charset="0"/>
              </a:rPr>
              <a:t>&gt;</a:t>
            </a:r>
            <a:endParaRPr lang="zh-CN" altLang="zh-CN" sz="1600" dirty="0">
              <a:latin typeface="Arial" panose="020B0604020202020204" pitchFamily="34" charset="0"/>
            </a:endParaRPr>
          </a:p>
        </p:txBody>
      </p:sp>
    </p:spTree>
    <p:extLst>
      <p:ext uri="{BB962C8B-B14F-4D97-AF65-F5344CB8AC3E}">
        <p14:creationId xmlns:p14="http://schemas.microsoft.com/office/powerpoint/2010/main" val="38089682"/>
      </p:ext>
    </p:extLst>
  </p:cSld>
  <p:clrMapOvr>
    <a:masterClrMapping/>
  </p:clrMapOvr>
  <p:timing>
    <p:tnLst>
      <p:par>
        <p:cTn id="1" dur="indefinite" restart="never" nodeType="tmRoot"/>
      </p:par>
    </p:tnLst>
  </p:timing>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zh-CN" altLang="en-US" dirty="0"/>
              <a:t>可视化监控平台</a:t>
            </a:r>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en-US" altLang="zh-CN" dirty="0" smtClean="0"/>
              <a:t>Admin</a:t>
            </a:r>
            <a:r>
              <a:rPr lang="zh-CN" altLang="en-US" dirty="0" smtClean="0"/>
              <a:t>服务端</a:t>
            </a:r>
            <a:endParaRPr lang="en-US" altLang="zh-CN" dirty="0" smtClean="0"/>
          </a:p>
          <a:p>
            <a:pPr>
              <a:buFont typeface="Wingdings" panose="05000000000000000000" pitchFamily="2" charset="2"/>
              <a:buChar char="l"/>
            </a:pPr>
            <a:endParaRPr lang="en-US" altLang="zh-CN" dirty="0"/>
          </a:p>
          <a:p>
            <a:pPr>
              <a:buFont typeface="Wingdings" panose="05000000000000000000" pitchFamily="2" charset="2"/>
              <a:buChar char="l"/>
            </a:pPr>
            <a:endParaRPr lang="en-US" altLang="zh-CN" dirty="0" smtClean="0"/>
          </a:p>
          <a:p>
            <a:pPr>
              <a:buFont typeface="Wingdings" panose="05000000000000000000" pitchFamily="2" charset="2"/>
              <a:buChar char="l"/>
            </a:pPr>
            <a:r>
              <a:rPr lang="zh-CN" altLang="en-US" dirty="0" smtClean="0"/>
              <a:t>设置启用</a:t>
            </a:r>
            <a:r>
              <a:rPr lang="en-US" altLang="zh-CN" dirty="0" smtClean="0"/>
              <a:t>Spring-Admin</a:t>
            </a:r>
          </a:p>
          <a:p>
            <a:pPr>
              <a:buFont typeface="Wingdings" panose="05000000000000000000" pitchFamily="2" charset="2"/>
              <a:buChar char="l"/>
            </a:pPr>
            <a:endParaRPr lang="en-US" altLang="zh-CN" dirty="0">
              <a:solidFill>
                <a:schemeClr val="tx1">
                  <a:lumMod val="85000"/>
                  <a:lumOff val="15000"/>
                </a:schemeClr>
              </a:solidFill>
            </a:endParaRPr>
          </a:p>
        </p:txBody>
      </p:sp>
      <p:sp>
        <p:nvSpPr>
          <p:cNvPr id="6" name="TextBox 3">
            <a:extLst>
              <a:ext uri="{FF2B5EF4-FFF2-40B4-BE49-F238E27FC236}">
                <a16:creationId xmlns:a16="http://schemas.microsoft.com/office/drawing/2014/main" id="{0C998B78-AB18-3C47-A1C7-25AE9A3A40B0}"/>
              </a:ext>
            </a:extLst>
          </p:cNvPr>
          <p:cNvSpPr txBox="1"/>
          <p:nvPr/>
        </p:nvSpPr>
        <p:spPr>
          <a:xfrm>
            <a:off x="1159842" y="2149748"/>
            <a:ext cx="9860586" cy="702949"/>
          </a:xfrm>
          <a:prstGeom prst="rect">
            <a:avLst/>
          </a:prstGeom>
          <a:solidFill>
            <a:srgbClr val="FFFFE4"/>
          </a:solidFill>
          <a:ln w="3175">
            <a:solidFill>
              <a:srgbClr val="919191"/>
            </a:solidFill>
          </a:ln>
        </p:spPr>
        <p:txBody>
          <a:bodyPr wrap="square">
            <a:spAutoFit/>
          </a:bodyPr>
          <a:lstStyle/>
          <a:p>
            <a:pPr lvl="0" eaLnBrk="0" fontAlgn="base" hangingPunct="0">
              <a:lnSpc>
                <a:spcPct val="150000"/>
              </a:lnSpc>
              <a:spcBef>
                <a:spcPct val="0"/>
              </a:spcBef>
              <a:spcAft>
                <a:spcPct val="0"/>
              </a:spcAft>
            </a:pPr>
            <a:r>
              <a:rPr lang="zh-CN" altLang="zh-CN" sz="1400" dirty="0">
                <a:solidFill>
                  <a:srgbClr val="0033B3"/>
                </a:solidFill>
                <a:latin typeface="Consolas" panose="020B0609020204030204" pitchFamily="49" charset="0"/>
              </a:rPr>
              <a:t>server</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port</a:t>
            </a:r>
            <a:r>
              <a:rPr lang="zh-CN" altLang="zh-CN" sz="1400" dirty="0">
                <a:solidFill>
                  <a:srgbClr val="080808"/>
                </a:solidFill>
                <a:latin typeface="Consolas" panose="020B0609020204030204" pitchFamily="49" charset="0"/>
              </a:rPr>
              <a:t>: </a:t>
            </a:r>
            <a:r>
              <a:rPr lang="zh-CN" altLang="zh-CN" sz="1400" dirty="0">
                <a:solidFill>
                  <a:srgbClr val="1750EB"/>
                </a:solidFill>
                <a:latin typeface="Consolas" panose="020B0609020204030204" pitchFamily="49" charset="0"/>
              </a:rPr>
              <a:t>8080</a:t>
            </a:r>
            <a:endParaRPr lang="zh-CN" altLang="zh-CN" sz="1600" dirty="0">
              <a:latin typeface="Arial" panose="020B0604020202020204" pitchFamily="34" charset="0"/>
            </a:endParaRPr>
          </a:p>
        </p:txBody>
      </p:sp>
      <p:sp>
        <p:nvSpPr>
          <p:cNvPr id="7" name="TextBox 3">
            <a:extLst>
              <a:ext uri="{FF2B5EF4-FFF2-40B4-BE49-F238E27FC236}">
                <a16:creationId xmlns:a16="http://schemas.microsoft.com/office/drawing/2014/main" id="{0C998B78-AB18-3C47-A1C7-25AE9A3A40B0}"/>
              </a:ext>
            </a:extLst>
          </p:cNvPr>
          <p:cNvSpPr txBox="1"/>
          <p:nvPr/>
        </p:nvSpPr>
        <p:spPr>
          <a:xfrm>
            <a:off x="1159842" y="3397344"/>
            <a:ext cx="9860586" cy="2354491"/>
          </a:xfrm>
          <a:prstGeom prst="rect">
            <a:avLst/>
          </a:prstGeom>
          <a:solidFill>
            <a:srgbClr val="FFFFE4"/>
          </a:solidFill>
          <a:ln w="3175">
            <a:solidFill>
              <a:srgbClr val="919191"/>
            </a:solidFill>
          </a:ln>
        </p:spPr>
        <p:txBody>
          <a:bodyPr wrap="square">
            <a:spAutoFit/>
          </a:bodyPr>
          <a:lstStyle/>
          <a:p>
            <a:pPr lvl="0" eaLnBrk="0" fontAlgn="base" hangingPunct="0">
              <a:lnSpc>
                <a:spcPct val="150000"/>
              </a:lnSpc>
              <a:spcBef>
                <a:spcPct val="0"/>
              </a:spcBef>
              <a:spcAft>
                <a:spcPct val="0"/>
              </a:spcAft>
            </a:pPr>
            <a:r>
              <a:rPr lang="zh-CN" altLang="zh-CN" sz="1400" dirty="0">
                <a:solidFill>
                  <a:srgbClr val="9E880D"/>
                </a:solidFill>
                <a:latin typeface="Consolas" panose="020B0609020204030204" pitchFamily="49" charset="0"/>
              </a:rPr>
              <a:t>@SpringBootApplication</a:t>
            </a:r>
            <a:br>
              <a:rPr lang="zh-CN" altLang="zh-CN" sz="1400" dirty="0">
                <a:solidFill>
                  <a:srgbClr val="9E880D"/>
                </a:solidFill>
                <a:latin typeface="Consolas" panose="020B0609020204030204" pitchFamily="49" charset="0"/>
              </a:rPr>
            </a:br>
            <a:r>
              <a:rPr lang="zh-CN" altLang="zh-CN" sz="1400" b="1" dirty="0">
                <a:solidFill>
                  <a:srgbClr val="C00000"/>
                </a:solidFill>
                <a:latin typeface="Consolas" panose="020B0609020204030204" pitchFamily="49" charset="0"/>
              </a:rPr>
              <a:t>@EnableAdminServer</a:t>
            </a:r>
            <a:r>
              <a:rPr lang="zh-CN" altLang="zh-CN" sz="1400" dirty="0">
                <a:solidFill>
                  <a:srgbClr val="9E880D"/>
                </a:solidFill>
                <a:latin typeface="Consolas" panose="020B0609020204030204" pitchFamily="49" charset="0"/>
              </a:rPr>
              <a:t/>
            </a:r>
            <a:br>
              <a:rPr lang="zh-CN" altLang="zh-CN" sz="1400" dirty="0">
                <a:solidFill>
                  <a:srgbClr val="9E880D"/>
                </a:solidFill>
                <a:latin typeface="Consolas" panose="020B0609020204030204" pitchFamily="49" charset="0"/>
              </a:rPr>
            </a:br>
            <a:r>
              <a:rPr lang="zh-CN" altLang="zh-CN" sz="1400" dirty="0">
                <a:solidFill>
                  <a:srgbClr val="0033B3"/>
                </a:solidFill>
                <a:latin typeface="Consolas" panose="020B0609020204030204" pitchFamily="49" charset="0"/>
              </a:rPr>
              <a:t>public class </a:t>
            </a:r>
            <a:r>
              <a:rPr lang="zh-CN" altLang="zh-CN" sz="1400" dirty="0">
                <a:solidFill>
                  <a:srgbClr val="000000"/>
                </a:solidFill>
                <a:latin typeface="Consolas" panose="020B0609020204030204" pitchFamily="49" charset="0"/>
              </a:rPr>
              <a:t>Springboot25ActuatorServerApplication </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smtClean="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public static void </a:t>
            </a:r>
            <a:r>
              <a:rPr lang="zh-CN" altLang="zh-CN" sz="1400" dirty="0">
                <a:solidFill>
                  <a:srgbClr val="00627A"/>
                </a:solidFill>
                <a:latin typeface="Consolas" panose="020B0609020204030204" pitchFamily="49" charset="0"/>
              </a:rPr>
              <a:t>main</a:t>
            </a:r>
            <a:r>
              <a:rPr lang="zh-CN" altLang="zh-CN" sz="1400" dirty="0">
                <a:solidFill>
                  <a:srgbClr val="080808"/>
                </a:solidFill>
                <a:latin typeface="Consolas" panose="020B0609020204030204" pitchFamily="49" charset="0"/>
              </a:rPr>
              <a:t>(</a:t>
            </a:r>
            <a:r>
              <a:rPr lang="zh-CN" altLang="zh-CN" sz="1400" dirty="0">
                <a:solidFill>
                  <a:srgbClr val="000000"/>
                </a:solidFill>
                <a:latin typeface="Consolas" panose="020B0609020204030204" pitchFamily="49" charset="0"/>
              </a:rPr>
              <a:t>String</a:t>
            </a:r>
            <a:r>
              <a:rPr lang="zh-CN" altLang="zh-CN" sz="1400" dirty="0">
                <a:solidFill>
                  <a:srgbClr val="080808"/>
                </a:solidFill>
                <a:latin typeface="Consolas" panose="020B0609020204030204" pitchFamily="49" charset="0"/>
              </a:rPr>
              <a:t>[] args) {</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0000"/>
                </a:solidFill>
                <a:latin typeface="Consolas" panose="020B0609020204030204" pitchFamily="49" charset="0"/>
              </a:rPr>
              <a:t>SpringApplication</a:t>
            </a:r>
            <a:r>
              <a:rPr lang="zh-CN" altLang="zh-CN" sz="1400" dirty="0">
                <a:solidFill>
                  <a:srgbClr val="080808"/>
                </a:solidFill>
                <a:latin typeface="Consolas" panose="020B0609020204030204" pitchFamily="49" charset="0"/>
              </a:rPr>
              <a:t>.</a:t>
            </a:r>
            <a:r>
              <a:rPr lang="zh-CN" altLang="zh-CN" sz="1400" i="1" dirty="0">
                <a:solidFill>
                  <a:srgbClr val="080808"/>
                </a:solidFill>
                <a:latin typeface="Consolas" panose="020B0609020204030204" pitchFamily="49" charset="0"/>
              </a:rPr>
              <a:t>run</a:t>
            </a:r>
            <a:r>
              <a:rPr lang="zh-CN" altLang="zh-CN" sz="1400" dirty="0">
                <a:solidFill>
                  <a:srgbClr val="080808"/>
                </a:solidFill>
                <a:latin typeface="Consolas" panose="020B0609020204030204" pitchFamily="49" charset="0"/>
              </a:rPr>
              <a:t>(</a:t>
            </a:r>
            <a:r>
              <a:rPr lang="zh-CN" altLang="zh-CN" sz="1400" dirty="0">
                <a:solidFill>
                  <a:srgbClr val="000000"/>
                </a:solidFill>
                <a:latin typeface="Consolas" panose="020B0609020204030204" pitchFamily="49" charset="0"/>
              </a:rPr>
              <a:t>Springboot25ActuatorServerApplication</a:t>
            </a:r>
            <a:r>
              <a:rPr lang="zh-CN" altLang="zh-CN" sz="1400" dirty="0">
                <a:solidFill>
                  <a:srgbClr val="080808"/>
                </a:solidFill>
                <a:latin typeface="Consolas" panose="020B0609020204030204" pitchFamily="49" charset="0"/>
              </a:rPr>
              <a:t>.</a:t>
            </a:r>
            <a:r>
              <a:rPr lang="zh-CN" altLang="zh-CN" sz="1400" dirty="0">
                <a:solidFill>
                  <a:srgbClr val="0033B3"/>
                </a:solidFill>
                <a:latin typeface="Consolas" panose="020B0609020204030204" pitchFamily="49" charset="0"/>
              </a:rPr>
              <a:t>class</a:t>
            </a:r>
            <a:r>
              <a:rPr lang="zh-CN" altLang="zh-CN" sz="1400" dirty="0">
                <a:solidFill>
                  <a:srgbClr val="080808"/>
                </a:solidFill>
                <a:latin typeface="Consolas" panose="020B0609020204030204" pitchFamily="49" charset="0"/>
              </a:rPr>
              <a:t>, args);</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br>
              <a:rPr lang="zh-CN" altLang="zh-CN" sz="1400" dirty="0">
                <a:solidFill>
                  <a:srgbClr val="080808"/>
                </a:solidFill>
                <a:latin typeface="Consolas" panose="020B0609020204030204" pitchFamily="49" charset="0"/>
              </a:rPr>
            </a:br>
            <a:r>
              <a:rPr lang="zh-CN" altLang="zh-CN" sz="1400" dirty="0" smtClean="0">
                <a:solidFill>
                  <a:srgbClr val="080808"/>
                </a:solidFill>
                <a:latin typeface="Consolas" panose="020B0609020204030204" pitchFamily="49" charset="0"/>
              </a:rPr>
              <a:t>}</a:t>
            </a:r>
            <a:endParaRPr lang="zh-CN" altLang="zh-CN" sz="1600" dirty="0">
              <a:latin typeface="Arial" panose="020B0604020202020204" pitchFamily="34" charset="0"/>
            </a:endParaRPr>
          </a:p>
        </p:txBody>
      </p:sp>
    </p:spTree>
    <p:extLst>
      <p:ext uri="{BB962C8B-B14F-4D97-AF65-F5344CB8AC3E}">
        <p14:creationId xmlns:p14="http://schemas.microsoft.com/office/powerpoint/2010/main" val="720862242"/>
      </p:ext>
    </p:extLst>
  </p:cSld>
  <p:clrMapOvr>
    <a:masterClrMapping/>
  </p:clrMapOvr>
  <p:timing>
    <p:tnLst>
      <p:par>
        <p:cTn id="1" dur="indefinite" restart="never" nodeType="tmRoot"/>
      </p:par>
    </p:tnLst>
  </p:timing>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zh-CN" altLang="en-US" dirty="0"/>
              <a:t>可视化监控平台</a:t>
            </a:r>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en-US" altLang="zh-CN" dirty="0" smtClean="0"/>
              <a:t>Admin</a:t>
            </a:r>
            <a:r>
              <a:rPr lang="zh-CN" altLang="en-US" dirty="0" smtClean="0"/>
              <a:t>客户端</a:t>
            </a:r>
            <a:endParaRPr lang="en-US" altLang="zh-CN" dirty="0" smtClean="0"/>
          </a:p>
          <a:p>
            <a:pPr>
              <a:buFont typeface="Wingdings" panose="05000000000000000000" pitchFamily="2" charset="2"/>
              <a:buChar char="l"/>
            </a:pPr>
            <a:endParaRPr lang="en-US" altLang="zh-CN" dirty="0" smtClean="0"/>
          </a:p>
          <a:p>
            <a:pPr>
              <a:buFont typeface="Wingdings" panose="05000000000000000000" pitchFamily="2" charset="2"/>
              <a:buChar char="l"/>
            </a:pPr>
            <a:endParaRPr lang="en-US" altLang="zh-CN" dirty="0" smtClean="0"/>
          </a:p>
          <a:p>
            <a:pPr>
              <a:buFont typeface="Wingdings" panose="05000000000000000000" pitchFamily="2" charset="2"/>
              <a:buChar char="l"/>
            </a:pPr>
            <a:endParaRPr lang="en-US" altLang="zh-CN" dirty="0">
              <a:solidFill>
                <a:schemeClr val="tx1">
                  <a:lumMod val="85000"/>
                  <a:lumOff val="15000"/>
                </a:schemeClr>
              </a:solidFill>
            </a:endParaRPr>
          </a:p>
        </p:txBody>
      </p:sp>
      <p:sp>
        <p:nvSpPr>
          <p:cNvPr id="14" name="TextBox 3">
            <a:extLst>
              <a:ext uri="{FF2B5EF4-FFF2-40B4-BE49-F238E27FC236}">
                <a16:creationId xmlns:a16="http://schemas.microsoft.com/office/drawing/2014/main" id="{0C998B78-AB18-3C47-A1C7-25AE9A3A40B0}"/>
              </a:ext>
            </a:extLst>
          </p:cNvPr>
          <p:cNvSpPr txBox="1"/>
          <p:nvPr/>
        </p:nvSpPr>
        <p:spPr>
          <a:xfrm>
            <a:off x="1159842" y="2149748"/>
            <a:ext cx="9860586" cy="4257769"/>
          </a:xfrm>
          <a:prstGeom prst="rect">
            <a:avLst/>
          </a:prstGeom>
          <a:solidFill>
            <a:srgbClr val="FFFFE4"/>
          </a:solidFill>
          <a:ln w="3175">
            <a:solidFill>
              <a:srgbClr val="919191"/>
            </a:solidFill>
          </a:ln>
        </p:spPr>
        <p:txBody>
          <a:bodyPr wrap="square">
            <a:spAutoFit/>
          </a:bodyPr>
          <a:lstStyle/>
          <a:p>
            <a:pPr lvl="0" eaLnBrk="0" fontAlgn="base" hangingPunct="0">
              <a:lnSpc>
                <a:spcPct val="150000"/>
              </a:lnSpc>
              <a:spcBef>
                <a:spcPct val="0"/>
              </a:spcBef>
              <a:spcAft>
                <a:spcPct val="0"/>
              </a:spcAft>
            </a:pPr>
            <a:r>
              <a:rPr lang="zh-CN" altLang="zh-CN" sz="1400" dirty="0">
                <a:solidFill>
                  <a:srgbClr val="0033B3"/>
                </a:solidFill>
                <a:latin typeface="Consolas" panose="020B0609020204030204" pitchFamily="49" charset="0"/>
              </a:rPr>
              <a:t>spring</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boot</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admin</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client</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url</a:t>
            </a:r>
            <a:r>
              <a:rPr lang="zh-CN" altLang="zh-CN" sz="1400" dirty="0">
                <a:solidFill>
                  <a:srgbClr val="080808"/>
                </a:solidFill>
                <a:latin typeface="Consolas" panose="020B0609020204030204" pitchFamily="49" charset="0"/>
              </a:rPr>
              <a:t>: http://localhost:8080</a:t>
            </a:r>
            <a:br>
              <a:rPr lang="zh-CN" altLang="zh-CN" sz="1400" dirty="0">
                <a:solidFill>
                  <a:srgbClr val="080808"/>
                </a:solidFill>
                <a:latin typeface="Consolas" panose="020B0609020204030204" pitchFamily="49" charset="0"/>
              </a:rPr>
            </a:br>
            <a:r>
              <a:rPr lang="zh-CN" altLang="zh-CN" sz="1400" dirty="0">
                <a:solidFill>
                  <a:srgbClr val="0033B3"/>
                </a:solidFill>
                <a:latin typeface="Consolas" panose="020B0609020204030204" pitchFamily="49" charset="0"/>
              </a:rPr>
              <a:t>management</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endpoint</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health</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show-details</a:t>
            </a:r>
            <a:r>
              <a:rPr lang="zh-CN" altLang="zh-CN" sz="1400" dirty="0">
                <a:solidFill>
                  <a:srgbClr val="080808"/>
                </a:solidFill>
                <a:latin typeface="Consolas" panose="020B0609020204030204" pitchFamily="49" charset="0"/>
              </a:rPr>
              <a:t>: </a:t>
            </a:r>
            <a:r>
              <a:rPr lang="zh-CN" altLang="zh-CN" sz="1400" i="1" dirty="0">
                <a:solidFill>
                  <a:srgbClr val="871094"/>
                </a:solidFill>
                <a:latin typeface="Consolas" panose="020B0609020204030204" pitchFamily="49" charset="0"/>
              </a:rPr>
              <a:t>always</a:t>
            </a:r>
            <a:br>
              <a:rPr lang="zh-CN" altLang="zh-CN" sz="1400" i="1" dirty="0">
                <a:solidFill>
                  <a:srgbClr val="871094"/>
                </a:solidFill>
                <a:latin typeface="Consolas" panose="020B0609020204030204" pitchFamily="49" charset="0"/>
              </a:rPr>
            </a:br>
            <a:r>
              <a:rPr lang="zh-CN" altLang="zh-CN" sz="1400" i="1" dirty="0">
                <a:solidFill>
                  <a:srgbClr val="871094"/>
                </a:solidFill>
                <a:latin typeface="Consolas" panose="020B0609020204030204" pitchFamily="49" charset="0"/>
              </a:rPr>
              <a:t>  </a:t>
            </a:r>
            <a:r>
              <a:rPr lang="zh-CN" altLang="zh-CN" sz="1400" dirty="0">
                <a:solidFill>
                  <a:srgbClr val="0033B3"/>
                </a:solidFill>
                <a:latin typeface="Consolas" panose="020B0609020204030204" pitchFamily="49" charset="0"/>
              </a:rPr>
              <a:t>endpoints</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web</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exposure</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include</a:t>
            </a:r>
            <a:r>
              <a:rPr lang="zh-CN" altLang="zh-CN" sz="1400" dirty="0">
                <a:solidFill>
                  <a:srgbClr val="080808"/>
                </a:solidFill>
                <a:latin typeface="Consolas" panose="020B0609020204030204" pitchFamily="49" charset="0"/>
              </a:rPr>
              <a:t>: </a:t>
            </a:r>
            <a:r>
              <a:rPr lang="zh-CN" altLang="zh-CN" sz="1400" dirty="0">
                <a:solidFill>
                  <a:srgbClr val="067D17"/>
                </a:solidFill>
                <a:latin typeface="Consolas" panose="020B0609020204030204" pitchFamily="49" charset="0"/>
              </a:rPr>
              <a:t>"*"</a:t>
            </a:r>
            <a:endParaRPr lang="zh-CN" altLang="zh-CN" sz="1600" dirty="0">
              <a:latin typeface="Arial" panose="020B0604020202020204" pitchFamily="34" charset="0"/>
            </a:endParaRPr>
          </a:p>
        </p:txBody>
      </p:sp>
    </p:spTree>
    <p:extLst>
      <p:ext uri="{BB962C8B-B14F-4D97-AF65-F5344CB8AC3E}">
        <p14:creationId xmlns:p14="http://schemas.microsoft.com/office/powerpoint/2010/main" val="1761335624"/>
      </p:ext>
    </p:extLst>
  </p:cSld>
  <p:clrMapOvr>
    <a:masterClrMapping/>
  </p:clrMapOvr>
  <p:timing>
    <p:tnLst>
      <p:par>
        <p:cTn id="1" dur="indefinite" restart="never" nodeType="tmRoot"/>
      </p:par>
    </p:tnLst>
  </p:timing>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zh-CN" altLang="en-US" dirty="0"/>
              <a:t>可视化监控平台</a:t>
            </a:r>
          </a:p>
        </p:txBody>
      </p:sp>
      <p:pic>
        <p:nvPicPr>
          <p:cNvPr id="6" name="图片 5"/>
          <p:cNvPicPr>
            <a:picLocks noChangeAspect="1"/>
          </p:cNvPicPr>
          <p:nvPr/>
        </p:nvPicPr>
        <p:blipFill>
          <a:blip r:embed="rId3"/>
          <a:stretch>
            <a:fillRect/>
          </a:stretch>
        </p:blipFill>
        <p:spPr>
          <a:xfrm>
            <a:off x="1159842" y="1749973"/>
            <a:ext cx="9219057" cy="4657544"/>
          </a:xfrm>
          <a:prstGeom prst="rect">
            <a:avLst/>
          </a:prstGeom>
        </p:spPr>
      </p:pic>
    </p:spTree>
    <p:extLst>
      <p:ext uri="{BB962C8B-B14F-4D97-AF65-F5344CB8AC3E}">
        <p14:creationId xmlns:p14="http://schemas.microsoft.com/office/powerpoint/2010/main" val="273899311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zh-CN" altLang="en-US" dirty="0" smtClean="0">
                <a:latin typeface="Consolas" panose="020B0609020204030204" pitchFamily="49" charset="0"/>
              </a:rPr>
              <a:t>数据校验</a:t>
            </a:r>
            <a:endParaRPr lang="zh-CN" altLang="en-US" dirty="0">
              <a:latin typeface="Consolas" panose="020B0609020204030204" pitchFamily="49" charset="0"/>
            </a:endParaRPr>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smtClean="0">
                <a:latin typeface="Consolas" panose="020B0609020204030204" pitchFamily="49" charset="0"/>
              </a:rPr>
              <a:t>开启数据校验有助于系统安全性，</a:t>
            </a:r>
            <a:r>
              <a:rPr lang="en-US" altLang="zh-CN" dirty="0" smtClean="0">
                <a:latin typeface="Consolas" panose="020B0609020204030204" pitchFamily="49" charset="0"/>
              </a:rPr>
              <a:t>J2EE</a:t>
            </a:r>
            <a:r>
              <a:rPr lang="zh-CN" altLang="en-US" dirty="0" smtClean="0">
                <a:latin typeface="Consolas" panose="020B0609020204030204" pitchFamily="49" charset="0"/>
              </a:rPr>
              <a:t>规范中</a:t>
            </a:r>
            <a:r>
              <a:rPr lang="en-US" altLang="zh-CN" dirty="0" smtClean="0">
                <a:latin typeface="Consolas" panose="020B0609020204030204" pitchFamily="49" charset="0"/>
              </a:rPr>
              <a:t>JSR303</a:t>
            </a:r>
            <a:r>
              <a:rPr lang="zh-CN" altLang="en-US" dirty="0" smtClean="0">
                <a:latin typeface="Consolas" panose="020B0609020204030204" pitchFamily="49" charset="0"/>
              </a:rPr>
              <a:t>规范定义了一组有关数据校验相关的</a:t>
            </a:r>
            <a:r>
              <a:rPr lang="en-US" altLang="zh-CN" dirty="0" smtClean="0">
                <a:latin typeface="Consolas" panose="020B0609020204030204" pitchFamily="49" charset="0"/>
              </a:rPr>
              <a:t>API</a:t>
            </a:r>
          </a:p>
          <a:p>
            <a:pPr>
              <a:buFont typeface="Wingdings" panose="05000000000000000000" pitchFamily="2" charset="2"/>
              <a:buChar char="l"/>
            </a:pPr>
            <a:endParaRPr lang="en-US" altLang="zh-CN" dirty="0" smtClean="0">
              <a:latin typeface="Consolas" panose="020B0609020204030204" pitchFamily="49" charset="0"/>
            </a:endParaRPr>
          </a:p>
          <a:p>
            <a:pPr>
              <a:buFont typeface="Wingdings" panose="05000000000000000000" pitchFamily="2" charset="2"/>
              <a:buChar char="l"/>
            </a:pPr>
            <a:endParaRPr lang="en-US" altLang="zh-CN" dirty="0" smtClean="0">
              <a:latin typeface="Consolas" panose="020B0609020204030204" pitchFamily="49" charset="0"/>
            </a:endParaRPr>
          </a:p>
          <a:p>
            <a:pPr>
              <a:buFont typeface="Wingdings" panose="05000000000000000000" pitchFamily="2" charset="2"/>
              <a:buChar char="l"/>
            </a:pPr>
            <a:endParaRPr lang="en-US" altLang="zh-CN" dirty="0">
              <a:solidFill>
                <a:schemeClr val="tx1">
                  <a:lumMod val="85000"/>
                  <a:lumOff val="15000"/>
                </a:schemeClr>
              </a:solidFill>
              <a:latin typeface="Consolas" panose="020B0609020204030204" pitchFamily="49" charset="0"/>
            </a:endParaRPr>
          </a:p>
        </p:txBody>
      </p:sp>
    </p:spTree>
    <p:extLst>
      <p:ext uri="{BB962C8B-B14F-4D97-AF65-F5344CB8AC3E}">
        <p14:creationId xmlns:p14="http://schemas.microsoft.com/office/powerpoint/2010/main" val="2063902639"/>
      </p:ext>
    </p:extLst>
  </p:cSld>
  <p:clrMapOvr>
    <a:masterClrMapping/>
  </p:clrMapOvr>
  <p:timing>
    <p:tnLst>
      <p:par>
        <p:cTn id="1" dur="indefinite" restart="never" nodeType="tmRoot"/>
      </p:par>
    </p:tnLst>
  </p:timing>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4A7A685B-F94D-194F-BA07-9413F6ABF747}"/>
              </a:ext>
            </a:extLst>
          </p:cNvPr>
          <p:cNvSpPr>
            <a:spLocks noGrp="1"/>
          </p:cNvSpPr>
          <p:nvPr>
            <p:ph type="body" sz="quarter" idx="10"/>
          </p:nvPr>
        </p:nvSpPr>
        <p:spPr>
          <a:xfrm>
            <a:off x="5126583" y="1463040"/>
            <a:ext cx="6573803" cy="4511040"/>
          </a:xfrm>
        </p:spPr>
        <p:txBody>
          <a:bodyPr/>
          <a:lstStyle/>
          <a:p>
            <a:r>
              <a:rPr lang="zh-CN" altLang="en-US" sz="1600" dirty="0"/>
              <a:t>可视化监控</a:t>
            </a:r>
            <a:r>
              <a:rPr lang="zh-CN" altLang="en-US" sz="1600" dirty="0" smtClean="0"/>
              <a:t>平台</a:t>
            </a:r>
            <a:r>
              <a:rPr lang="en-US" altLang="zh-CN" sz="1600" dirty="0" smtClean="0"/>
              <a:t>——Spring Boot Admin</a:t>
            </a:r>
            <a:endParaRPr lang="en-US" altLang="zh-CN" sz="1600" dirty="0">
              <a:latin typeface="Consolas" panose="020B0609020204030204" pitchFamily="49" charset="0"/>
              <a:sym typeface="Consolas" panose="020B0609020204030204" pitchFamily="49" charset="0"/>
            </a:endParaRPr>
          </a:p>
          <a:p>
            <a:r>
              <a:rPr lang="zh-CN" altLang="en-US" sz="1600" dirty="0" smtClean="0">
                <a:latin typeface="Consolas" panose="020B0609020204030204" pitchFamily="49" charset="0"/>
                <a:sym typeface="Consolas" panose="020B0609020204030204" pitchFamily="49" charset="0"/>
              </a:rPr>
              <a:t>配置通过</a:t>
            </a:r>
            <a:r>
              <a:rPr lang="en-US" altLang="zh-CN" sz="1600" dirty="0" smtClean="0">
                <a:latin typeface="Consolas" panose="020B0609020204030204" pitchFamily="49" charset="0"/>
                <a:sym typeface="Consolas" panose="020B0609020204030204" pitchFamily="49" charset="0"/>
              </a:rPr>
              <a:t>web</a:t>
            </a:r>
            <a:r>
              <a:rPr lang="zh-CN" altLang="en-US" sz="1600" dirty="0" smtClean="0">
                <a:latin typeface="Consolas" panose="020B0609020204030204" pitchFamily="49" charset="0"/>
                <a:sym typeface="Consolas" panose="020B0609020204030204" pitchFamily="49" charset="0"/>
              </a:rPr>
              <a:t>端读取监控信息</a:t>
            </a:r>
            <a:endParaRPr lang="en-US" altLang="zh-CN" sz="1600" dirty="0" smtClean="0"/>
          </a:p>
        </p:txBody>
      </p:sp>
    </p:spTree>
    <p:extLst>
      <p:ext uri="{BB962C8B-B14F-4D97-AF65-F5344CB8AC3E}">
        <p14:creationId xmlns:p14="http://schemas.microsoft.com/office/powerpoint/2010/main" val="824407169"/>
      </p:ext>
    </p:extLst>
  </p:cSld>
  <p:clrMapOvr>
    <a:masterClrMapping/>
  </p:clrMapOvr>
  <p:timing>
    <p:tnLst>
      <p:par>
        <p:cTn id="1" dur="indefinite" restart="never" nodeType="tmRoot"/>
      </p:par>
    </p:tnLst>
  </p:timing>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zh-CN" altLang="en-US" dirty="0" smtClean="0"/>
              <a:t>监控原理</a:t>
            </a:r>
            <a:endParaRPr lang="zh-CN" altLang="en-US" dirty="0"/>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en-US" altLang="zh-CN" dirty="0" smtClean="0"/>
              <a:t>Actuator</a:t>
            </a:r>
            <a:r>
              <a:rPr lang="zh-CN" altLang="en-US" dirty="0" smtClean="0"/>
              <a:t>提供了</a:t>
            </a:r>
            <a:r>
              <a:rPr lang="en-US" altLang="zh-CN" dirty="0" err="1" smtClean="0"/>
              <a:t>SpringBoot</a:t>
            </a:r>
            <a:r>
              <a:rPr lang="zh-CN" altLang="en-US" dirty="0" smtClean="0"/>
              <a:t>生产就绪功能，通过端点的配置与访问，获取端点信息</a:t>
            </a:r>
            <a:endParaRPr lang="en-US" altLang="zh-CN" dirty="0" smtClean="0"/>
          </a:p>
          <a:p>
            <a:pPr>
              <a:buFont typeface="Wingdings" panose="05000000000000000000" pitchFamily="2" charset="2"/>
              <a:buChar char="l"/>
            </a:pPr>
            <a:r>
              <a:rPr lang="zh-CN" altLang="en-US" dirty="0" smtClean="0"/>
              <a:t>端点描述了一组监控信息，</a:t>
            </a:r>
            <a:r>
              <a:rPr lang="en-US" altLang="zh-CN" dirty="0" err="1" smtClean="0"/>
              <a:t>SpringBoot</a:t>
            </a:r>
            <a:r>
              <a:rPr lang="zh-CN" altLang="en-US" dirty="0" smtClean="0"/>
              <a:t>提供了多个内置端点，也可以根据需要自定义端点信息</a:t>
            </a:r>
            <a:endParaRPr lang="en-US" altLang="zh-CN" dirty="0" smtClean="0"/>
          </a:p>
          <a:p>
            <a:pPr>
              <a:buFont typeface="Wingdings" panose="05000000000000000000" pitchFamily="2" charset="2"/>
              <a:buChar char="l"/>
            </a:pPr>
            <a:r>
              <a:rPr lang="zh-CN" altLang="en-US" dirty="0" smtClean="0"/>
              <a:t>访问当前应用所有端点信息：</a:t>
            </a:r>
            <a:r>
              <a:rPr lang="en-US" altLang="zh-CN" b="1" dirty="0" smtClean="0">
                <a:solidFill>
                  <a:srgbClr val="C00000"/>
                </a:solidFill>
              </a:rPr>
              <a:t>/actuator</a:t>
            </a:r>
          </a:p>
          <a:p>
            <a:pPr>
              <a:buFont typeface="Wingdings" panose="05000000000000000000" pitchFamily="2" charset="2"/>
              <a:buChar char="l"/>
            </a:pPr>
            <a:r>
              <a:rPr lang="zh-CN" altLang="en-US" dirty="0" smtClean="0"/>
              <a:t>访问端点详细</a:t>
            </a:r>
            <a:r>
              <a:rPr lang="zh-CN" altLang="en-US" dirty="0"/>
              <a:t>信息：</a:t>
            </a:r>
            <a:r>
              <a:rPr lang="en-US" altLang="zh-CN" dirty="0"/>
              <a:t>/actuator</a:t>
            </a:r>
            <a:r>
              <a:rPr lang="en-US" altLang="zh-CN" b="1" dirty="0" smtClean="0">
                <a:solidFill>
                  <a:srgbClr val="C00000"/>
                </a:solidFill>
              </a:rPr>
              <a:t>/</a:t>
            </a:r>
            <a:r>
              <a:rPr lang="zh-CN" altLang="en-US" b="1" dirty="0" smtClean="0">
                <a:solidFill>
                  <a:srgbClr val="C00000"/>
                </a:solidFill>
              </a:rPr>
              <a:t>端点名称</a:t>
            </a:r>
            <a:endParaRPr lang="en-US" altLang="zh-CN" b="1" dirty="0">
              <a:solidFill>
                <a:srgbClr val="C00000"/>
              </a:solidFill>
            </a:endParaRPr>
          </a:p>
          <a:p>
            <a:pPr marL="0" indent="0">
              <a:buNone/>
            </a:pPr>
            <a:endParaRPr lang="en-US" altLang="zh-CN" b="1" dirty="0" smtClean="0">
              <a:solidFill>
                <a:srgbClr val="C00000"/>
              </a:solidFill>
            </a:endParaRPr>
          </a:p>
          <a:p>
            <a:pPr>
              <a:buFont typeface="Wingdings" panose="05000000000000000000" pitchFamily="2" charset="2"/>
              <a:buChar char="l"/>
            </a:pPr>
            <a:endParaRPr lang="en-US" altLang="zh-CN" dirty="0" smtClean="0"/>
          </a:p>
          <a:p>
            <a:pPr>
              <a:buFont typeface="Wingdings" panose="05000000000000000000" pitchFamily="2" charset="2"/>
              <a:buChar char="l"/>
            </a:pPr>
            <a:endParaRPr lang="en-US" altLang="zh-CN" dirty="0" smtClean="0"/>
          </a:p>
          <a:p>
            <a:pPr>
              <a:buFont typeface="Wingdings" panose="05000000000000000000" pitchFamily="2" charset="2"/>
              <a:buChar char="l"/>
            </a:pPr>
            <a:endParaRPr lang="en-US" altLang="zh-CN" dirty="0" smtClean="0"/>
          </a:p>
          <a:p>
            <a:pPr>
              <a:buFont typeface="Wingdings" panose="05000000000000000000" pitchFamily="2" charset="2"/>
              <a:buChar char="l"/>
            </a:pPr>
            <a:endParaRPr lang="en-US" altLang="zh-CN" dirty="0">
              <a:solidFill>
                <a:schemeClr val="tx1">
                  <a:lumMod val="85000"/>
                  <a:lumOff val="15000"/>
                </a:schemeClr>
              </a:solidFill>
            </a:endParaRPr>
          </a:p>
        </p:txBody>
      </p:sp>
    </p:spTree>
    <p:extLst>
      <p:ext uri="{BB962C8B-B14F-4D97-AF65-F5344CB8AC3E}">
        <p14:creationId xmlns:p14="http://schemas.microsoft.com/office/powerpoint/2010/main" val="380536166"/>
      </p:ext>
    </p:extLst>
  </p:cSld>
  <p:clrMapOvr>
    <a:masterClrMapping/>
  </p:clrMapOvr>
  <p:timing>
    <p:tnLst>
      <p:par>
        <p:cTn id="1" dur="indefinite" restart="never" nodeType="tmRoot"/>
      </p:par>
    </p:tnLst>
  </p:timing>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zh-CN" altLang="en-US" dirty="0" smtClean="0"/>
              <a:t>监控原理</a:t>
            </a:r>
            <a:endParaRPr lang="zh-CN" altLang="en-US" dirty="0"/>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en-US" altLang="zh-CN" dirty="0" err="1" smtClean="0"/>
              <a:t>xxxxxxxxxxxxxxxxx</a:t>
            </a:r>
            <a:endParaRPr lang="en-US" altLang="zh-CN" dirty="0" smtClean="0"/>
          </a:p>
          <a:p>
            <a:pPr>
              <a:buFont typeface="Wingdings" panose="05000000000000000000" pitchFamily="2" charset="2"/>
              <a:buChar char="l"/>
            </a:pPr>
            <a:endParaRPr lang="en-US" altLang="zh-CN" dirty="0" smtClean="0"/>
          </a:p>
          <a:p>
            <a:pPr>
              <a:buFont typeface="Wingdings" panose="05000000000000000000" pitchFamily="2" charset="2"/>
              <a:buChar char="l"/>
            </a:pPr>
            <a:endParaRPr lang="en-US" altLang="zh-CN" dirty="0" smtClean="0"/>
          </a:p>
          <a:p>
            <a:pPr>
              <a:buFont typeface="Wingdings" panose="05000000000000000000" pitchFamily="2" charset="2"/>
              <a:buChar char="l"/>
            </a:pPr>
            <a:endParaRPr lang="en-US" altLang="zh-CN" dirty="0">
              <a:solidFill>
                <a:schemeClr val="tx1">
                  <a:lumMod val="85000"/>
                  <a:lumOff val="15000"/>
                </a:schemeClr>
              </a:solidFill>
            </a:endParaRPr>
          </a:p>
        </p:txBody>
      </p:sp>
      <p:graphicFrame>
        <p:nvGraphicFramePr>
          <p:cNvPr id="2" name="表格 1"/>
          <p:cNvGraphicFramePr>
            <a:graphicFrameLocks noGrp="1"/>
          </p:cNvGraphicFramePr>
          <p:nvPr>
            <p:extLst>
              <p:ext uri="{D42A27DB-BD31-4B8C-83A1-F6EECF244321}">
                <p14:modId xmlns:p14="http://schemas.microsoft.com/office/powerpoint/2010/main" val="3259137718"/>
              </p:ext>
            </p:extLst>
          </p:nvPr>
        </p:nvGraphicFramePr>
        <p:xfrm>
          <a:off x="613062" y="1519423"/>
          <a:ext cx="10816935" cy="4623266"/>
        </p:xfrm>
        <a:graphic>
          <a:graphicData uri="http://schemas.openxmlformats.org/drawingml/2006/table">
            <a:tbl>
              <a:tblPr firstRow="1" firstCol="1" bandRow="1">
                <a:tableStyleId>{5C22544A-7EE6-4342-B048-85BDC9FD1C3A}</a:tableStyleId>
              </a:tblPr>
              <a:tblGrid>
                <a:gridCol w="3605645">
                  <a:extLst>
                    <a:ext uri="{9D8B030D-6E8A-4147-A177-3AD203B41FA5}">
                      <a16:colId xmlns:a16="http://schemas.microsoft.com/office/drawing/2014/main" val="3071701626"/>
                    </a:ext>
                  </a:extLst>
                </a:gridCol>
                <a:gridCol w="5153893">
                  <a:extLst>
                    <a:ext uri="{9D8B030D-6E8A-4147-A177-3AD203B41FA5}">
                      <a16:colId xmlns:a16="http://schemas.microsoft.com/office/drawing/2014/main" val="3458385724"/>
                    </a:ext>
                  </a:extLst>
                </a:gridCol>
                <a:gridCol w="2057397">
                  <a:extLst>
                    <a:ext uri="{9D8B030D-6E8A-4147-A177-3AD203B41FA5}">
                      <a16:colId xmlns:a16="http://schemas.microsoft.com/office/drawing/2014/main" val="2392092063"/>
                    </a:ext>
                  </a:extLst>
                </a:gridCol>
              </a:tblGrid>
              <a:tr h="163145">
                <a:tc>
                  <a:txBody>
                    <a:bodyPr/>
                    <a:lstStyle/>
                    <a:p>
                      <a:pPr algn="ctr">
                        <a:spcAft>
                          <a:spcPts val="1020"/>
                        </a:spcAft>
                      </a:pPr>
                      <a:r>
                        <a:rPr lang="en-US" sz="2400" kern="0" spc="15" dirty="0">
                          <a:effectLst/>
                        </a:rPr>
                        <a:t>ID</a:t>
                      </a:r>
                      <a:endParaRPr lang="zh-CN" sz="2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58341" marR="58341" marT="26927" marB="26927" anchor="ctr"/>
                </a:tc>
                <a:tc>
                  <a:txBody>
                    <a:bodyPr/>
                    <a:lstStyle/>
                    <a:p>
                      <a:pPr algn="ctr">
                        <a:spcAft>
                          <a:spcPts val="1020"/>
                        </a:spcAft>
                      </a:pPr>
                      <a:r>
                        <a:rPr lang="zh-CN" sz="2400" kern="0" spc="15" dirty="0">
                          <a:effectLst/>
                        </a:rPr>
                        <a:t>描述</a:t>
                      </a:r>
                      <a:endParaRPr lang="zh-CN" sz="2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58341" marR="58341" marT="26927" marB="26927" anchor="ctr"/>
                </a:tc>
                <a:tc>
                  <a:txBody>
                    <a:bodyPr/>
                    <a:lstStyle/>
                    <a:p>
                      <a:pPr algn="ctr">
                        <a:spcAft>
                          <a:spcPts val="1020"/>
                        </a:spcAft>
                      </a:pPr>
                      <a:r>
                        <a:rPr lang="zh-CN" sz="2400" kern="0" spc="15" dirty="0">
                          <a:effectLst/>
                        </a:rPr>
                        <a:t>默认启用</a:t>
                      </a:r>
                      <a:endParaRPr lang="zh-CN" sz="2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58341" marR="58341" marT="26927" marB="26927" anchor="ctr"/>
                </a:tc>
                <a:extLst>
                  <a:ext uri="{0D108BD9-81ED-4DB2-BD59-A6C34878D82A}">
                    <a16:rowId xmlns:a16="http://schemas.microsoft.com/office/drawing/2014/main" val="3253121836"/>
                  </a:ext>
                </a:extLst>
              </a:tr>
              <a:tr h="253972">
                <a:tc>
                  <a:txBody>
                    <a:bodyPr/>
                    <a:lstStyle/>
                    <a:p>
                      <a:pPr algn="l">
                        <a:spcAft>
                          <a:spcPts val="0"/>
                        </a:spcAft>
                      </a:pPr>
                      <a:r>
                        <a:rPr lang="en-US" sz="1800" kern="0" spc="15" dirty="0" err="1">
                          <a:effectLst/>
                        </a:rPr>
                        <a:t>auditevents</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58341" marR="58341" marT="26927" marB="26927" anchor="ctr"/>
                </a:tc>
                <a:tc>
                  <a:txBody>
                    <a:bodyPr/>
                    <a:lstStyle/>
                    <a:p>
                      <a:pPr algn="l">
                        <a:spcAft>
                          <a:spcPts val="0"/>
                        </a:spcAft>
                      </a:pPr>
                      <a:r>
                        <a:rPr lang="zh-CN" sz="1800" kern="0" spc="15">
                          <a:effectLst/>
                        </a:rPr>
                        <a:t>暴露当前应用程序的审计事件信息。</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58341" marR="58341" marT="26927" marB="26927" anchor="ctr"/>
                </a:tc>
                <a:tc>
                  <a:txBody>
                    <a:bodyPr/>
                    <a:lstStyle/>
                    <a:p>
                      <a:pPr algn="ctr">
                        <a:spcAft>
                          <a:spcPts val="0"/>
                        </a:spcAft>
                      </a:pPr>
                      <a:r>
                        <a:rPr lang="zh-CN" sz="1800" kern="0" spc="15">
                          <a:effectLst/>
                        </a:rPr>
                        <a:t>是</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58341" marR="58341" marT="26927" marB="26927" anchor="ctr"/>
                </a:tc>
                <a:extLst>
                  <a:ext uri="{0D108BD9-81ED-4DB2-BD59-A6C34878D82A}">
                    <a16:rowId xmlns:a16="http://schemas.microsoft.com/office/drawing/2014/main" val="1758462145"/>
                  </a:ext>
                </a:extLst>
              </a:tr>
              <a:tr h="253972">
                <a:tc>
                  <a:txBody>
                    <a:bodyPr/>
                    <a:lstStyle/>
                    <a:p>
                      <a:pPr algn="l">
                        <a:spcAft>
                          <a:spcPts val="0"/>
                        </a:spcAft>
                      </a:pPr>
                      <a:r>
                        <a:rPr lang="en-US" sz="1800" kern="0" spc="15">
                          <a:effectLst/>
                        </a:rPr>
                        <a:t>beans</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58341" marR="58341" marT="26927" marB="26927" anchor="ctr"/>
                </a:tc>
                <a:tc>
                  <a:txBody>
                    <a:bodyPr/>
                    <a:lstStyle/>
                    <a:p>
                      <a:pPr algn="l">
                        <a:spcAft>
                          <a:spcPts val="0"/>
                        </a:spcAft>
                      </a:pPr>
                      <a:r>
                        <a:rPr lang="zh-CN" sz="1800" kern="0" spc="15" dirty="0">
                          <a:effectLst/>
                        </a:rPr>
                        <a:t>显示应用程序中所有</a:t>
                      </a:r>
                      <a:r>
                        <a:rPr lang="en-US" sz="1800" kern="0" spc="15" dirty="0">
                          <a:effectLst/>
                        </a:rPr>
                        <a:t> Spring bean </a:t>
                      </a:r>
                      <a:r>
                        <a:rPr lang="zh-CN" sz="1800" kern="0" spc="15" dirty="0">
                          <a:effectLst/>
                        </a:rPr>
                        <a:t>的完整列表。</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58341" marR="58341" marT="26927" marB="26927" anchor="ctr"/>
                </a:tc>
                <a:tc>
                  <a:txBody>
                    <a:bodyPr/>
                    <a:lstStyle/>
                    <a:p>
                      <a:pPr algn="ctr">
                        <a:spcAft>
                          <a:spcPts val="0"/>
                        </a:spcAft>
                      </a:pPr>
                      <a:r>
                        <a:rPr lang="zh-CN" sz="1800" kern="0" spc="15">
                          <a:effectLst/>
                        </a:rPr>
                        <a:t>是</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58341" marR="58341" marT="26927" marB="26927" anchor="ctr"/>
                </a:tc>
                <a:extLst>
                  <a:ext uri="{0D108BD9-81ED-4DB2-BD59-A6C34878D82A}">
                    <a16:rowId xmlns:a16="http://schemas.microsoft.com/office/drawing/2014/main" val="786814793"/>
                  </a:ext>
                </a:extLst>
              </a:tr>
              <a:tr h="163145">
                <a:tc>
                  <a:txBody>
                    <a:bodyPr/>
                    <a:lstStyle/>
                    <a:p>
                      <a:pPr algn="l">
                        <a:spcAft>
                          <a:spcPts val="0"/>
                        </a:spcAft>
                      </a:pPr>
                      <a:r>
                        <a:rPr lang="en-US" sz="1800" kern="0" spc="15">
                          <a:effectLst/>
                        </a:rPr>
                        <a:t>caches</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58341" marR="58341" marT="26927" marB="26927" anchor="ctr"/>
                </a:tc>
                <a:tc>
                  <a:txBody>
                    <a:bodyPr/>
                    <a:lstStyle/>
                    <a:p>
                      <a:pPr algn="l">
                        <a:spcAft>
                          <a:spcPts val="0"/>
                        </a:spcAft>
                      </a:pPr>
                      <a:r>
                        <a:rPr lang="zh-CN" sz="1800" kern="0" spc="15">
                          <a:effectLst/>
                        </a:rPr>
                        <a:t>暴露可用的缓存。</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58341" marR="58341" marT="26927" marB="26927" anchor="ctr"/>
                </a:tc>
                <a:tc>
                  <a:txBody>
                    <a:bodyPr/>
                    <a:lstStyle/>
                    <a:p>
                      <a:pPr algn="ctr">
                        <a:spcAft>
                          <a:spcPts val="0"/>
                        </a:spcAft>
                      </a:pPr>
                      <a:r>
                        <a:rPr lang="zh-CN" sz="1800" kern="0" spc="15">
                          <a:effectLst/>
                        </a:rPr>
                        <a:t>是</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58341" marR="58341" marT="26927" marB="26927" anchor="ctr"/>
                </a:tc>
                <a:extLst>
                  <a:ext uri="{0D108BD9-81ED-4DB2-BD59-A6C34878D82A}">
                    <a16:rowId xmlns:a16="http://schemas.microsoft.com/office/drawing/2014/main" val="16876740"/>
                  </a:ext>
                </a:extLst>
              </a:tr>
              <a:tr h="350723">
                <a:tc>
                  <a:txBody>
                    <a:bodyPr/>
                    <a:lstStyle/>
                    <a:p>
                      <a:pPr algn="l">
                        <a:spcAft>
                          <a:spcPts val="0"/>
                        </a:spcAft>
                      </a:pPr>
                      <a:r>
                        <a:rPr lang="en-US" sz="1800" kern="0" spc="15">
                          <a:effectLst/>
                        </a:rPr>
                        <a:t>conditions</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58341" marR="58341" marT="26927" marB="26927" anchor="ctr"/>
                </a:tc>
                <a:tc>
                  <a:txBody>
                    <a:bodyPr/>
                    <a:lstStyle/>
                    <a:p>
                      <a:pPr algn="l">
                        <a:spcAft>
                          <a:spcPts val="0"/>
                        </a:spcAft>
                      </a:pPr>
                      <a:r>
                        <a:rPr lang="zh-CN" sz="1800" kern="0" spc="15">
                          <a:effectLst/>
                        </a:rPr>
                        <a:t>显示在配置和自动配置类上评估的条件以及它们匹配或不匹配的原因。</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58341" marR="58341" marT="26927" marB="26927" anchor="ctr"/>
                </a:tc>
                <a:tc>
                  <a:txBody>
                    <a:bodyPr/>
                    <a:lstStyle/>
                    <a:p>
                      <a:pPr algn="ctr">
                        <a:spcAft>
                          <a:spcPts val="0"/>
                        </a:spcAft>
                      </a:pPr>
                      <a:r>
                        <a:rPr lang="zh-CN" sz="1800" kern="0" spc="15">
                          <a:effectLst/>
                        </a:rPr>
                        <a:t>是</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58341" marR="58341" marT="26927" marB="26927" anchor="ctr"/>
                </a:tc>
                <a:extLst>
                  <a:ext uri="{0D108BD9-81ED-4DB2-BD59-A6C34878D82A}">
                    <a16:rowId xmlns:a16="http://schemas.microsoft.com/office/drawing/2014/main" val="492042117"/>
                  </a:ext>
                </a:extLst>
              </a:tr>
              <a:tr h="350723">
                <a:tc>
                  <a:txBody>
                    <a:bodyPr/>
                    <a:lstStyle/>
                    <a:p>
                      <a:pPr algn="l">
                        <a:spcAft>
                          <a:spcPts val="0"/>
                        </a:spcAft>
                      </a:pPr>
                      <a:r>
                        <a:rPr lang="en-US" sz="1800" kern="0" spc="15" dirty="0" err="1">
                          <a:effectLst/>
                        </a:rPr>
                        <a:t>configprops</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58341" marR="58341" marT="26927" marB="26927" anchor="ctr"/>
                </a:tc>
                <a:tc>
                  <a:txBody>
                    <a:bodyPr/>
                    <a:lstStyle/>
                    <a:p>
                      <a:pPr algn="l">
                        <a:spcAft>
                          <a:spcPts val="0"/>
                        </a:spcAft>
                      </a:pPr>
                      <a:r>
                        <a:rPr lang="zh-CN" sz="1800" kern="0" spc="15">
                          <a:effectLst/>
                        </a:rPr>
                        <a:t>显示所有</a:t>
                      </a:r>
                      <a:r>
                        <a:rPr lang="en-US" sz="1800" kern="0" spc="15">
                          <a:effectLst/>
                        </a:rPr>
                        <a:t> @ConfigurationProperties </a:t>
                      </a:r>
                      <a:r>
                        <a:rPr lang="zh-CN" sz="1800" kern="0" spc="15">
                          <a:effectLst/>
                        </a:rPr>
                        <a:t>的校对清单。</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58341" marR="58341" marT="26927" marB="26927" anchor="ctr"/>
                </a:tc>
                <a:tc>
                  <a:txBody>
                    <a:bodyPr/>
                    <a:lstStyle/>
                    <a:p>
                      <a:pPr algn="ctr">
                        <a:spcAft>
                          <a:spcPts val="0"/>
                        </a:spcAft>
                      </a:pPr>
                      <a:r>
                        <a:rPr lang="zh-CN" sz="1800" kern="0" spc="15">
                          <a:effectLst/>
                        </a:rPr>
                        <a:t>是</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58341" marR="58341" marT="26927" marB="26927" anchor="ctr"/>
                </a:tc>
                <a:extLst>
                  <a:ext uri="{0D108BD9-81ED-4DB2-BD59-A6C34878D82A}">
                    <a16:rowId xmlns:a16="http://schemas.microsoft.com/office/drawing/2014/main" val="3347965959"/>
                  </a:ext>
                </a:extLst>
              </a:tr>
              <a:tr h="350723">
                <a:tc>
                  <a:txBody>
                    <a:bodyPr/>
                    <a:lstStyle/>
                    <a:p>
                      <a:pPr algn="l">
                        <a:spcAft>
                          <a:spcPts val="0"/>
                        </a:spcAft>
                      </a:pPr>
                      <a:r>
                        <a:rPr lang="en-US" sz="1800" kern="0" spc="15">
                          <a:effectLst/>
                        </a:rPr>
                        <a:t>env</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58341" marR="58341" marT="26927" marB="26927" anchor="ctr"/>
                </a:tc>
                <a:tc>
                  <a:txBody>
                    <a:bodyPr/>
                    <a:lstStyle/>
                    <a:p>
                      <a:pPr algn="l">
                        <a:spcAft>
                          <a:spcPts val="0"/>
                        </a:spcAft>
                      </a:pPr>
                      <a:r>
                        <a:rPr lang="zh-CN" sz="1800" kern="0" spc="15">
                          <a:effectLst/>
                        </a:rPr>
                        <a:t>暴露</a:t>
                      </a:r>
                      <a:r>
                        <a:rPr lang="en-US" sz="1800" kern="0" spc="15">
                          <a:effectLst/>
                        </a:rPr>
                        <a:t> Spring ConfigurableEnvironment </a:t>
                      </a:r>
                      <a:r>
                        <a:rPr lang="zh-CN" sz="1800" kern="0" spc="15">
                          <a:effectLst/>
                        </a:rPr>
                        <a:t>中的属性。</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58341" marR="58341" marT="26927" marB="26927" anchor="ctr"/>
                </a:tc>
                <a:tc>
                  <a:txBody>
                    <a:bodyPr/>
                    <a:lstStyle/>
                    <a:p>
                      <a:pPr algn="ctr">
                        <a:spcAft>
                          <a:spcPts val="0"/>
                        </a:spcAft>
                      </a:pPr>
                      <a:r>
                        <a:rPr lang="zh-CN" sz="1800" kern="0" spc="15">
                          <a:effectLst/>
                        </a:rPr>
                        <a:t>是</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58341" marR="58341" marT="26927" marB="26927" anchor="ctr"/>
                </a:tc>
                <a:extLst>
                  <a:ext uri="{0D108BD9-81ED-4DB2-BD59-A6C34878D82A}">
                    <a16:rowId xmlns:a16="http://schemas.microsoft.com/office/drawing/2014/main" val="1723553787"/>
                  </a:ext>
                </a:extLst>
              </a:tr>
              <a:tr h="253972">
                <a:tc>
                  <a:txBody>
                    <a:bodyPr/>
                    <a:lstStyle/>
                    <a:p>
                      <a:pPr algn="l">
                        <a:spcAft>
                          <a:spcPts val="0"/>
                        </a:spcAft>
                      </a:pPr>
                      <a:r>
                        <a:rPr lang="en-US" sz="1800" kern="0" spc="15">
                          <a:effectLst/>
                        </a:rPr>
                        <a:t>flyway</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58341" marR="58341" marT="26927" marB="26927" anchor="ctr"/>
                </a:tc>
                <a:tc>
                  <a:txBody>
                    <a:bodyPr/>
                    <a:lstStyle/>
                    <a:p>
                      <a:pPr algn="l">
                        <a:spcAft>
                          <a:spcPts val="0"/>
                        </a:spcAft>
                      </a:pPr>
                      <a:r>
                        <a:rPr lang="zh-CN" sz="1800" kern="0" spc="15">
                          <a:effectLst/>
                        </a:rPr>
                        <a:t>显示已应用的</a:t>
                      </a:r>
                      <a:r>
                        <a:rPr lang="en-US" sz="1800" kern="0" spc="15">
                          <a:effectLst/>
                        </a:rPr>
                        <a:t> Flyway </a:t>
                      </a:r>
                      <a:r>
                        <a:rPr lang="zh-CN" sz="1800" kern="0" spc="15">
                          <a:effectLst/>
                        </a:rPr>
                        <a:t>数据库迁移。</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58341" marR="58341" marT="26927" marB="26927" anchor="ctr"/>
                </a:tc>
                <a:tc>
                  <a:txBody>
                    <a:bodyPr/>
                    <a:lstStyle/>
                    <a:p>
                      <a:pPr algn="ctr">
                        <a:spcAft>
                          <a:spcPts val="0"/>
                        </a:spcAft>
                      </a:pPr>
                      <a:r>
                        <a:rPr lang="zh-CN" sz="1800" kern="0" spc="15">
                          <a:effectLst/>
                        </a:rPr>
                        <a:t>是</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58341" marR="58341" marT="26927" marB="26927" anchor="ctr"/>
                </a:tc>
                <a:extLst>
                  <a:ext uri="{0D108BD9-81ED-4DB2-BD59-A6C34878D82A}">
                    <a16:rowId xmlns:a16="http://schemas.microsoft.com/office/drawing/2014/main" val="3838404938"/>
                  </a:ext>
                </a:extLst>
              </a:tr>
              <a:tr h="163145">
                <a:tc>
                  <a:txBody>
                    <a:bodyPr/>
                    <a:lstStyle/>
                    <a:p>
                      <a:pPr algn="l">
                        <a:spcAft>
                          <a:spcPts val="0"/>
                        </a:spcAft>
                      </a:pPr>
                      <a:r>
                        <a:rPr lang="en-US" sz="1800" kern="0" spc="15" dirty="0">
                          <a:solidFill>
                            <a:srgbClr val="C00000"/>
                          </a:solidFill>
                          <a:effectLst/>
                        </a:rPr>
                        <a:t>health</a:t>
                      </a:r>
                      <a:endParaRPr lang="zh-CN" sz="1800" kern="100" dirty="0">
                        <a:solidFill>
                          <a:srgbClr val="C00000"/>
                        </a:solidFill>
                        <a:effectLst/>
                        <a:latin typeface="等线" panose="02010600030101010101" pitchFamily="2" charset="-122"/>
                        <a:ea typeface="等线" panose="02010600030101010101" pitchFamily="2" charset="-122"/>
                        <a:cs typeface="Times New Roman" panose="02020603050405020304" pitchFamily="18" charset="0"/>
                      </a:endParaRPr>
                    </a:p>
                  </a:txBody>
                  <a:tcPr marL="58341" marR="58341" marT="26927" marB="26927" anchor="ctr"/>
                </a:tc>
                <a:tc>
                  <a:txBody>
                    <a:bodyPr/>
                    <a:lstStyle/>
                    <a:p>
                      <a:pPr algn="l">
                        <a:spcAft>
                          <a:spcPts val="0"/>
                        </a:spcAft>
                      </a:pPr>
                      <a:r>
                        <a:rPr lang="zh-CN" sz="1800" kern="0" spc="15">
                          <a:effectLst/>
                        </a:rPr>
                        <a:t>显示应用程序健康信息</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58341" marR="58341" marT="26927" marB="26927" anchor="ctr"/>
                </a:tc>
                <a:tc>
                  <a:txBody>
                    <a:bodyPr/>
                    <a:lstStyle/>
                    <a:p>
                      <a:pPr algn="ctr">
                        <a:spcAft>
                          <a:spcPts val="0"/>
                        </a:spcAft>
                      </a:pPr>
                      <a:r>
                        <a:rPr lang="zh-CN" sz="1800" kern="0" spc="15">
                          <a:effectLst/>
                        </a:rPr>
                        <a:t>是</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58341" marR="58341" marT="26927" marB="26927" anchor="ctr"/>
                </a:tc>
                <a:extLst>
                  <a:ext uri="{0D108BD9-81ED-4DB2-BD59-A6C34878D82A}">
                    <a16:rowId xmlns:a16="http://schemas.microsoft.com/office/drawing/2014/main" val="4211891913"/>
                  </a:ext>
                </a:extLst>
              </a:tr>
              <a:tr h="350723">
                <a:tc>
                  <a:txBody>
                    <a:bodyPr/>
                    <a:lstStyle/>
                    <a:p>
                      <a:pPr algn="l">
                        <a:spcAft>
                          <a:spcPts val="0"/>
                        </a:spcAft>
                      </a:pPr>
                      <a:r>
                        <a:rPr lang="en-US" sz="1800" kern="0" spc="15">
                          <a:effectLst/>
                        </a:rPr>
                        <a:t>httptrace</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58341" marR="58341" marT="26927" marB="26927" anchor="ctr"/>
                </a:tc>
                <a:tc>
                  <a:txBody>
                    <a:bodyPr/>
                    <a:lstStyle/>
                    <a:p>
                      <a:pPr algn="l">
                        <a:spcAft>
                          <a:spcPts val="0"/>
                        </a:spcAft>
                      </a:pPr>
                      <a:r>
                        <a:rPr lang="zh-CN" sz="1800" kern="0" spc="15">
                          <a:effectLst/>
                        </a:rPr>
                        <a:t>显示</a:t>
                      </a:r>
                      <a:r>
                        <a:rPr lang="en-US" sz="1800" kern="0" spc="15">
                          <a:effectLst/>
                        </a:rPr>
                        <a:t> HTTP </a:t>
                      </a:r>
                      <a:r>
                        <a:rPr lang="zh-CN" sz="1800" kern="0" spc="15">
                          <a:effectLst/>
                        </a:rPr>
                        <a:t>追踪信息（默认情况下，最后</a:t>
                      </a:r>
                      <a:r>
                        <a:rPr lang="en-US" sz="1800" kern="0" spc="15">
                          <a:effectLst/>
                        </a:rPr>
                        <a:t> 100 </a:t>
                      </a:r>
                      <a:r>
                        <a:rPr lang="zh-CN" sz="1800" kern="0" spc="15">
                          <a:effectLst/>
                        </a:rPr>
                        <a:t>个</a:t>
                      </a:r>
                      <a:r>
                        <a:rPr lang="en-US" sz="1800" kern="0" spc="15">
                          <a:effectLst/>
                        </a:rPr>
                        <a:t> HTTP </a:t>
                      </a:r>
                      <a:r>
                        <a:rPr lang="zh-CN" sz="1800" kern="0" spc="15">
                          <a:effectLst/>
                        </a:rPr>
                        <a:t>请求</a:t>
                      </a:r>
                      <a:r>
                        <a:rPr lang="en-US" sz="1800" kern="0" spc="15">
                          <a:effectLst/>
                        </a:rPr>
                        <a:t>/</a:t>
                      </a:r>
                      <a:r>
                        <a:rPr lang="zh-CN" sz="1800" kern="0" spc="15">
                          <a:effectLst/>
                        </a:rPr>
                        <a:t>响应交换）。</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58341" marR="58341" marT="26927" marB="26927" anchor="ctr"/>
                </a:tc>
                <a:tc>
                  <a:txBody>
                    <a:bodyPr/>
                    <a:lstStyle/>
                    <a:p>
                      <a:pPr algn="ctr">
                        <a:spcAft>
                          <a:spcPts val="0"/>
                        </a:spcAft>
                      </a:pPr>
                      <a:r>
                        <a:rPr lang="zh-CN" sz="1800" kern="0" spc="15">
                          <a:effectLst/>
                        </a:rPr>
                        <a:t>是</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58341" marR="58341" marT="26927" marB="26927" anchor="ctr"/>
                </a:tc>
                <a:extLst>
                  <a:ext uri="{0D108BD9-81ED-4DB2-BD59-A6C34878D82A}">
                    <a16:rowId xmlns:a16="http://schemas.microsoft.com/office/drawing/2014/main" val="3373074801"/>
                  </a:ext>
                </a:extLst>
              </a:tr>
              <a:tr h="163145">
                <a:tc>
                  <a:txBody>
                    <a:bodyPr/>
                    <a:lstStyle/>
                    <a:p>
                      <a:pPr algn="l">
                        <a:spcAft>
                          <a:spcPts val="0"/>
                        </a:spcAft>
                      </a:pPr>
                      <a:r>
                        <a:rPr lang="en-US" sz="1800" kern="0" spc="15">
                          <a:effectLst/>
                        </a:rPr>
                        <a:t>info</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58341" marR="58341" marT="26927" marB="26927" anchor="ctr"/>
                </a:tc>
                <a:tc>
                  <a:txBody>
                    <a:bodyPr/>
                    <a:lstStyle/>
                    <a:p>
                      <a:pPr algn="l">
                        <a:spcAft>
                          <a:spcPts val="0"/>
                        </a:spcAft>
                      </a:pPr>
                      <a:r>
                        <a:rPr lang="zh-CN" sz="1800" kern="0" spc="15">
                          <a:effectLst/>
                        </a:rPr>
                        <a:t>显示应用程序信息。</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58341" marR="58341" marT="26927" marB="26927" anchor="ctr"/>
                </a:tc>
                <a:tc>
                  <a:txBody>
                    <a:bodyPr/>
                    <a:lstStyle/>
                    <a:p>
                      <a:pPr algn="ctr">
                        <a:spcAft>
                          <a:spcPts val="0"/>
                        </a:spcAft>
                      </a:pPr>
                      <a:r>
                        <a:rPr lang="zh-CN" sz="1800" kern="0" spc="15">
                          <a:effectLst/>
                        </a:rPr>
                        <a:t>是</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58341" marR="58341" marT="26927" marB="26927" anchor="ctr"/>
                </a:tc>
                <a:extLst>
                  <a:ext uri="{0D108BD9-81ED-4DB2-BD59-A6C34878D82A}">
                    <a16:rowId xmlns:a16="http://schemas.microsoft.com/office/drawing/2014/main" val="1377602051"/>
                  </a:ext>
                </a:extLst>
              </a:tr>
              <a:tr h="163145">
                <a:tc>
                  <a:txBody>
                    <a:bodyPr/>
                    <a:lstStyle/>
                    <a:p>
                      <a:pPr algn="l">
                        <a:spcAft>
                          <a:spcPts val="0"/>
                        </a:spcAft>
                      </a:pPr>
                      <a:r>
                        <a:rPr lang="en-US" sz="1800" kern="0" spc="15">
                          <a:effectLst/>
                        </a:rPr>
                        <a:t>integrationgraph</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58341" marR="58341" marT="26927" marB="26927" anchor="ctr"/>
                </a:tc>
                <a:tc>
                  <a:txBody>
                    <a:bodyPr/>
                    <a:lstStyle/>
                    <a:p>
                      <a:pPr algn="l">
                        <a:spcAft>
                          <a:spcPts val="0"/>
                        </a:spcAft>
                      </a:pPr>
                      <a:r>
                        <a:rPr lang="zh-CN" sz="1800" kern="0" spc="15">
                          <a:effectLst/>
                        </a:rPr>
                        <a:t>显示</a:t>
                      </a:r>
                      <a:r>
                        <a:rPr lang="en-US" sz="1800" kern="0" spc="15">
                          <a:effectLst/>
                        </a:rPr>
                        <a:t> Spring Integration </a:t>
                      </a:r>
                      <a:r>
                        <a:rPr lang="zh-CN" sz="1800" kern="0" spc="15">
                          <a:effectLst/>
                        </a:rPr>
                        <a:t>图。</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58341" marR="58341" marT="26927" marB="26927" anchor="ctr"/>
                </a:tc>
                <a:tc>
                  <a:txBody>
                    <a:bodyPr/>
                    <a:lstStyle/>
                    <a:p>
                      <a:pPr algn="ctr">
                        <a:spcAft>
                          <a:spcPts val="0"/>
                        </a:spcAft>
                      </a:pPr>
                      <a:r>
                        <a:rPr lang="zh-CN" sz="1800" kern="0" spc="15" dirty="0">
                          <a:effectLst/>
                        </a:rPr>
                        <a:t>是</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58341" marR="58341" marT="26927" marB="26927" anchor="ctr"/>
                </a:tc>
                <a:extLst>
                  <a:ext uri="{0D108BD9-81ED-4DB2-BD59-A6C34878D82A}">
                    <a16:rowId xmlns:a16="http://schemas.microsoft.com/office/drawing/2014/main" val="2057732061"/>
                  </a:ext>
                </a:extLst>
              </a:tr>
            </a:tbl>
          </a:graphicData>
        </a:graphic>
      </p:graphicFrame>
    </p:spTree>
    <p:extLst>
      <p:ext uri="{BB962C8B-B14F-4D97-AF65-F5344CB8AC3E}">
        <p14:creationId xmlns:p14="http://schemas.microsoft.com/office/powerpoint/2010/main" val="1089065580"/>
      </p:ext>
    </p:extLst>
  </p:cSld>
  <p:clrMapOvr>
    <a:masterClrMapping/>
  </p:clrMapOvr>
  <p:timing>
    <p:tnLst>
      <p:par>
        <p:cTn id="1" dur="indefinite" restart="never" nodeType="tmRoot"/>
      </p:par>
    </p:tnLst>
  </p:timing>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zh-CN" altLang="en-US" dirty="0" smtClean="0"/>
              <a:t>监控原理</a:t>
            </a:r>
            <a:endParaRPr lang="zh-CN" altLang="en-US" dirty="0"/>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en-US" altLang="zh-CN" dirty="0" err="1" smtClean="0"/>
              <a:t>xxxxxxxxxxxxxxxxx</a:t>
            </a:r>
            <a:endParaRPr lang="en-US" altLang="zh-CN" dirty="0" smtClean="0"/>
          </a:p>
          <a:p>
            <a:pPr>
              <a:buFont typeface="Wingdings" panose="05000000000000000000" pitchFamily="2" charset="2"/>
              <a:buChar char="l"/>
            </a:pPr>
            <a:endParaRPr lang="en-US" altLang="zh-CN" dirty="0" smtClean="0"/>
          </a:p>
          <a:p>
            <a:pPr>
              <a:buFont typeface="Wingdings" panose="05000000000000000000" pitchFamily="2" charset="2"/>
              <a:buChar char="l"/>
            </a:pPr>
            <a:endParaRPr lang="en-US" altLang="zh-CN" dirty="0" smtClean="0"/>
          </a:p>
          <a:p>
            <a:pPr>
              <a:buFont typeface="Wingdings" panose="05000000000000000000" pitchFamily="2" charset="2"/>
              <a:buChar char="l"/>
            </a:pPr>
            <a:endParaRPr lang="en-US" altLang="zh-CN" dirty="0">
              <a:solidFill>
                <a:schemeClr val="tx1">
                  <a:lumMod val="85000"/>
                  <a:lumOff val="15000"/>
                </a:schemeClr>
              </a:solidFill>
            </a:endParaRPr>
          </a:p>
        </p:txBody>
      </p:sp>
      <p:graphicFrame>
        <p:nvGraphicFramePr>
          <p:cNvPr id="2" name="表格 1"/>
          <p:cNvGraphicFramePr>
            <a:graphicFrameLocks noGrp="1"/>
          </p:cNvGraphicFramePr>
          <p:nvPr>
            <p:extLst>
              <p:ext uri="{D42A27DB-BD31-4B8C-83A1-F6EECF244321}">
                <p14:modId xmlns:p14="http://schemas.microsoft.com/office/powerpoint/2010/main" val="1617937480"/>
              </p:ext>
            </p:extLst>
          </p:nvPr>
        </p:nvGraphicFramePr>
        <p:xfrm>
          <a:off x="613062" y="1519423"/>
          <a:ext cx="10816935" cy="3593646"/>
        </p:xfrm>
        <a:graphic>
          <a:graphicData uri="http://schemas.openxmlformats.org/drawingml/2006/table">
            <a:tbl>
              <a:tblPr firstRow="1" firstCol="1" bandRow="1">
                <a:tableStyleId>{5C22544A-7EE6-4342-B048-85BDC9FD1C3A}</a:tableStyleId>
              </a:tblPr>
              <a:tblGrid>
                <a:gridCol w="3605645">
                  <a:extLst>
                    <a:ext uri="{9D8B030D-6E8A-4147-A177-3AD203B41FA5}">
                      <a16:colId xmlns:a16="http://schemas.microsoft.com/office/drawing/2014/main" val="3071701626"/>
                    </a:ext>
                  </a:extLst>
                </a:gridCol>
                <a:gridCol w="5153893">
                  <a:extLst>
                    <a:ext uri="{9D8B030D-6E8A-4147-A177-3AD203B41FA5}">
                      <a16:colId xmlns:a16="http://schemas.microsoft.com/office/drawing/2014/main" val="3458385724"/>
                    </a:ext>
                  </a:extLst>
                </a:gridCol>
                <a:gridCol w="2057397">
                  <a:extLst>
                    <a:ext uri="{9D8B030D-6E8A-4147-A177-3AD203B41FA5}">
                      <a16:colId xmlns:a16="http://schemas.microsoft.com/office/drawing/2014/main" val="2392092063"/>
                    </a:ext>
                  </a:extLst>
                </a:gridCol>
              </a:tblGrid>
              <a:tr h="163145">
                <a:tc>
                  <a:txBody>
                    <a:bodyPr/>
                    <a:lstStyle/>
                    <a:p>
                      <a:pPr algn="ctr">
                        <a:spcAft>
                          <a:spcPts val="1020"/>
                        </a:spcAft>
                      </a:pPr>
                      <a:r>
                        <a:rPr lang="en-US" sz="2400" kern="0" spc="15" dirty="0">
                          <a:effectLst/>
                        </a:rPr>
                        <a:t>ID</a:t>
                      </a:r>
                      <a:endParaRPr lang="zh-CN" sz="2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58341" marR="58341" marT="26927" marB="26927" anchor="ctr"/>
                </a:tc>
                <a:tc>
                  <a:txBody>
                    <a:bodyPr/>
                    <a:lstStyle/>
                    <a:p>
                      <a:pPr algn="ctr">
                        <a:spcAft>
                          <a:spcPts val="1020"/>
                        </a:spcAft>
                      </a:pPr>
                      <a:r>
                        <a:rPr lang="zh-CN" sz="2400" kern="0" spc="15" dirty="0">
                          <a:effectLst/>
                        </a:rPr>
                        <a:t>描述</a:t>
                      </a:r>
                      <a:endParaRPr lang="zh-CN" sz="2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58341" marR="58341" marT="26927" marB="26927" anchor="ctr"/>
                </a:tc>
                <a:tc>
                  <a:txBody>
                    <a:bodyPr/>
                    <a:lstStyle/>
                    <a:p>
                      <a:pPr algn="ctr">
                        <a:spcAft>
                          <a:spcPts val="1020"/>
                        </a:spcAft>
                      </a:pPr>
                      <a:r>
                        <a:rPr lang="zh-CN" sz="2400" kern="0" spc="15" dirty="0">
                          <a:effectLst/>
                        </a:rPr>
                        <a:t>默认启用</a:t>
                      </a:r>
                      <a:endParaRPr lang="zh-CN" sz="2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58341" marR="58341" marT="26927" marB="26927" anchor="ctr"/>
                </a:tc>
                <a:extLst>
                  <a:ext uri="{0D108BD9-81ED-4DB2-BD59-A6C34878D82A}">
                    <a16:rowId xmlns:a16="http://schemas.microsoft.com/office/drawing/2014/main" val="3253121836"/>
                  </a:ext>
                </a:extLst>
              </a:tr>
              <a:tr h="253972">
                <a:tc>
                  <a:txBody>
                    <a:bodyPr/>
                    <a:lstStyle/>
                    <a:p>
                      <a:pPr algn="l">
                        <a:spcAft>
                          <a:spcPts val="0"/>
                        </a:spcAft>
                      </a:pPr>
                      <a:r>
                        <a:rPr lang="en-US" sz="1800" b="1" kern="0" spc="15" dirty="0">
                          <a:solidFill>
                            <a:srgbClr val="C00000"/>
                          </a:solidFill>
                          <a:effectLst/>
                        </a:rPr>
                        <a:t>loggers</a:t>
                      </a:r>
                      <a:endParaRPr lang="zh-CN" sz="1800" b="1" kern="100" dirty="0">
                        <a:solidFill>
                          <a:srgbClr val="C00000"/>
                        </a:solidFill>
                        <a:effectLst/>
                        <a:latin typeface="等线" panose="02010600030101010101" pitchFamily="2" charset="-122"/>
                        <a:ea typeface="等线" panose="02010600030101010101" pitchFamily="2" charset="-122"/>
                        <a:cs typeface="Times New Roman" panose="02020603050405020304" pitchFamily="18" charset="0"/>
                      </a:endParaRPr>
                    </a:p>
                  </a:txBody>
                  <a:tcPr marL="58341" marR="58341" marT="26927" marB="26927" anchor="ctr"/>
                </a:tc>
                <a:tc>
                  <a:txBody>
                    <a:bodyPr/>
                    <a:lstStyle/>
                    <a:p>
                      <a:pPr algn="l">
                        <a:spcAft>
                          <a:spcPts val="0"/>
                        </a:spcAft>
                      </a:pPr>
                      <a:r>
                        <a:rPr lang="zh-CN" sz="1800" kern="0" spc="15">
                          <a:effectLst/>
                        </a:rPr>
                        <a:t>显示和修改应用程序中日志记录器的配置。</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58341" marR="58341" marT="26927" marB="26927" anchor="ctr"/>
                </a:tc>
                <a:tc>
                  <a:txBody>
                    <a:bodyPr/>
                    <a:lstStyle/>
                    <a:p>
                      <a:pPr algn="ctr">
                        <a:spcAft>
                          <a:spcPts val="0"/>
                        </a:spcAft>
                      </a:pPr>
                      <a:r>
                        <a:rPr lang="zh-CN" sz="1800" kern="0" spc="15">
                          <a:effectLst/>
                        </a:rPr>
                        <a:t>是</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58341" marR="58341" marT="26927" marB="26927" anchor="ctr"/>
                </a:tc>
                <a:extLst>
                  <a:ext uri="{0D108BD9-81ED-4DB2-BD59-A6C34878D82A}">
                    <a16:rowId xmlns:a16="http://schemas.microsoft.com/office/drawing/2014/main" val="2707474810"/>
                  </a:ext>
                </a:extLst>
              </a:tr>
              <a:tr h="253972">
                <a:tc>
                  <a:txBody>
                    <a:bodyPr/>
                    <a:lstStyle/>
                    <a:p>
                      <a:pPr algn="l">
                        <a:spcAft>
                          <a:spcPts val="0"/>
                        </a:spcAft>
                      </a:pPr>
                      <a:r>
                        <a:rPr lang="en-US" sz="1800" kern="0" spc="15">
                          <a:effectLst/>
                        </a:rPr>
                        <a:t>liquibase</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58341" marR="58341" marT="26927" marB="26927" anchor="ctr"/>
                </a:tc>
                <a:tc>
                  <a:txBody>
                    <a:bodyPr/>
                    <a:lstStyle/>
                    <a:p>
                      <a:pPr algn="l">
                        <a:spcAft>
                          <a:spcPts val="0"/>
                        </a:spcAft>
                      </a:pPr>
                      <a:r>
                        <a:rPr lang="zh-CN" sz="1800" kern="0" spc="15">
                          <a:effectLst/>
                        </a:rPr>
                        <a:t>显示已应用的</a:t>
                      </a:r>
                      <a:r>
                        <a:rPr lang="en-US" sz="1800" kern="0" spc="15">
                          <a:effectLst/>
                        </a:rPr>
                        <a:t> Liquibase </a:t>
                      </a:r>
                      <a:r>
                        <a:rPr lang="zh-CN" sz="1800" kern="0" spc="15">
                          <a:effectLst/>
                        </a:rPr>
                        <a:t>数据库迁移。</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58341" marR="58341" marT="26927" marB="26927" anchor="ctr"/>
                </a:tc>
                <a:tc>
                  <a:txBody>
                    <a:bodyPr/>
                    <a:lstStyle/>
                    <a:p>
                      <a:pPr algn="ctr">
                        <a:spcAft>
                          <a:spcPts val="0"/>
                        </a:spcAft>
                      </a:pPr>
                      <a:r>
                        <a:rPr lang="zh-CN" sz="1800" kern="0" spc="15">
                          <a:effectLst/>
                        </a:rPr>
                        <a:t>是</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58341" marR="58341" marT="26927" marB="26927" anchor="ctr"/>
                </a:tc>
                <a:extLst>
                  <a:ext uri="{0D108BD9-81ED-4DB2-BD59-A6C34878D82A}">
                    <a16:rowId xmlns:a16="http://schemas.microsoft.com/office/drawing/2014/main" val="289649346"/>
                  </a:ext>
                </a:extLst>
              </a:tr>
              <a:tr h="253972">
                <a:tc>
                  <a:txBody>
                    <a:bodyPr/>
                    <a:lstStyle/>
                    <a:p>
                      <a:pPr algn="l">
                        <a:spcAft>
                          <a:spcPts val="0"/>
                        </a:spcAft>
                      </a:pPr>
                      <a:r>
                        <a:rPr lang="en-US" sz="1800" kern="0" spc="15" dirty="0">
                          <a:solidFill>
                            <a:srgbClr val="C00000"/>
                          </a:solidFill>
                          <a:effectLst/>
                        </a:rPr>
                        <a:t>metrics</a:t>
                      </a:r>
                      <a:endParaRPr lang="zh-CN" sz="1800" kern="100" dirty="0">
                        <a:solidFill>
                          <a:srgbClr val="C00000"/>
                        </a:solidFill>
                        <a:effectLst/>
                        <a:latin typeface="等线" panose="02010600030101010101" pitchFamily="2" charset="-122"/>
                        <a:ea typeface="等线" panose="02010600030101010101" pitchFamily="2" charset="-122"/>
                        <a:cs typeface="Times New Roman" panose="02020603050405020304" pitchFamily="18" charset="0"/>
                      </a:endParaRPr>
                    </a:p>
                  </a:txBody>
                  <a:tcPr marL="58341" marR="58341" marT="26927" marB="26927" anchor="ctr"/>
                </a:tc>
                <a:tc>
                  <a:txBody>
                    <a:bodyPr/>
                    <a:lstStyle/>
                    <a:p>
                      <a:pPr algn="l">
                        <a:spcAft>
                          <a:spcPts val="0"/>
                        </a:spcAft>
                      </a:pPr>
                      <a:r>
                        <a:rPr lang="zh-CN" sz="1800" kern="0" spc="15">
                          <a:effectLst/>
                        </a:rPr>
                        <a:t>显示当前应用程序的指标度量信息。</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58341" marR="58341" marT="26927" marB="26927" anchor="ctr"/>
                </a:tc>
                <a:tc>
                  <a:txBody>
                    <a:bodyPr/>
                    <a:lstStyle/>
                    <a:p>
                      <a:pPr algn="ctr">
                        <a:spcAft>
                          <a:spcPts val="0"/>
                        </a:spcAft>
                      </a:pPr>
                      <a:r>
                        <a:rPr lang="zh-CN" sz="1800" kern="0" spc="15">
                          <a:effectLst/>
                        </a:rPr>
                        <a:t>是</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58341" marR="58341" marT="26927" marB="26927" anchor="ctr"/>
                </a:tc>
                <a:extLst>
                  <a:ext uri="{0D108BD9-81ED-4DB2-BD59-A6C34878D82A}">
                    <a16:rowId xmlns:a16="http://schemas.microsoft.com/office/drawing/2014/main" val="577609045"/>
                  </a:ext>
                </a:extLst>
              </a:tr>
              <a:tr h="253972">
                <a:tc>
                  <a:txBody>
                    <a:bodyPr/>
                    <a:lstStyle/>
                    <a:p>
                      <a:pPr algn="l">
                        <a:spcAft>
                          <a:spcPts val="0"/>
                        </a:spcAft>
                      </a:pPr>
                      <a:r>
                        <a:rPr lang="en-US" sz="1800" kern="0" spc="15">
                          <a:effectLst/>
                        </a:rPr>
                        <a:t>mappings</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58341" marR="58341" marT="26927" marB="26927" anchor="ctr"/>
                </a:tc>
                <a:tc>
                  <a:txBody>
                    <a:bodyPr/>
                    <a:lstStyle/>
                    <a:p>
                      <a:pPr algn="l">
                        <a:spcAft>
                          <a:spcPts val="0"/>
                        </a:spcAft>
                      </a:pPr>
                      <a:r>
                        <a:rPr lang="zh-CN" sz="1800" kern="0" spc="15">
                          <a:effectLst/>
                        </a:rPr>
                        <a:t>显示所有</a:t>
                      </a:r>
                      <a:r>
                        <a:rPr lang="en-US" sz="1800" kern="0" spc="15">
                          <a:effectLst/>
                        </a:rPr>
                        <a:t> @RequestMapping </a:t>
                      </a:r>
                      <a:r>
                        <a:rPr lang="zh-CN" sz="1800" kern="0" spc="15">
                          <a:effectLst/>
                        </a:rPr>
                        <a:t>路径的整理清单。</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58341" marR="58341" marT="26927" marB="26927" anchor="ctr"/>
                </a:tc>
                <a:tc>
                  <a:txBody>
                    <a:bodyPr/>
                    <a:lstStyle/>
                    <a:p>
                      <a:pPr algn="ctr">
                        <a:spcAft>
                          <a:spcPts val="0"/>
                        </a:spcAft>
                      </a:pPr>
                      <a:r>
                        <a:rPr lang="zh-CN" sz="1800" kern="0" spc="15">
                          <a:effectLst/>
                        </a:rPr>
                        <a:t>是</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58341" marR="58341" marT="26927" marB="26927" anchor="ctr"/>
                </a:tc>
                <a:extLst>
                  <a:ext uri="{0D108BD9-81ED-4DB2-BD59-A6C34878D82A}">
                    <a16:rowId xmlns:a16="http://schemas.microsoft.com/office/drawing/2014/main" val="2232992955"/>
                  </a:ext>
                </a:extLst>
              </a:tr>
              <a:tr h="163145">
                <a:tc>
                  <a:txBody>
                    <a:bodyPr/>
                    <a:lstStyle/>
                    <a:p>
                      <a:pPr algn="l">
                        <a:spcAft>
                          <a:spcPts val="0"/>
                        </a:spcAft>
                      </a:pPr>
                      <a:r>
                        <a:rPr lang="en-US" sz="1800" kern="0" spc="15">
                          <a:effectLst/>
                        </a:rPr>
                        <a:t>scheduledtasks</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58341" marR="58341" marT="26927" marB="26927" anchor="ctr"/>
                </a:tc>
                <a:tc>
                  <a:txBody>
                    <a:bodyPr/>
                    <a:lstStyle/>
                    <a:p>
                      <a:pPr algn="l">
                        <a:spcAft>
                          <a:spcPts val="0"/>
                        </a:spcAft>
                      </a:pPr>
                      <a:r>
                        <a:rPr lang="zh-CN" sz="1800" kern="0" spc="15">
                          <a:effectLst/>
                        </a:rPr>
                        <a:t>显示应用程序中的调度任务。</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58341" marR="58341" marT="26927" marB="26927" anchor="ctr"/>
                </a:tc>
                <a:tc>
                  <a:txBody>
                    <a:bodyPr/>
                    <a:lstStyle/>
                    <a:p>
                      <a:pPr algn="ctr">
                        <a:spcAft>
                          <a:spcPts val="0"/>
                        </a:spcAft>
                      </a:pPr>
                      <a:r>
                        <a:rPr lang="zh-CN" sz="1800" kern="0" spc="15">
                          <a:effectLst/>
                        </a:rPr>
                        <a:t>是</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58341" marR="58341" marT="26927" marB="26927" anchor="ctr"/>
                </a:tc>
                <a:extLst>
                  <a:ext uri="{0D108BD9-81ED-4DB2-BD59-A6C34878D82A}">
                    <a16:rowId xmlns:a16="http://schemas.microsoft.com/office/drawing/2014/main" val="423967046"/>
                  </a:ext>
                </a:extLst>
              </a:tr>
              <a:tr h="447475">
                <a:tc>
                  <a:txBody>
                    <a:bodyPr/>
                    <a:lstStyle/>
                    <a:p>
                      <a:pPr algn="l">
                        <a:spcAft>
                          <a:spcPts val="0"/>
                        </a:spcAft>
                      </a:pPr>
                      <a:r>
                        <a:rPr lang="en-US" sz="1800" kern="0" spc="15">
                          <a:effectLst/>
                        </a:rPr>
                        <a:t>sessions</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58341" marR="58341" marT="26927" marB="26927" anchor="ctr"/>
                </a:tc>
                <a:tc>
                  <a:txBody>
                    <a:bodyPr/>
                    <a:lstStyle/>
                    <a:p>
                      <a:pPr algn="l">
                        <a:spcAft>
                          <a:spcPts val="0"/>
                        </a:spcAft>
                      </a:pPr>
                      <a:r>
                        <a:rPr lang="zh-CN" sz="1800" kern="0" spc="15">
                          <a:effectLst/>
                        </a:rPr>
                        <a:t>允许从</a:t>
                      </a:r>
                      <a:r>
                        <a:rPr lang="en-US" sz="1800" kern="0" spc="15">
                          <a:effectLst/>
                        </a:rPr>
                        <a:t> Spring Session </a:t>
                      </a:r>
                      <a:r>
                        <a:rPr lang="zh-CN" sz="1800" kern="0" spc="15">
                          <a:effectLst/>
                        </a:rPr>
                        <a:t>支持的会话存储中检索和删除用户会话。当使用</a:t>
                      </a:r>
                      <a:r>
                        <a:rPr lang="en-US" sz="1800" kern="0" spc="15">
                          <a:effectLst/>
                        </a:rPr>
                        <a:t> Spring Session </a:t>
                      </a:r>
                      <a:r>
                        <a:rPr lang="zh-CN" sz="1800" kern="0" spc="15">
                          <a:effectLst/>
                        </a:rPr>
                        <a:t>的响应式</a:t>
                      </a:r>
                      <a:r>
                        <a:rPr lang="en-US" sz="1800" kern="0" spc="15">
                          <a:effectLst/>
                        </a:rPr>
                        <a:t> Web </a:t>
                      </a:r>
                      <a:r>
                        <a:rPr lang="zh-CN" sz="1800" kern="0" spc="15">
                          <a:effectLst/>
                        </a:rPr>
                        <a:t>应用程序支持时不可用。</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58341" marR="58341" marT="26927" marB="26927" anchor="ctr"/>
                </a:tc>
                <a:tc>
                  <a:txBody>
                    <a:bodyPr/>
                    <a:lstStyle/>
                    <a:p>
                      <a:pPr algn="ctr">
                        <a:spcAft>
                          <a:spcPts val="0"/>
                        </a:spcAft>
                      </a:pPr>
                      <a:r>
                        <a:rPr lang="zh-CN" sz="1800" kern="0" spc="15">
                          <a:effectLst/>
                        </a:rPr>
                        <a:t>是</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58341" marR="58341" marT="26927" marB="26927" anchor="ctr"/>
                </a:tc>
                <a:extLst>
                  <a:ext uri="{0D108BD9-81ED-4DB2-BD59-A6C34878D82A}">
                    <a16:rowId xmlns:a16="http://schemas.microsoft.com/office/drawing/2014/main" val="3431866996"/>
                  </a:ext>
                </a:extLst>
              </a:tr>
              <a:tr h="163145">
                <a:tc>
                  <a:txBody>
                    <a:bodyPr/>
                    <a:lstStyle/>
                    <a:p>
                      <a:pPr algn="l">
                        <a:spcAft>
                          <a:spcPts val="0"/>
                        </a:spcAft>
                      </a:pPr>
                      <a:r>
                        <a:rPr lang="en-US" sz="1800" kern="0" spc="15">
                          <a:effectLst/>
                        </a:rPr>
                        <a:t>shutdown</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58341" marR="58341" marT="26927" marB="26927" anchor="ctr"/>
                </a:tc>
                <a:tc>
                  <a:txBody>
                    <a:bodyPr/>
                    <a:lstStyle/>
                    <a:p>
                      <a:pPr algn="l">
                        <a:spcAft>
                          <a:spcPts val="0"/>
                        </a:spcAft>
                      </a:pPr>
                      <a:r>
                        <a:rPr lang="zh-CN" sz="1800" kern="0" spc="15">
                          <a:effectLst/>
                        </a:rPr>
                        <a:t>正常关闭应用程序。</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58341" marR="58341" marT="26927" marB="26927" anchor="ctr"/>
                </a:tc>
                <a:tc>
                  <a:txBody>
                    <a:bodyPr/>
                    <a:lstStyle/>
                    <a:p>
                      <a:pPr algn="ctr">
                        <a:spcAft>
                          <a:spcPts val="0"/>
                        </a:spcAft>
                      </a:pPr>
                      <a:r>
                        <a:rPr lang="zh-CN" sz="1800" kern="0" spc="15">
                          <a:effectLst/>
                        </a:rPr>
                        <a:t>否</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58341" marR="58341" marT="26927" marB="26927" anchor="ctr"/>
                </a:tc>
                <a:extLst>
                  <a:ext uri="{0D108BD9-81ED-4DB2-BD59-A6C34878D82A}">
                    <a16:rowId xmlns:a16="http://schemas.microsoft.com/office/drawing/2014/main" val="3537251529"/>
                  </a:ext>
                </a:extLst>
              </a:tr>
              <a:tr h="163145">
                <a:tc>
                  <a:txBody>
                    <a:bodyPr/>
                    <a:lstStyle/>
                    <a:p>
                      <a:pPr algn="l">
                        <a:spcAft>
                          <a:spcPts val="0"/>
                        </a:spcAft>
                      </a:pPr>
                      <a:r>
                        <a:rPr lang="en-US" sz="1800" kern="0" spc="15">
                          <a:effectLst/>
                        </a:rPr>
                        <a:t>threaddump</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58341" marR="58341" marT="26927" marB="26927" anchor="ctr"/>
                </a:tc>
                <a:tc>
                  <a:txBody>
                    <a:bodyPr/>
                    <a:lstStyle/>
                    <a:p>
                      <a:pPr algn="l">
                        <a:spcAft>
                          <a:spcPts val="0"/>
                        </a:spcAft>
                      </a:pPr>
                      <a:r>
                        <a:rPr lang="zh-CN" sz="1800" kern="0" spc="15" dirty="0">
                          <a:effectLst/>
                        </a:rPr>
                        <a:t>执行线程</a:t>
                      </a:r>
                      <a:r>
                        <a:rPr lang="en-US" sz="1800" kern="0" spc="15" dirty="0">
                          <a:effectLst/>
                        </a:rPr>
                        <a:t> dump</a:t>
                      </a:r>
                      <a:r>
                        <a:rPr lang="zh-CN" sz="1800" kern="0" spc="15" dirty="0">
                          <a:effectLst/>
                        </a:rPr>
                        <a:t>。</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58341" marR="58341" marT="26927" marB="26927" anchor="ctr"/>
                </a:tc>
                <a:tc>
                  <a:txBody>
                    <a:bodyPr/>
                    <a:lstStyle/>
                    <a:p>
                      <a:pPr algn="ctr">
                        <a:spcAft>
                          <a:spcPts val="0"/>
                        </a:spcAft>
                      </a:pPr>
                      <a:r>
                        <a:rPr lang="zh-CN" sz="1800" kern="0" spc="15" dirty="0">
                          <a:effectLst/>
                        </a:rPr>
                        <a:t>是</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58341" marR="58341" marT="26927" marB="26927" anchor="ctr"/>
                </a:tc>
                <a:extLst>
                  <a:ext uri="{0D108BD9-81ED-4DB2-BD59-A6C34878D82A}">
                    <a16:rowId xmlns:a16="http://schemas.microsoft.com/office/drawing/2014/main" val="3211888818"/>
                  </a:ext>
                </a:extLst>
              </a:tr>
            </a:tbl>
          </a:graphicData>
        </a:graphic>
      </p:graphicFrame>
    </p:spTree>
    <p:extLst>
      <p:ext uri="{BB962C8B-B14F-4D97-AF65-F5344CB8AC3E}">
        <p14:creationId xmlns:p14="http://schemas.microsoft.com/office/powerpoint/2010/main" val="3056546972"/>
      </p:ext>
    </p:extLst>
  </p:cSld>
  <p:clrMapOvr>
    <a:masterClrMapping/>
  </p:clrMapOvr>
  <p:timing>
    <p:tnLst>
      <p:par>
        <p:cTn id="1" dur="indefinite" restart="never" nodeType="tmRoot"/>
      </p:par>
    </p:tnLst>
  </p:timing>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zh-CN" altLang="en-US" dirty="0" smtClean="0"/>
              <a:t>监控原理</a:t>
            </a:r>
            <a:endParaRPr lang="zh-CN" altLang="en-US" dirty="0"/>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en-US" altLang="zh-CN" dirty="0" smtClean="0"/>
              <a:t>Web</a:t>
            </a:r>
            <a:r>
              <a:rPr lang="zh-CN" altLang="en-US" dirty="0" smtClean="0"/>
              <a:t>程序专用端点</a:t>
            </a:r>
            <a:endParaRPr lang="en-US" altLang="zh-CN" dirty="0" smtClean="0"/>
          </a:p>
          <a:p>
            <a:pPr>
              <a:buFont typeface="Wingdings" panose="05000000000000000000" pitchFamily="2" charset="2"/>
              <a:buChar char="l"/>
            </a:pPr>
            <a:endParaRPr lang="en-US" altLang="zh-CN" dirty="0" smtClean="0"/>
          </a:p>
          <a:p>
            <a:pPr>
              <a:buFont typeface="Wingdings" panose="05000000000000000000" pitchFamily="2" charset="2"/>
              <a:buChar char="l"/>
            </a:pPr>
            <a:endParaRPr lang="en-US" altLang="zh-CN" dirty="0" smtClean="0"/>
          </a:p>
          <a:p>
            <a:pPr>
              <a:buFont typeface="Wingdings" panose="05000000000000000000" pitchFamily="2" charset="2"/>
              <a:buChar char="l"/>
            </a:pPr>
            <a:endParaRPr lang="en-US" altLang="zh-CN" dirty="0">
              <a:solidFill>
                <a:schemeClr val="tx1">
                  <a:lumMod val="85000"/>
                  <a:lumOff val="15000"/>
                </a:schemeClr>
              </a:solidFill>
            </a:endParaRPr>
          </a:p>
        </p:txBody>
      </p:sp>
      <p:graphicFrame>
        <p:nvGraphicFramePr>
          <p:cNvPr id="8" name="表格 7"/>
          <p:cNvGraphicFramePr>
            <a:graphicFrameLocks noGrp="1"/>
          </p:cNvGraphicFramePr>
          <p:nvPr>
            <p:extLst>
              <p:ext uri="{D42A27DB-BD31-4B8C-83A1-F6EECF244321}">
                <p14:modId xmlns:p14="http://schemas.microsoft.com/office/powerpoint/2010/main" val="2321859302"/>
              </p:ext>
            </p:extLst>
          </p:nvPr>
        </p:nvGraphicFramePr>
        <p:xfrm>
          <a:off x="613062" y="2210303"/>
          <a:ext cx="10816935" cy="3071374"/>
        </p:xfrm>
        <a:graphic>
          <a:graphicData uri="http://schemas.openxmlformats.org/drawingml/2006/table">
            <a:tbl>
              <a:tblPr firstRow="1" firstCol="1" bandRow="1">
                <a:tableStyleId>{5C22544A-7EE6-4342-B048-85BDC9FD1C3A}</a:tableStyleId>
              </a:tblPr>
              <a:tblGrid>
                <a:gridCol w="3605645">
                  <a:extLst>
                    <a:ext uri="{9D8B030D-6E8A-4147-A177-3AD203B41FA5}">
                      <a16:colId xmlns:a16="http://schemas.microsoft.com/office/drawing/2014/main" val="3071701626"/>
                    </a:ext>
                  </a:extLst>
                </a:gridCol>
                <a:gridCol w="5153893">
                  <a:extLst>
                    <a:ext uri="{9D8B030D-6E8A-4147-A177-3AD203B41FA5}">
                      <a16:colId xmlns:a16="http://schemas.microsoft.com/office/drawing/2014/main" val="3458385724"/>
                    </a:ext>
                  </a:extLst>
                </a:gridCol>
                <a:gridCol w="2057397">
                  <a:extLst>
                    <a:ext uri="{9D8B030D-6E8A-4147-A177-3AD203B41FA5}">
                      <a16:colId xmlns:a16="http://schemas.microsoft.com/office/drawing/2014/main" val="2392092063"/>
                    </a:ext>
                  </a:extLst>
                </a:gridCol>
              </a:tblGrid>
              <a:tr h="163145">
                <a:tc>
                  <a:txBody>
                    <a:bodyPr/>
                    <a:lstStyle/>
                    <a:p>
                      <a:pPr algn="ctr">
                        <a:spcAft>
                          <a:spcPts val="1020"/>
                        </a:spcAft>
                      </a:pPr>
                      <a:r>
                        <a:rPr lang="en-US" sz="2400" kern="0" spc="15" dirty="0">
                          <a:effectLst/>
                        </a:rPr>
                        <a:t>ID</a:t>
                      </a:r>
                      <a:endParaRPr lang="zh-CN" sz="2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58341" marR="58341" marT="26927" marB="26927" anchor="ctr"/>
                </a:tc>
                <a:tc>
                  <a:txBody>
                    <a:bodyPr/>
                    <a:lstStyle/>
                    <a:p>
                      <a:pPr algn="ctr">
                        <a:spcAft>
                          <a:spcPts val="1020"/>
                        </a:spcAft>
                      </a:pPr>
                      <a:r>
                        <a:rPr lang="zh-CN" sz="2400" kern="0" spc="15" dirty="0">
                          <a:effectLst/>
                        </a:rPr>
                        <a:t>描述</a:t>
                      </a:r>
                      <a:endParaRPr lang="zh-CN" sz="2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58341" marR="58341" marT="26927" marB="26927" anchor="ctr"/>
                </a:tc>
                <a:tc>
                  <a:txBody>
                    <a:bodyPr/>
                    <a:lstStyle/>
                    <a:p>
                      <a:pPr algn="ctr">
                        <a:spcAft>
                          <a:spcPts val="1020"/>
                        </a:spcAft>
                      </a:pPr>
                      <a:r>
                        <a:rPr lang="zh-CN" sz="2400" kern="0" spc="15" dirty="0">
                          <a:effectLst/>
                        </a:rPr>
                        <a:t>默认启用</a:t>
                      </a:r>
                      <a:endParaRPr lang="zh-CN" sz="2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58341" marR="58341" marT="26927" marB="26927" anchor="ctr"/>
                </a:tc>
                <a:extLst>
                  <a:ext uri="{0D108BD9-81ED-4DB2-BD59-A6C34878D82A}">
                    <a16:rowId xmlns:a16="http://schemas.microsoft.com/office/drawing/2014/main" val="3253121836"/>
                  </a:ext>
                </a:extLst>
              </a:tr>
              <a:tr h="253972">
                <a:tc>
                  <a:txBody>
                    <a:bodyPr/>
                    <a:lstStyle/>
                    <a:p>
                      <a:pPr algn="l">
                        <a:spcAft>
                          <a:spcPts val="0"/>
                        </a:spcAft>
                      </a:pPr>
                      <a:r>
                        <a:rPr lang="en-US" sz="1800" kern="0" spc="15" dirty="0" err="1">
                          <a:effectLst/>
                        </a:rPr>
                        <a:t>heapdump</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123825" marR="123825" marT="57150" marB="57150" anchor="ctr"/>
                </a:tc>
                <a:tc>
                  <a:txBody>
                    <a:bodyPr/>
                    <a:lstStyle/>
                    <a:p>
                      <a:pPr algn="l">
                        <a:spcAft>
                          <a:spcPts val="0"/>
                        </a:spcAft>
                      </a:pPr>
                      <a:r>
                        <a:rPr lang="zh-CN" sz="1800" kern="0" spc="15">
                          <a:effectLst/>
                        </a:rPr>
                        <a:t>返回一个</a:t>
                      </a:r>
                      <a:r>
                        <a:rPr lang="en-US" sz="1800" kern="0" spc="15">
                          <a:effectLst/>
                        </a:rPr>
                        <a:t> hprof </a:t>
                      </a:r>
                      <a:r>
                        <a:rPr lang="zh-CN" sz="1800" kern="0" spc="15">
                          <a:effectLst/>
                        </a:rPr>
                        <a:t>堆</a:t>
                      </a:r>
                      <a:r>
                        <a:rPr lang="en-US" sz="1800" kern="0" spc="15">
                          <a:effectLst/>
                        </a:rPr>
                        <a:t> dump </a:t>
                      </a:r>
                      <a:r>
                        <a:rPr lang="zh-CN" sz="1800" kern="0" spc="15">
                          <a:effectLst/>
                        </a:rPr>
                        <a:t>文件。</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123825" marR="123825" marT="57150" marB="57150" anchor="ctr"/>
                </a:tc>
                <a:tc>
                  <a:txBody>
                    <a:bodyPr/>
                    <a:lstStyle/>
                    <a:p>
                      <a:pPr algn="ctr">
                        <a:spcAft>
                          <a:spcPts val="0"/>
                        </a:spcAft>
                      </a:pPr>
                      <a:r>
                        <a:rPr lang="zh-CN" sz="1800" kern="0" spc="15">
                          <a:effectLst/>
                        </a:rPr>
                        <a:t>是</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123825" marR="123825" marT="57150" marB="57150" anchor="ctr"/>
                </a:tc>
                <a:extLst>
                  <a:ext uri="{0D108BD9-81ED-4DB2-BD59-A6C34878D82A}">
                    <a16:rowId xmlns:a16="http://schemas.microsoft.com/office/drawing/2014/main" val="2707474810"/>
                  </a:ext>
                </a:extLst>
              </a:tr>
              <a:tr h="253972">
                <a:tc>
                  <a:txBody>
                    <a:bodyPr/>
                    <a:lstStyle/>
                    <a:p>
                      <a:pPr algn="l">
                        <a:spcAft>
                          <a:spcPts val="0"/>
                        </a:spcAft>
                      </a:pPr>
                      <a:r>
                        <a:rPr lang="en-US" sz="1800" kern="0" spc="15" dirty="0" err="1">
                          <a:effectLst/>
                        </a:rPr>
                        <a:t>jolokia</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123825" marR="123825" marT="57150" marB="57150" anchor="ctr"/>
                </a:tc>
                <a:tc>
                  <a:txBody>
                    <a:bodyPr/>
                    <a:lstStyle/>
                    <a:p>
                      <a:pPr algn="l">
                        <a:spcAft>
                          <a:spcPts val="0"/>
                        </a:spcAft>
                      </a:pPr>
                      <a:r>
                        <a:rPr lang="zh-CN" sz="1800" kern="0" spc="15">
                          <a:effectLst/>
                        </a:rPr>
                        <a:t>通过</a:t>
                      </a:r>
                      <a:r>
                        <a:rPr lang="en-US" sz="1800" kern="0" spc="15">
                          <a:effectLst/>
                        </a:rPr>
                        <a:t> HTTP </a:t>
                      </a:r>
                      <a:r>
                        <a:rPr lang="zh-CN" sz="1800" kern="0" spc="15">
                          <a:effectLst/>
                        </a:rPr>
                        <a:t>暴露</a:t>
                      </a:r>
                      <a:r>
                        <a:rPr lang="en-US" sz="1800" kern="0" spc="15">
                          <a:effectLst/>
                        </a:rPr>
                        <a:t> JMX bean</a:t>
                      </a:r>
                      <a:r>
                        <a:rPr lang="zh-CN" sz="1800" kern="0" spc="15">
                          <a:effectLst/>
                        </a:rPr>
                        <a:t>（当</a:t>
                      </a:r>
                      <a:r>
                        <a:rPr lang="en-US" sz="1800" kern="0" spc="15">
                          <a:effectLst/>
                        </a:rPr>
                        <a:t> Jolokia </a:t>
                      </a:r>
                      <a:r>
                        <a:rPr lang="zh-CN" sz="1800" kern="0" spc="15">
                          <a:effectLst/>
                        </a:rPr>
                        <a:t>在</a:t>
                      </a:r>
                      <a:r>
                        <a:rPr lang="en-US" sz="1800" kern="0" spc="15">
                          <a:effectLst/>
                        </a:rPr>
                        <a:t> classpath </a:t>
                      </a:r>
                      <a:r>
                        <a:rPr lang="zh-CN" sz="1800" kern="0" spc="15">
                          <a:effectLst/>
                        </a:rPr>
                        <a:t>上时，不适用于</a:t>
                      </a:r>
                      <a:r>
                        <a:rPr lang="en-US" sz="1800" kern="0" spc="15">
                          <a:effectLst/>
                        </a:rPr>
                        <a:t> WebFlux</a:t>
                      </a:r>
                      <a:r>
                        <a:rPr lang="zh-CN" sz="1800" kern="0" spc="15">
                          <a:effectLst/>
                        </a:rPr>
                        <a:t>）。</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123825" marR="123825" marT="57150" marB="57150" anchor="ctr"/>
                </a:tc>
                <a:tc>
                  <a:txBody>
                    <a:bodyPr/>
                    <a:lstStyle/>
                    <a:p>
                      <a:pPr algn="ctr">
                        <a:spcAft>
                          <a:spcPts val="0"/>
                        </a:spcAft>
                      </a:pPr>
                      <a:r>
                        <a:rPr lang="zh-CN" sz="1800" kern="0" spc="15">
                          <a:effectLst/>
                        </a:rPr>
                        <a:t>是</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123825" marR="123825" marT="57150" marB="57150" anchor="ctr"/>
                </a:tc>
                <a:extLst>
                  <a:ext uri="{0D108BD9-81ED-4DB2-BD59-A6C34878D82A}">
                    <a16:rowId xmlns:a16="http://schemas.microsoft.com/office/drawing/2014/main" val="289649346"/>
                  </a:ext>
                </a:extLst>
              </a:tr>
              <a:tr h="253972">
                <a:tc>
                  <a:txBody>
                    <a:bodyPr/>
                    <a:lstStyle/>
                    <a:p>
                      <a:pPr algn="l">
                        <a:spcAft>
                          <a:spcPts val="0"/>
                        </a:spcAft>
                      </a:pPr>
                      <a:r>
                        <a:rPr lang="en-US" sz="1800" kern="0" spc="15">
                          <a:effectLst/>
                        </a:rPr>
                        <a:t>logfile</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123825" marR="123825" marT="57150" marB="57150" anchor="ctr"/>
                </a:tc>
                <a:tc>
                  <a:txBody>
                    <a:bodyPr/>
                    <a:lstStyle/>
                    <a:p>
                      <a:pPr algn="l">
                        <a:spcAft>
                          <a:spcPts val="0"/>
                        </a:spcAft>
                      </a:pPr>
                      <a:r>
                        <a:rPr lang="zh-CN" sz="1800" kern="0" spc="15" dirty="0">
                          <a:effectLst/>
                        </a:rPr>
                        <a:t>返回日志文件的内容（如果已设置</a:t>
                      </a:r>
                      <a:r>
                        <a:rPr lang="en-US" sz="1800" kern="0" spc="15" dirty="0">
                          <a:effectLst/>
                        </a:rPr>
                        <a:t> </a:t>
                      </a:r>
                      <a:r>
                        <a:rPr lang="en-US" sz="1800" kern="0" spc="15" dirty="0" err="1">
                          <a:effectLst/>
                        </a:rPr>
                        <a:t>logging.file</a:t>
                      </a:r>
                      <a:r>
                        <a:rPr lang="en-US" sz="1800" kern="0" spc="15" dirty="0">
                          <a:effectLst/>
                        </a:rPr>
                        <a:t> </a:t>
                      </a:r>
                      <a:r>
                        <a:rPr lang="zh-CN" sz="1800" kern="0" spc="15" dirty="0">
                          <a:effectLst/>
                        </a:rPr>
                        <a:t>或</a:t>
                      </a:r>
                      <a:r>
                        <a:rPr lang="en-US" sz="1800" kern="0" spc="15" dirty="0">
                          <a:effectLst/>
                        </a:rPr>
                        <a:t> </a:t>
                      </a:r>
                      <a:r>
                        <a:rPr lang="en-US" sz="1800" kern="0" spc="15" dirty="0" err="1">
                          <a:effectLst/>
                        </a:rPr>
                        <a:t>logging.path</a:t>
                      </a:r>
                      <a:r>
                        <a:rPr lang="en-US" sz="1800" kern="0" spc="15" dirty="0">
                          <a:effectLst/>
                        </a:rPr>
                        <a:t> </a:t>
                      </a:r>
                      <a:r>
                        <a:rPr lang="zh-CN" sz="1800" kern="0" spc="15" dirty="0">
                          <a:effectLst/>
                        </a:rPr>
                        <a:t>属性）。支持使用</a:t>
                      </a:r>
                      <a:r>
                        <a:rPr lang="en-US" sz="1800" kern="0" spc="15" dirty="0">
                          <a:effectLst/>
                        </a:rPr>
                        <a:t> HTTP Range </a:t>
                      </a:r>
                      <a:r>
                        <a:rPr lang="zh-CN" sz="1800" kern="0" spc="15" dirty="0">
                          <a:effectLst/>
                        </a:rPr>
                        <a:t>头来检索部分日志文件的内容。</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123825" marR="123825" marT="57150" marB="57150" anchor="ctr"/>
                </a:tc>
                <a:tc>
                  <a:txBody>
                    <a:bodyPr/>
                    <a:lstStyle/>
                    <a:p>
                      <a:pPr algn="ctr">
                        <a:spcAft>
                          <a:spcPts val="0"/>
                        </a:spcAft>
                      </a:pPr>
                      <a:r>
                        <a:rPr lang="zh-CN" sz="1800" kern="0" spc="15" dirty="0">
                          <a:effectLst/>
                        </a:rPr>
                        <a:t>是</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123825" marR="123825" marT="57150" marB="57150" anchor="ctr"/>
                </a:tc>
                <a:extLst>
                  <a:ext uri="{0D108BD9-81ED-4DB2-BD59-A6C34878D82A}">
                    <a16:rowId xmlns:a16="http://schemas.microsoft.com/office/drawing/2014/main" val="577609045"/>
                  </a:ext>
                </a:extLst>
              </a:tr>
              <a:tr h="253972">
                <a:tc>
                  <a:txBody>
                    <a:bodyPr/>
                    <a:lstStyle/>
                    <a:p>
                      <a:pPr algn="l">
                        <a:spcAft>
                          <a:spcPts val="0"/>
                        </a:spcAft>
                      </a:pPr>
                      <a:r>
                        <a:rPr lang="en-US" sz="1800" kern="0" spc="15" dirty="0" err="1">
                          <a:effectLst/>
                        </a:rPr>
                        <a:t>prometheus</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123825" marR="123825" marT="57150" marB="57150" anchor="ctr"/>
                </a:tc>
                <a:tc>
                  <a:txBody>
                    <a:bodyPr/>
                    <a:lstStyle/>
                    <a:p>
                      <a:pPr algn="l">
                        <a:spcAft>
                          <a:spcPts val="0"/>
                        </a:spcAft>
                      </a:pPr>
                      <a:r>
                        <a:rPr lang="zh-CN" sz="1800" kern="0" spc="15">
                          <a:effectLst/>
                        </a:rPr>
                        <a:t>以可以由</a:t>
                      </a:r>
                      <a:r>
                        <a:rPr lang="en-US" sz="1800" kern="0" spc="15">
                          <a:effectLst/>
                        </a:rPr>
                        <a:t> Prometheus </a:t>
                      </a:r>
                      <a:r>
                        <a:rPr lang="zh-CN" sz="1800" kern="0" spc="15">
                          <a:effectLst/>
                        </a:rPr>
                        <a:t>服务器抓取的格式暴露指标。</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123825" marR="123825" marT="57150" marB="57150" anchor="ctr"/>
                </a:tc>
                <a:tc>
                  <a:txBody>
                    <a:bodyPr/>
                    <a:lstStyle/>
                    <a:p>
                      <a:pPr algn="ctr">
                        <a:spcAft>
                          <a:spcPts val="0"/>
                        </a:spcAft>
                      </a:pPr>
                      <a:r>
                        <a:rPr lang="zh-CN" sz="1800" kern="0" spc="15" dirty="0">
                          <a:effectLst/>
                        </a:rPr>
                        <a:t>是</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123825" marR="123825" marT="57150" marB="57150" anchor="ctr"/>
                </a:tc>
                <a:extLst>
                  <a:ext uri="{0D108BD9-81ED-4DB2-BD59-A6C34878D82A}">
                    <a16:rowId xmlns:a16="http://schemas.microsoft.com/office/drawing/2014/main" val="2232992955"/>
                  </a:ext>
                </a:extLst>
              </a:tr>
            </a:tbl>
          </a:graphicData>
        </a:graphic>
      </p:graphicFrame>
    </p:spTree>
    <p:extLst>
      <p:ext uri="{BB962C8B-B14F-4D97-AF65-F5344CB8AC3E}">
        <p14:creationId xmlns:p14="http://schemas.microsoft.com/office/powerpoint/2010/main" val="1255885531"/>
      </p:ext>
    </p:extLst>
  </p:cSld>
  <p:clrMapOvr>
    <a:masterClrMapping/>
  </p:clrMapOvr>
  <p:timing>
    <p:tnLst>
      <p:par>
        <p:cTn id="1" dur="indefinite" restart="never" nodeType="tmRoot"/>
      </p:par>
    </p:tnLst>
  </p:timing>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zh-CN" altLang="en-US" dirty="0" smtClean="0"/>
              <a:t>监控原理</a:t>
            </a:r>
            <a:endParaRPr lang="zh-CN" altLang="en-US" dirty="0"/>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smtClean="0"/>
              <a:t>启用指定端点</a:t>
            </a:r>
            <a:endParaRPr lang="en-US" altLang="zh-CN" dirty="0" smtClean="0"/>
          </a:p>
          <a:p>
            <a:pPr>
              <a:buFont typeface="Wingdings" panose="05000000000000000000" pitchFamily="2" charset="2"/>
              <a:buChar char="l"/>
            </a:pPr>
            <a:endParaRPr lang="en-US" altLang="zh-CN" dirty="0">
              <a:solidFill>
                <a:schemeClr val="tx1">
                  <a:lumMod val="85000"/>
                  <a:lumOff val="15000"/>
                </a:schemeClr>
              </a:solidFill>
            </a:endParaRPr>
          </a:p>
          <a:p>
            <a:pPr>
              <a:buFont typeface="Wingdings" panose="05000000000000000000" pitchFamily="2" charset="2"/>
              <a:buChar char="l"/>
            </a:pPr>
            <a:endParaRPr lang="en-US" altLang="zh-CN" dirty="0" smtClean="0"/>
          </a:p>
          <a:p>
            <a:pPr>
              <a:buFont typeface="Wingdings" panose="05000000000000000000" pitchFamily="2" charset="2"/>
              <a:buChar char="l"/>
            </a:pPr>
            <a:endParaRPr lang="en-US" altLang="zh-CN" dirty="0">
              <a:solidFill>
                <a:schemeClr val="tx1">
                  <a:lumMod val="85000"/>
                  <a:lumOff val="15000"/>
                </a:schemeClr>
              </a:solidFill>
            </a:endParaRPr>
          </a:p>
          <a:p>
            <a:pPr>
              <a:buFont typeface="Wingdings" panose="05000000000000000000" pitchFamily="2" charset="2"/>
              <a:buChar char="l"/>
            </a:pPr>
            <a:endParaRPr lang="en-US" altLang="zh-CN" dirty="0" smtClean="0"/>
          </a:p>
          <a:p>
            <a:pPr>
              <a:buFont typeface="Wingdings" panose="05000000000000000000" pitchFamily="2" charset="2"/>
              <a:buChar char="l"/>
            </a:pPr>
            <a:endParaRPr lang="en-US" altLang="zh-CN" dirty="0">
              <a:solidFill>
                <a:schemeClr val="tx1">
                  <a:lumMod val="85000"/>
                  <a:lumOff val="15000"/>
                </a:schemeClr>
              </a:solidFill>
            </a:endParaRPr>
          </a:p>
          <a:p>
            <a:pPr>
              <a:buFont typeface="Wingdings" panose="05000000000000000000" pitchFamily="2" charset="2"/>
              <a:buChar char="l"/>
            </a:pPr>
            <a:endParaRPr lang="en-US" altLang="zh-CN" dirty="0" smtClean="0"/>
          </a:p>
          <a:p>
            <a:pPr>
              <a:buFont typeface="Wingdings" panose="05000000000000000000" pitchFamily="2" charset="2"/>
              <a:buChar char="l"/>
            </a:pPr>
            <a:r>
              <a:rPr lang="zh-CN" altLang="en-US" dirty="0" smtClean="0"/>
              <a:t>启用所有端点</a:t>
            </a:r>
            <a:endParaRPr lang="en-US" altLang="zh-CN" dirty="0">
              <a:solidFill>
                <a:schemeClr val="tx1">
                  <a:lumMod val="85000"/>
                  <a:lumOff val="15000"/>
                </a:schemeClr>
              </a:solidFill>
            </a:endParaRPr>
          </a:p>
        </p:txBody>
      </p:sp>
      <p:sp>
        <p:nvSpPr>
          <p:cNvPr id="14" name="TextBox 3">
            <a:extLst>
              <a:ext uri="{FF2B5EF4-FFF2-40B4-BE49-F238E27FC236}">
                <a16:creationId xmlns:a16="http://schemas.microsoft.com/office/drawing/2014/main" id="{0C998B78-AB18-3C47-A1C7-25AE9A3A40B0}"/>
              </a:ext>
            </a:extLst>
          </p:cNvPr>
          <p:cNvSpPr txBox="1"/>
          <p:nvPr/>
        </p:nvSpPr>
        <p:spPr>
          <a:xfrm>
            <a:off x="1178892" y="2178323"/>
            <a:ext cx="9860586" cy="2316724"/>
          </a:xfrm>
          <a:prstGeom prst="rect">
            <a:avLst/>
          </a:prstGeom>
          <a:solidFill>
            <a:srgbClr val="FFFFE4"/>
          </a:solidFill>
          <a:ln w="3175">
            <a:solidFill>
              <a:srgbClr val="919191"/>
            </a:solidFill>
          </a:ln>
        </p:spPr>
        <p:txBody>
          <a:bodyPr wrap="square">
            <a:spAutoFit/>
          </a:bodyPr>
          <a:lstStyle/>
          <a:p>
            <a:pPr lvl="0" eaLnBrk="0" fontAlgn="base" hangingPunct="0">
              <a:lnSpc>
                <a:spcPct val="150000"/>
              </a:lnSpc>
              <a:spcBef>
                <a:spcPct val="0"/>
              </a:spcBef>
              <a:spcAft>
                <a:spcPct val="0"/>
              </a:spcAft>
            </a:pPr>
            <a:r>
              <a:rPr lang="zh-CN" altLang="zh-CN" sz="1400" dirty="0">
                <a:solidFill>
                  <a:srgbClr val="0033B3"/>
                </a:solidFill>
                <a:latin typeface="Consolas" panose="020B0609020204030204" pitchFamily="49" charset="0"/>
                <a:ea typeface="阿里巴巴普惠体" panose="00020600040101010101" pitchFamily="18" charset="-122"/>
                <a:cs typeface="阿里巴巴普惠体" panose="00020600040101010101" pitchFamily="18" charset="-122"/>
              </a:rPr>
              <a:t>management</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b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dirty="0">
                <a:solidFill>
                  <a:srgbClr val="0033B3"/>
                </a:solidFill>
                <a:latin typeface="Consolas" panose="020B0609020204030204" pitchFamily="49" charset="0"/>
                <a:ea typeface="阿里巴巴普惠体" panose="00020600040101010101" pitchFamily="18" charset="-122"/>
                <a:cs typeface="阿里巴巴普惠体" panose="00020600040101010101" pitchFamily="18" charset="-122"/>
              </a:rPr>
              <a:t>endpoint</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b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dirty="0">
                <a:solidFill>
                  <a:srgbClr val="0033B3"/>
                </a:solidFill>
                <a:latin typeface="Consolas" panose="020B0609020204030204" pitchFamily="49" charset="0"/>
                <a:ea typeface="阿里巴巴普惠体" panose="00020600040101010101" pitchFamily="18" charset="-122"/>
                <a:cs typeface="阿里巴巴普惠体" panose="00020600040101010101" pitchFamily="18" charset="-122"/>
              </a:rPr>
              <a:t>health</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i="1" dirty="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t># 端点名称</a:t>
            </a:r>
            <a:br>
              <a:rPr lang="zh-CN" altLang="zh-CN" sz="1400" i="1" dirty="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i="1" dirty="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dirty="0">
                <a:solidFill>
                  <a:srgbClr val="0033B3"/>
                </a:solidFill>
                <a:latin typeface="Consolas" panose="020B0609020204030204" pitchFamily="49" charset="0"/>
                <a:ea typeface="阿里巴巴普惠体" panose="00020600040101010101" pitchFamily="18" charset="-122"/>
                <a:cs typeface="阿里巴巴普惠体" panose="00020600040101010101" pitchFamily="18" charset="-122"/>
              </a:rPr>
              <a:t>enabled</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dirty="0">
                <a:solidFill>
                  <a:srgbClr val="0033B3"/>
                </a:solidFill>
                <a:latin typeface="Consolas" panose="020B0609020204030204" pitchFamily="49" charset="0"/>
                <a:ea typeface="阿里巴巴普惠体" panose="00020600040101010101" pitchFamily="18" charset="-122"/>
                <a:cs typeface="阿里巴巴普惠体" panose="00020600040101010101" pitchFamily="18" charset="-122"/>
              </a:rPr>
              <a:t>true</a:t>
            </a:r>
            <a:br>
              <a:rPr lang="zh-CN" altLang="zh-CN" sz="1400" dirty="0">
                <a:solidFill>
                  <a:srgbClr val="0033B3"/>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dirty="0">
                <a:solidFill>
                  <a:srgbClr val="0033B3"/>
                </a:solidFill>
                <a:latin typeface="Consolas" panose="020B0609020204030204" pitchFamily="49" charset="0"/>
                <a:ea typeface="阿里巴巴普惠体" panose="00020600040101010101" pitchFamily="18" charset="-122"/>
                <a:cs typeface="阿里巴巴普惠体" panose="00020600040101010101" pitchFamily="18" charset="-122"/>
              </a:rPr>
              <a:t>      show-details</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i="1" dirty="0">
                <a:solidFill>
                  <a:srgbClr val="871094"/>
                </a:solidFill>
                <a:latin typeface="Consolas" panose="020B0609020204030204" pitchFamily="49" charset="0"/>
                <a:ea typeface="阿里巴巴普惠体" panose="00020600040101010101" pitchFamily="18" charset="-122"/>
                <a:cs typeface="阿里巴巴普惠体" panose="00020600040101010101" pitchFamily="18" charset="-122"/>
              </a:rPr>
              <a:t>always</a:t>
            </a:r>
            <a:br>
              <a:rPr lang="zh-CN" altLang="zh-CN" sz="1400" i="1" dirty="0">
                <a:solidFill>
                  <a:srgbClr val="871094"/>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i="1" dirty="0">
                <a:solidFill>
                  <a:srgbClr val="871094"/>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dirty="0">
                <a:solidFill>
                  <a:srgbClr val="0033B3"/>
                </a:solidFill>
                <a:latin typeface="Consolas" panose="020B0609020204030204" pitchFamily="49" charset="0"/>
                <a:ea typeface="阿里巴巴普惠体" panose="00020600040101010101" pitchFamily="18" charset="-122"/>
                <a:cs typeface="阿里巴巴普惠体" panose="00020600040101010101" pitchFamily="18" charset="-122"/>
              </a:rPr>
              <a:t>beans</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i="1" dirty="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t># 端点名称</a:t>
            </a:r>
            <a:br>
              <a:rPr lang="zh-CN" altLang="zh-CN" sz="1400" i="1" dirty="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i="1" dirty="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dirty="0">
                <a:solidFill>
                  <a:srgbClr val="0033B3"/>
                </a:solidFill>
                <a:latin typeface="Consolas" panose="020B0609020204030204" pitchFamily="49" charset="0"/>
                <a:ea typeface="阿里巴巴普惠体" panose="00020600040101010101" pitchFamily="18" charset="-122"/>
                <a:cs typeface="阿里巴巴普惠体" panose="00020600040101010101" pitchFamily="18" charset="-122"/>
              </a:rPr>
              <a:t>enabled</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dirty="0">
                <a:solidFill>
                  <a:srgbClr val="0033B3"/>
                </a:solidFill>
                <a:latin typeface="Consolas" panose="020B0609020204030204" pitchFamily="49" charset="0"/>
                <a:ea typeface="阿里巴巴普惠体" panose="00020600040101010101" pitchFamily="18" charset="-122"/>
                <a:cs typeface="阿里巴巴普惠体" panose="00020600040101010101" pitchFamily="18" charset="-122"/>
              </a:rPr>
              <a:t>true</a:t>
            </a:r>
            <a:endParaRPr lang="zh-CN" altLang="zh-CN" sz="1600" dirty="0">
              <a:latin typeface="Consolas" panose="020B0609020204030204" pitchFamily="49" charset="0"/>
              <a:ea typeface="阿里巴巴普惠体" panose="00020600040101010101" pitchFamily="18" charset="-122"/>
              <a:cs typeface="阿里巴巴普惠体" panose="00020600040101010101" pitchFamily="18" charset="-122"/>
            </a:endParaRPr>
          </a:p>
        </p:txBody>
      </p:sp>
      <p:sp>
        <p:nvSpPr>
          <p:cNvPr id="15" name="TextBox 3">
            <a:extLst>
              <a:ext uri="{FF2B5EF4-FFF2-40B4-BE49-F238E27FC236}">
                <a16:creationId xmlns:a16="http://schemas.microsoft.com/office/drawing/2014/main" id="{0C998B78-AB18-3C47-A1C7-25AE9A3A40B0}"/>
              </a:ext>
            </a:extLst>
          </p:cNvPr>
          <p:cNvSpPr txBox="1"/>
          <p:nvPr/>
        </p:nvSpPr>
        <p:spPr>
          <a:xfrm>
            <a:off x="1178892" y="5129390"/>
            <a:ext cx="9860586" cy="1026115"/>
          </a:xfrm>
          <a:prstGeom prst="rect">
            <a:avLst/>
          </a:prstGeom>
          <a:solidFill>
            <a:srgbClr val="FFFFE4"/>
          </a:solidFill>
          <a:ln w="3175">
            <a:solidFill>
              <a:srgbClr val="919191"/>
            </a:solidFill>
          </a:ln>
        </p:spPr>
        <p:txBody>
          <a:bodyPr wrap="square">
            <a:spAutoFit/>
          </a:bodyPr>
          <a:lstStyle/>
          <a:p>
            <a:pPr lvl="0" eaLnBrk="0" fontAlgn="base" hangingPunct="0">
              <a:lnSpc>
                <a:spcPct val="150000"/>
              </a:lnSpc>
              <a:spcBef>
                <a:spcPct val="0"/>
              </a:spcBef>
              <a:spcAft>
                <a:spcPct val="0"/>
              </a:spcAft>
            </a:pPr>
            <a:r>
              <a:rPr lang="zh-CN" altLang="zh-CN" sz="1400" dirty="0">
                <a:solidFill>
                  <a:srgbClr val="0033B3"/>
                </a:solidFill>
                <a:latin typeface="Consolas" panose="020B0609020204030204" pitchFamily="49" charset="0"/>
              </a:rPr>
              <a:t>management</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smtClean="0">
                <a:solidFill>
                  <a:srgbClr val="0033B3"/>
                </a:solidFill>
                <a:latin typeface="Consolas" panose="020B0609020204030204" pitchFamily="49" charset="0"/>
              </a:rPr>
              <a:t>  endpoints</a:t>
            </a:r>
            <a:r>
              <a:rPr lang="zh-CN" altLang="zh-CN" sz="1400" dirty="0" smtClean="0">
                <a:solidFill>
                  <a:srgbClr val="080808"/>
                </a:solidFill>
                <a:latin typeface="Consolas" panose="020B0609020204030204" pitchFamily="49" charset="0"/>
              </a:rPr>
              <a:t>:</a:t>
            </a:r>
            <a:br>
              <a:rPr lang="zh-CN" altLang="zh-CN" sz="1400" dirty="0" smtClean="0">
                <a:solidFill>
                  <a:srgbClr val="080808"/>
                </a:solidFill>
                <a:latin typeface="Consolas" panose="020B0609020204030204" pitchFamily="49" charset="0"/>
              </a:rPr>
            </a:br>
            <a:r>
              <a:rPr lang="zh-CN" altLang="zh-CN" sz="1400" dirty="0" smtClean="0">
                <a:solidFill>
                  <a:srgbClr val="067D17"/>
                </a:solidFill>
                <a:latin typeface="Consolas" panose="020B0609020204030204" pitchFamily="49" charset="0"/>
              </a:rPr>
              <a:t>    </a:t>
            </a:r>
            <a:r>
              <a:rPr lang="zh-CN" altLang="zh-CN" sz="1400" dirty="0" smtClean="0">
                <a:solidFill>
                  <a:srgbClr val="0033B3"/>
                </a:solidFill>
                <a:latin typeface="Consolas" panose="020B0609020204030204" pitchFamily="49" charset="0"/>
              </a:rPr>
              <a:t>enabled</a:t>
            </a:r>
            <a:r>
              <a:rPr lang="zh-CN" altLang="zh-CN" sz="1400" dirty="0">
                <a:solidFill>
                  <a:srgbClr val="0033B3"/>
                </a:solidFill>
                <a:latin typeface="Consolas" panose="020B0609020204030204" pitchFamily="49" charset="0"/>
              </a:rPr>
              <a:t>-by-default</a:t>
            </a: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true</a:t>
            </a:r>
            <a:endParaRPr lang="zh-CN" altLang="zh-CN" sz="1600" dirty="0">
              <a:latin typeface="Arial" panose="020B0604020202020204" pitchFamily="34" charset="0"/>
            </a:endParaRPr>
          </a:p>
        </p:txBody>
      </p:sp>
    </p:spTree>
    <p:extLst>
      <p:ext uri="{BB962C8B-B14F-4D97-AF65-F5344CB8AC3E}">
        <p14:creationId xmlns:p14="http://schemas.microsoft.com/office/powerpoint/2010/main" val="3748910018"/>
      </p:ext>
    </p:extLst>
  </p:cSld>
  <p:clrMapOvr>
    <a:masterClrMapping/>
  </p:clrMapOvr>
  <p:timing>
    <p:tnLst>
      <p:par>
        <p:cTn id="1" dur="indefinite" restart="never" nodeType="tmRoot"/>
      </p:par>
    </p:tnLst>
  </p:timing>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zh-CN" altLang="en-US" dirty="0" smtClean="0"/>
              <a:t>监控原理</a:t>
            </a:r>
            <a:endParaRPr lang="zh-CN" altLang="en-US" dirty="0"/>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smtClean="0"/>
              <a:t>暴露端点功能</a:t>
            </a:r>
            <a:endParaRPr lang="en-US" altLang="zh-CN" dirty="0" smtClean="0"/>
          </a:p>
          <a:p>
            <a:pPr lvl="1">
              <a:buFont typeface="Wingdings" panose="05000000000000000000" pitchFamily="2" charset="2"/>
              <a:buChar char="u"/>
            </a:pPr>
            <a:r>
              <a:rPr lang="zh-CN" altLang="en-US" dirty="0" smtClean="0"/>
              <a:t>端点中包含的信息存在敏感信息，需要对外暴露端点功能时手动设定指定端点信息</a:t>
            </a:r>
            <a:endParaRPr lang="en-US" altLang="zh-CN" dirty="0" smtClean="0"/>
          </a:p>
          <a:p>
            <a:pPr>
              <a:buFont typeface="Wingdings" panose="05000000000000000000" pitchFamily="2" charset="2"/>
              <a:buChar char="l"/>
            </a:pPr>
            <a:endParaRPr lang="en-US" altLang="zh-CN" dirty="0" smtClean="0"/>
          </a:p>
          <a:p>
            <a:pPr>
              <a:buFont typeface="Wingdings" panose="05000000000000000000" pitchFamily="2" charset="2"/>
              <a:buChar char="l"/>
            </a:pPr>
            <a:endParaRPr lang="en-US" altLang="zh-CN" dirty="0">
              <a:solidFill>
                <a:schemeClr val="tx1">
                  <a:lumMod val="85000"/>
                  <a:lumOff val="15000"/>
                </a:schemeClr>
              </a:solidFill>
            </a:endParaRPr>
          </a:p>
        </p:txBody>
      </p:sp>
      <p:graphicFrame>
        <p:nvGraphicFramePr>
          <p:cNvPr id="7" name="表格 6"/>
          <p:cNvGraphicFramePr>
            <a:graphicFrameLocks noGrp="1"/>
          </p:cNvGraphicFramePr>
          <p:nvPr>
            <p:extLst>
              <p:ext uri="{D42A27DB-BD31-4B8C-83A1-F6EECF244321}">
                <p14:modId xmlns:p14="http://schemas.microsoft.com/office/powerpoint/2010/main" val="1865123110"/>
              </p:ext>
            </p:extLst>
          </p:nvPr>
        </p:nvGraphicFramePr>
        <p:xfrm>
          <a:off x="1147352" y="2503857"/>
          <a:ext cx="10282644" cy="2034540"/>
        </p:xfrm>
        <a:graphic>
          <a:graphicData uri="http://schemas.openxmlformats.org/drawingml/2006/table">
            <a:tbl>
              <a:tblPr firstRow="1" firstCol="1" bandRow="1">
                <a:tableStyleId>{5C22544A-7EE6-4342-B048-85BDC9FD1C3A}</a:tableStyleId>
              </a:tblPr>
              <a:tblGrid>
                <a:gridCol w="5141322">
                  <a:extLst>
                    <a:ext uri="{9D8B030D-6E8A-4147-A177-3AD203B41FA5}">
                      <a16:colId xmlns:a16="http://schemas.microsoft.com/office/drawing/2014/main" val="2648962132"/>
                    </a:ext>
                  </a:extLst>
                </a:gridCol>
                <a:gridCol w="5141322">
                  <a:extLst>
                    <a:ext uri="{9D8B030D-6E8A-4147-A177-3AD203B41FA5}">
                      <a16:colId xmlns:a16="http://schemas.microsoft.com/office/drawing/2014/main" val="1337480928"/>
                    </a:ext>
                  </a:extLst>
                </a:gridCol>
              </a:tblGrid>
              <a:tr h="0">
                <a:tc>
                  <a:txBody>
                    <a:bodyPr/>
                    <a:lstStyle/>
                    <a:p>
                      <a:pPr algn="ctr">
                        <a:spcAft>
                          <a:spcPts val="1020"/>
                        </a:spcAft>
                      </a:pPr>
                      <a:r>
                        <a:rPr lang="zh-CN" sz="2400" kern="100" spc="15" dirty="0">
                          <a:effectLst/>
                        </a:rPr>
                        <a:t>属性</a:t>
                      </a:r>
                      <a:endParaRPr lang="zh-CN" sz="2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123825" marR="123825" marT="57150" marB="57150" anchor="ctr"/>
                </a:tc>
                <a:tc>
                  <a:txBody>
                    <a:bodyPr/>
                    <a:lstStyle/>
                    <a:p>
                      <a:pPr algn="ctr">
                        <a:spcAft>
                          <a:spcPts val="1020"/>
                        </a:spcAft>
                      </a:pPr>
                      <a:r>
                        <a:rPr lang="zh-CN" sz="2400" kern="100" spc="15" dirty="0">
                          <a:effectLst/>
                        </a:rPr>
                        <a:t>默认</a:t>
                      </a:r>
                      <a:endParaRPr lang="zh-CN" sz="2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123825" marR="123825" marT="57150" marB="57150" anchor="ctr"/>
                </a:tc>
                <a:extLst>
                  <a:ext uri="{0D108BD9-81ED-4DB2-BD59-A6C34878D82A}">
                    <a16:rowId xmlns:a16="http://schemas.microsoft.com/office/drawing/2014/main" val="1418895200"/>
                  </a:ext>
                </a:extLst>
              </a:tr>
              <a:tr h="0">
                <a:tc>
                  <a:txBody>
                    <a:bodyPr/>
                    <a:lstStyle/>
                    <a:p>
                      <a:pPr algn="l">
                        <a:spcAft>
                          <a:spcPts val="0"/>
                        </a:spcAft>
                      </a:pPr>
                      <a:r>
                        <a:rPr lang="en-US" sz="1800" kern="100" spc="15" dirty="0" err="1">
                          <a:effectLst/>
                        </a:rPr>
                        <a:t>management.endpoints.jmx.exposure.exclude</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123825" marR="123825" marT="57150" marB="57150" anchor="ctr"/>
                </a:tc>
                <a:tc>
                  <a:txBody>
                    <a:bodyPr/>
                    <a:lstStyle/>
                    <a:p>
                      <a:endParaRPr lang="zh-CN" sz="1800" kern="100">
                        <a:effectLst/>
                        <a:latin typeface="等线" panose="02010600030101010101" pitchFamily="2" charset="-122"/>
                        <a:ea typeface="等线" panose="02010600030101010101" pitchFamily="2" charset="-122"/>
                      </a:endParaRPr>
                    </a:p>
                  </a:txBody>
                  <a:tcPr marL="123825" marR="123825" marT="57150" marB="57150" anchor="ctr"/>
                </a:tc>
                <a:extLst>
                  <a:ext uri="{0D108BD9-81ED-4DB2-BD59-A6C34878D82A}">
                    <a16:rowId xmlns:a16="http://schemas.microsoft.com/office/drawing/2014/main" val="1979193257"/>
                  </a:ext>
                </a:extLst>
              </a:tr>
              <a:tr h="0">
                <a:tc>
                  <a:txBody>
                    <a:bodyPr/>
                    <a:lstStyle/>
                    <a:p>
                      <a:pPr algn="just">
                        <a:spcAft>
                          <a:spcPts val="0"/>
                        </a:spcAft>
                      </a:pPr>
                      <a:r>
                        <a:rPr lang="en-US" sz="1800" kern="100" spc="15" dirty="0" err="1">
                          <a:effectLst/>
                        </a:rPr>
                        <a:t>management.endpoints.jmx.exposure.</a:t>
                      </a:r>
                      <a:r>
                        <a:rPr lang="en-US" sz="1800" b="1" kern="100" spc="15" dirty="0" err="1">
                          <a:solidFill>
                            <a:srgbClr val="C00000"/>
                          </a:solidFill>
                          <a:effectLst/>
                        </a:rPr>
                        <a:t>include</a:t>
                      </a:r>
                      <a:endParaRPr lang="zh-CN" sz="1800" b="1" kern="100" dirty="0">
                        <a:solidFill>
                          <a:srgbClr val="C00000"/>
                        </a:solidFill>
                        <a:effectLst/>
                        <a:latin typeface="等线" panose="02010600030101010101" pitchFamily="2" charset="-122"/>
                        <a:ea typeface="等线" panose="02010600030101010101" pitchFamily="2" charset="-122"/>
                        <a:cs typeface="Times New Roman" panose="02020603050405020304" pitchFamily="18" charset="0"/>
                      </a:endParaRPr>
                    </a:p>
                  </a:txBody>
                  <a:tcPr marL="123825" marR="123825" marT="57150" marB="57150" anchor="ctr"/>
                </a:tc>
                <a:tc>
                  <a:txBody>
                    <a:bodyPr/>
                    <a:lstStyle/>
                    <a:p>
                      <a:pPr algn="just">
                        <a:spcAft>
                          <a:spcPts val="0"/>
                        </a:spcAft>
                      </a:pPr>
                      <a:r>
                        <a:rPr lang="en-US" sz="1800" kern="100" spc="15" dirty="0">
                          <a:effectLst/>
                        </a:rPr>
                        <a:t>*</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123825" marR="123825" marT="57150" marB="57150" anchor="ctr"/>
                </a:tc>
                <a:extLst>
                  <a:ext uri="{0D108BD9-81ED-4DB2-BD59-A6C34878D82A}">
                    <a16:rowId xmlns:a16="http://schemas.microsoft.com/office/drawing/2014/main" val="953871314"/>
                  </a:ext>
                </a:extLst>
              </a:tr>
              <a:tr h="0">
                <a:tc>
                  <a:txBody>
                    <a:bodyPr/>
                    <a:lstStyle/>
                    <a:p>
                      <a:pPr algn="just">
                        <a:spcAft>
                          <a:spcPts val="0"/>
                        </a:spcAft>
                      </a:pPr>
                      <a:r>
                        <a:rPr lang="en-US" sz="1800" kern="100" spc="15" dirty="0" err="1">
                          <a:effectLst/>
                        </a:rPr>
                        <a:t>management.endpoints.web.exposure.exclude</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123825" marR="123825" marT="57150" marB="57150" anchor="ctr"/>
                </a:tc>
                <a:tc>
                  <a:txBody>
                    <a:bodyPr/>
                    <a:lstStyle/>
                    <a:p>
                      <a:endParaRPr lang="zh-CN" sz="1800" kern="100">
                        <a:effectLst/>
                        <a:latin typeface="等线" panose="02010600030101010101" pitchFamily="2" charset="-122"/>
                        <a:ea typeface="等线" panose="02010600030101010101" pitchFamily="2" charset="-122"/>
                      </a:endParaRPr>
                    </a:p>
                  </a:txBody>
                  <a:tcPr marL="123825" marR="123825" marT="57150" marB="57150" anchor="ctr"/>
                </a:tc>
                <a:extLst>
                  <a:ext uri="{0D108BD9-81ED-4DB2-BD59-A6C34878D82A}">
                    <a16:rowId xmlns:a16="http://schemas.microsoft.com/office/drawing/2014/main" val="978166075"/>
                  </a:ext>
                </a:extLst>
              </a:tr>
              <a:tr h="0">
                <a:tc>
                  <a:txBody>
                    <a:bodyPr/>
                    <a:lstStyle/>
                    <a:p>
                      <a:pPr algn="just">
                        <a:spcAft>
                          <a:spcPts val="0"/>
                        </a:spcAft>
                      </a:pPr>
                      <a:r>
                        <a:rPr lang="en-US" sz="1800" kern="100" spc="15" dirty="0" err="1">
                          <a:effectLst/>
                        </a:rPr>
                        <a:t>management.endpoints.web.exposure.</a:t>
                      </a:r>
                      <a:r>
                        <a:rPr lang="en-US" sz="1800" kern="100" spc="15" dirty="0" err="1">
                          <a:solidFill>
                            <a:srgbClr val="C00000"/>
                          </a:solidFill>
                          <a:effectLst/>
                        </a:rPr>
                        <a:t>include</a:t>
                      </a:r>
                      <a:endParaRPr lang="zh-CN" sz="1800" kern="100" dirty="0">
                        <a:solidFill>
                          <a:srgbClr val="C00000"/>
                        </a:solidFill>
                        <a:effectLst/>
                        <a:latin typeface="等线" panose="02010600030101010101" pitchFamily="2" charset="-122"/>
                        <a:ea typeface="等线" panose="02010600030101010101" pitchFamily="2" charset="-122"/>
                        <a:cs typeface="Times New Roman" panose="02020603050405020304" pitchFamily="18" charset="0"/>
                      </a:endParaRPr>
                    </a:p>
                  </a:txBody>
                  <a:tcPr marL="123825" marR="123825" marT="57150" marB="57150" anchor="ctr"/>
                </a:tc>
                <a:tc>
                  <a:txBody>
                    <a:bodyPr/>
                    <a:lstStyle/>
                    <a:p>
                      <a:pPr algn="just">
                        <a:spcAft>
                          <a:spcPts val="0"/>
                        </a:spcAft>
                      </a:pPr>
                      <a:r>
                        <a:rPr lang="en-US" sz="1800" kern="100" spc="15" dirty="0">
                          <a:effectLst/>
                        </a:rPr>
                        <a:t>info, health</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123825" marR="123825" marT="57150" marB="57150" anchor="ctr"/>
                </a:tc>
                <a:extLst>
                  <a:ext uri="{0D108BD9-81ED-4DB2-BD59-A6C34878D82A}">
                    <a16:rowId xmlns:a16="http://schemas.microsoft.com/office/drawing/2014/main" val="1581880508"/>
                  </a:ext>
                </a:extLst>
              </a:tr>
            </a:tbl>
          </a:graphicData>
        </a:graphic>
      </p:graphicFrame>
    </p:spTree>
    <p:extLst>
      <p:ext uri="{BB962C8B-B14F-4D97-AF65-F5344CB8AC3E}">
        <p14:creationId xmlns:p14="http://schemas.microsoft.com/office/powerpoint/2010/main" val="3945332311"/>
      </p:ext>
    </p:extLst>
  </p:cSld>
  <p:clrMapOvr>
    <a:masterClrMapping/>
  </p:clrMapOvr>
  <p:timing>
    <p:tnLst>
      <p:par>
        <p:cTn id="1" dur="indefinite" restart="never" nodeType="tmRoot"/>
      </p:par>
    </p:tnLst>
  </p:timing>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zh-CN" altLang="en-US" dirty="0" smtClean="0"/>
              <a:t>监控原理</a:t>
            </a:r>
            <a:endParaRPr lang="zh-CN" altLang="en-US" dirty="0"/>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smtClean="0"/>
              <a:t>暴露端点功能</a:t>
            </a:r>
            <a:endParaRPr lang="en-US" altLang="zh-CN" dirty="0">
              <a:solidFill>
                <a:schemeClr val="tx1">
                  <a:lumMod val="85000"/>
                  <a:lumOff val="15000"/>
                </a:schemeClr>
              </a:solidFill>
            </a:endParaRPr>
          </a:p>
        </p:txBody>
      </p:sp>
      <p:graphicFrame>
        <p:nvGraphicFramePr>
          <p:cNvPr id="6" name="表格 5"/>
          <p:cNvGraphicFramePr>
            <a:graphicFrameLocks noGrp="1"/>
          </p:cNvGraphicFramePr>
          <p:nvPr>
            <p:extLst>
              <p:ext uri="{D42A27DB-BD31-4B8C-83A1-F6EECF244321}">
                <p14:modId xmlns:p14="http://schemas.microsoft.com/office/powerpoint/2010/main" val="1063461235"/>
              </p:ext>
            </p:extLst>
          </p:nvPr>
        </p:nvGraphicFramePr>
        <p:xfrm>
          <a:off x="1147351" y="2108190"/>
          <a:ext cx="10282644" cy="4289808"/>
        </p:xfrm>
        <a:graphic>
          <a:graphicData uri="http://schemas.openxmlformats.org/drawingml/2006/table">
            <a:tbl>
              <a:tblPr firstRow="1" firstCol="1" bandRow="1">
                <a:tableStyleId>{5C22544A-7EE6-4342-B048-85BDC9FD1C3A}</a:tableStyleId>
              </a:tblPr>
              <a:tblGrid>
                <a:gridCol w="3427548">
                  <a:extLst>
                    <a:ext uri="{9D8B030D-6E8A-4147-A177-3AD203B41FA5}">
                      <a16:colId xmlns:a16="http://schemas.microsoft.com/office/drawing/2014/main" val="898864299"/>
                    </a:ext>
                  </a:extLst>
                </a:gridCol>
                <a:gridCol w="3427548">
                  <a:extLst>
                    <a:ext uri="{9D8B030D-6E8A-4147-A177-3AD203B41FA5}">
                      <a16:colId xmlns:a16="http://schemas.microsoft.com/office/drawing/2014/main" val="144061566"/>
                    </a:ext>
                  </a:extLst>
                </a:gridCol>
                <a:gridCol w="3427548">
                  <a:extLst>
                    <a:ext uri="{9D8B030D-6E8A-4147-A177-3AD203B41FA5}">
                      <a16:colId xmlns:a16="http://schemas.microsoft.com/office/drawing/2014/main" val="972413062"/>
                    </a:ext>
                  </a:extLst>
                </a:gridCol>
              </a:tblGrid>
              <a:tr h="191158">
                <a:tc>
                  <a:txBody>
                    <a:bodyPr/>
                    <a:lstStyle/>
                    <a:p>
                      <a:pPr algn="ctr">
                        <a:spcAft>
                          <a:spcPts val="1020"/>
                        </a:spcAft>
                      </a:pPr>
                      <a:r>
                        <a:rPr lang="en-US" sz="2400" kern="100" spc="15" dirty="0">
                          <a:effectLst/>
                        </a:rPr>
                        <a:t>ID</a:t>
                      </a:r>
                      <a:endParaRPr lang="zh-CN" sz="2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81839" marR="81839" marT="37772" marB="37772" anchor="ctr"/>
                </a:tc>
                <a:tc>
                  <a:txBody>
                    <a:bodyPr/>
                    <a:lstStyle/>
                    <a:p>
                      <a:pPr algn="ctr">
                        <a:spcAft>
                          <a:spcPts val="1020"/>
                        </a:spcAft>
                      </a:pPr>
                      <a:r>
                        <a:rPr lang="en-US" sz="2400" kern="100" spc="15" dirty="0">
                          <a:effectLst/>
                        </a:rPr>
                        <a:t>JMX</a:t>
                      </a:r>
                      <a:endParaRPr lang="zh-CN" sz="2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81839" marR="81839" marT="37772" marB="37772" anchor="ctr"/>
                </a:tc>
                <a:tc>
                  <a:txBody>
                    <a:bodyPr/>
                    <a:lstStyle/>
                    <a:p>
                      <a:pPr algn="ctr">
                        <a:spcAft>
                          <a:spcPts val="1020"/>
                        </a:spcAft>
                      </a:pPr>
                      <a:r>
                        <a:rPr lang="en-US" sz="2400" kern="100" spc="15" dirty="0">
                          <a:effectLst/>
                        </a:rPr>
                        <a:t>Web</a:t>
                      </a:r>
                      <a:endParaRPr lang="zh-CN" sz="2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81839" marR="81839" marT="37772" marB="37772" anchor="ctr"/>
                </a:tc>
                <a:extLst>
                  <a:ext uri="{0D108BD9-81ED-4DB2-BD59-A6C34878D82A}">
                    <a16:rowId xmlns:a16="http://schemas.microsoft.com/office/drawing/2014/main" val="639592311"/>
                  </a:ext>
                </a:extLst>
              </a:tr>
              <a:tr h="191158">
                <a:tc>
                  <a:txBody>
                    <a:bodyPr/>
                    <a:lstStyle/>
                    <a:p>
                      <a:pPr algn="l">
                        <a:spcAft>
                          <a:spcPts val="0"/>
                        </a:spcAft>
                      </a:pPr>
                      <a:r>
                        <a:rPr lang="en-US" sz="1800" kern="100" spc="15" dirty="0" err="1">
                          <a:effectLst/>
                        </a:rPr>
                        <a:t>auditevents</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81839" marR="81839" marT="37772" marB="37772" anchor="ctr"/>
                </a:tc>
                <a:tc>
                  <a:txBody>
                    <a:bodyPr/>
                    <a:lstStyle/>
                    <a:p>
                      <a:pPr algn="just">
                        <a:spcAft>
                          <a:spcPts val="0"/>
                        </a:spcAft>
                      </a:pPr>
                      <a:r>
                        <a:rPr lang="zh-CN" sz="1800" kern="100" spc="15">
                          <a:effectLst/>
                        </a:rPr>
                        <a:t>是</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81839" marR="81839" marT="37772" marB="37772" anchor="ctr"/>
                </a:tc>
                <a:tc>
                  <a:txBody>
                    <a:bodyPr/>
                    <a:lstStyle/>
                    <a:p>
                      <a:pPr algn="ctr">
                        <a:spcAft>
                          <a:spcPts val="0"/>
                        </a:spcAft>
                      </a:pPr>
                      <a:r>
                        <a:rPr lang="zh-CN" sz="1800" kern="100" spc="15" dirty="0">
                          <a:effectLst/>
                        </a:rPr>
                        <a:t>否</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81839" marR="81839" marT="37772" marB="37772" anchor="ctr"/>
                </a:tc>
                <a:extLst>
                  <a:ext uri="{0D108BD9-81ED-4DB2-BD59-A6C34878D82A}">
                    <a16:rowId xmlns:a16="http://schemas.microsoft.com/office/drawing/2014/main" val="2246805543"/>
                  </a:ext>
                </a:extLst>
              </a:tr>
              <a:tr h="191158">
                <a:tc>
                  <a:txBody>
                    <a:bodyPr/>
                    <a:lstStyle/>
                    <a:p>
                      <a:pPr algn="l">
                        <a:spcAft>
                          <a:spcPts val="0"/>
                        </a:spcAft>
                      </a:pPr>
                      <a:r>
                        <a:rPr lang="en-US" sz="1800" kern="100" spc="15" dirty="0">
                          <a:effectLst/>
                        </a:rPr>
                        <a:t>beans</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81839" marR="81839" marT="37772" marB="37772" anchor="ctr"/>
                </a:tc>
                <a:tc>
                  <a:txBody>
                    <a:bodyPr/>
                    <a:lstStyle/>
                    <a:p>
                      <a:pPr algn="just">
                        <a:spcAft>
                          <a:spcPts val="0"/>
                        </a:spcAft>
                      </a:pPr>
                      <a:r>
                        <a:rPr lang="zh-CN" sz="1800" kern="100" spc="15">
                          <a:effectLst/>
                        </a:rPr>
                        <a:t>是</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81839" marR="81839" marT="37772" marB="37772" anchor="ctr"/>
                </a:tc>
                <a:tc>
                  <a:txBody>
                    <a:bodyPr/>
                    <a:lstStyle/>
                    <a:p>
                      <a:pPr algn="ctr">
                        <a:spcAft>
                          <a:spcPts val="0"/>
                        </a:spcAft>
                      </a:pPr>
                      <a:r>
                        <a:rPr lang="zh-CN" sz="1800" kern="100" spc="15">
                          <a:effectLst/>
                        </a:rPr>
                        <a:t>否</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81839" marR="81839" marT="37772" marB="37772" anchor="ctr"/>
                </a:tc>
                <a:extLst>
                  <a:ext uri="{0D108BD9-81ED-4DB2-BD59-A6C34878D82A}">
                    <a16:rowId xmlns:a16="http://schemas.microsoft.com/office/drawing/2014/main" val="2065388208"/>
                  </a:ext>
                </a:extLst>
              </a:tr>
              <a:tr h="191158">
                <a:tc>
                  <a:txBody>
                    <a:bodyPr/>
                    <a:lstStyle/>
                    <a:p>
                      <a:pPr algn="l">
                        <a:spcAft>
                          <a:spcPts val="0"/>
                        </a:spcAft>
                      </a:pPr>
                      <a:r>
                        <a:rPr lang="en-US" sz="1800" kern="100" spc="15" dirty="0">
                          <a:effectLst/>
                        </a:rPr>
                        <a:t>caches</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81839" marR="81839" marT="37772" marB="37772" anchor="ctr"/>
                </a:tc>
                <a:tc>
                  <a:txBody>
                    <a:bodyPr/>
                    <a:lstStyle/>
                    <a:p>
                      <a:pPr algn="just">
                        <a:spcAft>
                          <a:spcPts val="0"/>
                        </a:spcAft>
                      </a:pPr>
                      <a:r>
                        <a:rPr lang="zh-CN" sz="1800" kern="100" spc="15">
                          <a:effectLst/>
                        </a:rPr>
                        <a:t>是</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81839" marR="81839" marT="37772" marB="37772" anchor="ctr"/>
                </a:tc>
                <a:tc>
                  <a:txBody>
                    <a:bodyPr/>
                    <a:lstStyle/>
                    <a:p>
                      <a:pPr algn="ctr">
                        <a:spcAft>
                          <a:spcPts val="0"/>
                        </a:spcAft>
                      </a:pPr>
                      <a:r>
                        <a:rPr lang="zh-CN" sz="1800" kern="100" spc="15">
                          <a:effectLst/>
                        </a:rPr>
                        <a:t>否</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81839" marR="81839" marT="37772" marB="37772" anchor="ctr"/>
                </a:tc>
                <a:extLst>
                  <a:ext uri="{0D108BD9-81ED-4DB2-BD59-A6C34878D82A}">
                    <a16:rowId xmlns:a16="http://schemas.microsoft.com/office/drawing/2014/main" val="3867687396"/>
                  </a:ext>
                </a:extLst>
              </a:tr>
              <a:tr h="191158">
                <a:tc>
                  <a:txBody>
                    <a:bodyPr/>
                    <a:lstStyle/>
                    <a:p>
                      <a:pPr algn="l">
                        <a:spcAft>
                          <a:spcPts val="0"/>
                        </a:spcAft>
                      </a:pPr>
                      <a:r>
                        <a:rPr lang="en-US" sz="1800" kern="100" spc="15" dirty="0">
                          <a:effectLst/>
                        </a:rPr>
                        <a:t>conditions</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81839" marR="81839" marT="37772" marB="37772" anchor="ctr"/>
                </a:tc>
                <a:tc>
                  <a:txBody>
                    <a:bodyPr/>
                    <a:lstStyle/>
                    <a:p>
                      <a:pPr algn="just">
                        <a:spcAft>
                          <a:spcPts val="0"/>
                        </a:spcAft>
                      </a:pPr>
                      <a:r>
                        <a:rPr lang="zh-CN" sz="1800" kern="100" spc="15">
                          <a:effectLst/>
                        </a:rPr>
                        <a:t>是</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81839" marR="81839" marT="37772" marB="37772" anchor="ctr"/>
                </a:tc>
                <a:tc>
                  <a:txBody>
                    <a:bodyPr/>
                    <a:lstStyle/>
                    <a:p>
                      <a:pPr algn="ctr">
                        <a:spcAft>
                          <a:spcPts val="0"/>
                        </a:spcAft>
                      </a:pPr>
                      <a:r>
                        <a:rPr lang="zh-CN" sz="1800" kern="100" spc="15">
                          <a:effectLst/>
                        </a:rPr>
                        <a:t>否</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81839" marR="81839" marT="37772" marB="37772" anchor="ctr"/>
                </a:tc>
                <a:extLst>
                  <a:ext uri="{0D108BD9-81ED-4DB2-BD59-A6C34878D82A}">
                    <a16:rowId xmlns:a16="http://schemas.microsoft.com/office/drawing/2014/main" val="701754025"/>
                  </a:ext>
                </a:extLst>
              </a:tr>
              <a:tr h="191158">
                <a:tc>
                  <a:txBody>
                    <a:bodyPr/>
                    <a:lstStyle/>
                    <a:p>
                      <a:pPr algn="l">
                        <a:spcAft>
                          <a:spcPts val="0"/>
                        </a:spcAft>
                      </a:pPr>
                      <a:r>
                        <a:rPr lang="en-US" sz="1800" kern="100" spc="15" dirty="0" err="1">
                          <a:effectLst/>
                        </a:rPr>
                        <a:t>configprops</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81839" marR="81839" marT="37772" marB="37772" anchor="ctr"/>
                </a:tc>
                <a:tc>
                  <a:txBody>
                    <a:bodyPr/>
                    <a:lstStyle/>
                    <a:p>
                      <a:pPr algn="just">
                        <a:spcAft>
                          <a:spcPts val="0"/>
                        </a:spcAft>
                      </a:pPr>
                      <a:r>
                        <a:rPr lang="zh-CN" sz="1800" kern="100" spc="15" dirty="0">
                          <a:effectLst/>
                        </a:rPr>
                        <a:t>是</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81839" marR="81839" marT="37772" marB="37772" anchor="ctr"/>
                </a:tc>
                <a:tc>
                  <a:txBody>
                    <a:bodyPr/>
                    <a:lstStyle/>
                    <a:p>
                      <a:pPr algn="ctr">
                        <a:spcAft>
                          <a:spcPts val="0"/>
                        </a:spcAft>
                      </a:pPr>
                      <a:r>
                        <a:rPr lang="zh-CN" sz="1800" kern="100" spc="15">
                          <a:effectLst/>
                        </a:rPr>
                        <a:t>否</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81839" marR="81839" marT="37772" marB="37772" anchor="ctr"/>
                </a:tc>
                <a:extLst>
                  <a:ext uri="{0D108BD9-81ED-4DB2-BD59-A6C34878D82A}">
                    <a16:rowId xmlns:a16="http://schemas.microsoft.com/office/drawing/2014/main" val="913327439"/>
                  </a:ext>
                </a:extLst>
              </a:tr>
              <a:tr h="191158">
                <a:tc>
                  <a:txBody>
                    <a:bodyPr/>
                    <a:lstStyle/>
                    <a:p>
                      <a:pPr algn="l">
                        <a:spcAft>
                          <a:spcPts val="0"/>
                        </a:spcAft>
                      </a:pPr>
                      <a:r>
                        <a:rPr lang="en-US" sz="1800" kern="100" spc="15" dirty="0" err="1">
                          <a:effectLst/>
                        </a:rPr>
                        <a:t>env</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81839" marR="81839" marT="37772" marB="37772" anchor="ctr"/>
                </a:tc>
                <a:tc>
                  <a:txBody>
                    <a:bodyPr/>
                    <a:lstStyle/>
                    <a:p>
                      <a:pPr algn="just">
                        <a:spcAft>
                          <a:spcPts val="0"/>
                        </a:spcAft>
                      </a:pPr>
                      <a:r>
                        <a:rPr lang="zh-CN" sz="1800" kern="100" spc="15" dirty="0">
                          <a:effectLst/>
                        </a:rPr>
                        <a:t>是</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81839" marR="81839" marT="37772" marB="37772" anchor="ctr"/>
                </a:tc>
                <a:tc>
                  <a:txBody>
                    <a:bodyPr/>
                    <a:lstStyle/>
                    <a:p>
                      <a:pPr algn="ctr">
                        <a:spcAft>
                          <a:spcPts val="0"/>
                        </a:spcAft>
                      </a:pPr>
                      <a:r>
                        <a:rPr lang="zh-CN" sz="1800" kern="100" spc="15">
                          <a:effectLst/>
                        </a:rPr>
                        <a:t>否</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81839" marR="81839" marT="37772" marB="37772" anchor="ctr"/>
                </a:tc>
                <a:extLst>
                  <a:ext uri="{0D108BD9-81ED-4DB2-BD59-A6C34878D82A}">
                    <a16:rowId xmlns:a16="http://schemas.microsoft.com/office/drawing/2014/main" val="193320820"/>
                  </a:ext>
                </a:extLst>
              </a:tr>
              <a:tr h="191158">
                <a:tc>
                  <a:txBody>
                    <a:bodyPr/>
                    <a:lstStyle/>
                    <a:p>
                      <a:pPr algn="l">
                        <a:spcAft>
                          <a:spcPts val="0"/>
                        </a:spcAft>
                      </a:pPr>
                      <a:r>
                        <a:rPr lang="en-US" sz="1800" kern="100" spc="15" dirty="0">
                          <a:effectLst/>
                        </a:rPr>
                        <a:t>flyway</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81839" marR="81839" marT="37772" marB="37772" anchor="ctr"/>
                </a:tc>
                <a:tc>
                  <a:txBody>
                    <a:bodyPr/>
                    <a:lstStyle/>
                    <a:p>
                      <a:pPr algn="just">
                        <a:spcAft>
                          <a:spcPts val="0"/>
                        </a:spcAft>
                      </a:pPr>
                      <a:r>
                        <a:rPr lang="zh-CN" sz="1800" kern="100" spc="15" dirty="0">
                          <a:effectLst/>
                        </a:rPr>
                        <a:t>是</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81839" marR="81839" marT="37772" marB="37772" anchor="ctr"/>
                </a:tc>
                <a:tc>
                  <a:txBody>
                    <a:bodyPr/>
                    <a:lstStyle/>
                    <a:p>
                      <a:pPr algn="ctr">
                        <a:spcAft>
                          <a:spcPts val="0"/>
                        </a:spcAft>
                      </a:pPr>
                      <a:r>
                        <a:rPr lang="zh-CN" sz="1800" kern="100" spc="15">
                          <a:effectLst/>
                        </a:rPr>
                        <a:t>否</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81839" marR="81839" marT="37772" marB="37772" anchor="ctr"/>
                </a:tc>
                <a:extLst>
                  <a:ext uri="{0D108BD9-81ED-4DB2-BD59-A6C34878D82A}">
                    <a16:rowId xmlns:a16="http://schemas.microsoft.com/office/drawing/2014/main" val="1593353579"/>
                  </a:ext>
                </a:extLst>
              </a:tr>
              <a:tr h="191158">
                <a:tc>
                  <a:txBody>
                    <a:bodyPr/>
                    <a:lstStyle/>
                    <a:p>
                      <a:pPr algn="l">
                        <a:spcAft>
                          <a:spcPts val="0"/>
                        </a:spcAft>
                      </a:pPr>
                      <a:r>
                        <a:rPr lang="en-US" sz="1800" kern="100" spc="15" dirty="0">
                          <a:effectLst/>
                        </a:rPr>
                        <a:t>health</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81839" marR="81839" marT="37772" marB="37772" anchor="ctr"/>
                </a:tc>
                <a:tc>
                  <a:txBody>
                    <a:bodyPr/>
                    <a:lstStyle/>
                    <a:p>
                      <a:pPr algn="just">
                        <a:spcAft>
                          <a:spcPts val="0"/>
                        </a:spcAft>
                      </a:pPr>
                      <a:r>
                        <a:rPr lang="zh-CN" sz="1800" kern="100" spc="15" dirty="0">
                          <a:effectLst/>
                        </a:rPr>
                        <a:t>是</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81839" marR="81839" marT="37772" marB="37772" anchor="ctr"/>
                </a:tc>
                <a:tc>
                  <a:txBody>
                    <a:bodyPr/>
                    <a:lstStyle/>
                    <a:p>
                      <a:pPr algn="ctr">
                        <a:spcAft>
                          <a:spcPts val="0"/>
                        </a:spcAft>
                      </a:pPr>
                      <a:r>
                        <a:rPr lang="zh-CN" sz="1800" kern="100" spc="15">
                          <a:effectLst/>
                        </a:rPr>
                        <a:t>是</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81839" marR="81839" marT="37772" marB="37772" anchor="ctr"/>
                </a:tc>
                <a:extLst>
                  <a:ext uri="{0D108BD9-81ED-4DB2-BD59-A6C34878D82A}">
                    <a16:rowId xmlns:a16="http://schemas.microsoft.com/office/drawing/2014/main" val="1703211800"/>
                  </a:ext>
                </a:extLst>
              </a:tr>
              <a:tr h="191158">
                <a:tc>
                  <a:txBody>
                    <a:bodyPr/>
                    <a:lstStyle/>
                    <a:p>
                      <a:pPr algn="l">
                        <a:spcAft>
                          <a:spcPts val="0"/>
                        </a:spcAft>
                      </a:pPr>
                      <a:r>
                        <a:rPr lang="en-US" sz="1800" kern="100" spc="15">
                          <a:effectLst/>
                        </a:rPr>
                        <a:t>heapdump</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81839" marR="81839" marT="37772" marB="37772" anchor="ctr"/>
                </a:tc>
                <a:tc>
                  <a:txBody>
                    <a:bodyPr/>
                    <a:lstStyle/>
                    <a:p>
                      <a:pPr algn="just">
                        <a:spcAft>
                          <a:spcPts val="0"/>
                        </a:spcAft>
                      </a:pPr>
                      <a:r>
                        <a:rPr lang="en-US" sz="1800" kern="100" spc="15" dirty="0">
                          <a:effectLst/>
                        </a:rPr>
                        <a:t>N/A</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81839" marR="81839" marT="37772" marB="37772" anchor="ctr"/>
                </a:tc>
                <a:tc>
                  <a:txBody>
                    <a:bodyPr/>
                    <a:lstStyle/>
                    <a:p>
                      <a:pPr algn="ctr">
                        <a:spcAft>
                          <a:spcPts val="0"/>
                        </a:spcAft>
                      </a:pPr>
                      <a:r>
                        <a:rPr lang="zh-CN" sz="1800" kern="100" spc="15">
                          <a:effectLst/>
                        </a:rPr>
                        <a:t>否</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81839" marR="81839" marT="37772" marB="37772" anchor="ctr"/>
                </a:tc>
                <a:extLst>
                  <a:ext uri="{0D108BD9-81ED-4DB2-BD59-A6C34878D82A}">
                    <a16:rowId xmlns:a16="http://schemas.microsoft.com/office/drawing/2014/main" val="564949981"/>
                  </a:ext>
                </a:extLst>
              </a:tr>
              <a:tr h="191158">
                <a:tc>
                  <a:txBody>
                    <a:bodyPr/>
                    <a:lstStyle/>
                    <a:p>
                      <a:pPr algn="l">
                        <a:spcAft>
                          <a:spcPts val="0"/>
                        </a:spcAft>
                      </a:pPr>
                      <a:r>
                        <a:rPr lang="en-US" sz="1800" kern="100" spc="15" dirty="0" err="1">
                          <a:effectLst/>
                        </a:rPr>
                        <a:t>httptrace</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81839" marR="81839" marT="37772" marB="37772" anchor="ctr"/>
                </a:tc>
                <a:tc>
                  <a:txBody>
                    <a:bodyPr/>
                    <a:lstStyle/>
                    <a:p>
                      <a:pPr algn="just">
                        <a:spcAft>
                          <a:spcPts val="0"/>
                        </a:spcAft>
                      </a:pPr>
                      <a:r>
                        <a:rPr lang="zh-CN" sz="1800" kern="100" spc="15" dirty="0">
                          <a:effectLst/>
                        </a:rPr>
                        <a:t>是</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81839" marR="81839" marT="37772" marB="37772" anchor="ctr"/>
                </a:tc>
                <a:tc>
                  <a:txBody>
                    <a:bodyPr/>
                    <a:lstStyle/>
                    <a:p>
                      <a:pPr algn="ctr">
                        <a:spcAft>
                          <a:spcPts val="0"/>
                        </a:spcAft>
                      </a:pPr>
                      <a:r>
                        <a:rPr lang="zh-CN" sz="1800" kern="100" spc="15">
                          <a:effectLst/>
                        </a:rPr>
                        <a:t>否</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81839" marR="81839" marT="37772" marB="37772" anchor="ctr"/>
                </a:tc>
                <a:extLst>
                  <a:ext uri="{0D108BD9-81ED-4DB2-BD59-A6C34878D82A}">
                    <a16:rowId xmlns:a16="http://schemas.microsoft.com/office/drawing/2014/main" val="3830539906"/>
                  </a:ext>
                </a:extLst>
              </a:tr>
              <a:tr h="191158">
                <a:tc>
                  <a:txBody>
                    <a:bodyPr/>
                    <a:lstStyle/>
                    <a:p>
                      <a:pPr algn="l">
                        <a:spcAft>
                          <a:spcPts val="0"/>
                        </a:spcAft>
                      </a:pPr>
                      <a:r>
                        <a:rPr lang="en-US" sz="1800" kern="100" spc="15" dirty="0">
                          <a:effectLst/>
                        </a:rPr>
                        <a:t>info</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81839" marR="81839" marT="37772" marB="37772" anchor="ctr"/>
                </a:tc>
                <a:tc>
                  <a:txBody>
                    <a:bodyPr/>
                    <a:lstStyle/>
                    <a:p>
                      <a:pPr algn="just">
                        <a:spcAft>
                          <a:spcPts val="0"/>
                        </a:spcAft>
                      </a:pPr>
                      <a:r>
                        <a:rPr lang="zh-CN" sz="1800" kern="100" spc="15" dirty="0">
                          <a:effectLst/>
                        </a:rPr>
                        <a:t>是</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81839" marR="81839" marT="37772" marB="37772" anchor="ctr"/>
                </a:tc>
                <a:tc>
                  <a:txBody>
                    <a:bodyPr/>
                    <a:lstStyle/>
                    <a:p>
                      <a:pPr algn="ctr">
                        <a:spcAft>
                          <a:spcPts val="0"/>
                        </a:spcAft>
                      </a:pPr>
                      <a:r>
                        <a:rPr lang="zh-CN" sz="1800" kern="100" spc="15" dirty="0">
                          <a:effectLst/>
                        </a:rPr>
                        <a:t>是</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81839" marR="81839" marT="37772" marB="37772" anchor="ctr"/>
                </a:tc>
                <a:extLst>
                  <a:ext uri="{0D108BD9-81ED-4DB2-BD59-A6C34878D82A}">
                    <a16:rowId xmlns:a16="http://schemas.microsoft.com/office/drawing/2014/main" val="2473566651"/>
                  </a:ext>
                </a:extLst>
              </a:tr>
            </a:tbl>
          </a:graphicData>
        </a:graphic>
      </p:graphicFrame>
    </p:spTree>
    <p:extLst>
      <p:ext uri="{BB962C8B-B14F-4D97-AF65-F5344CB8AC3E}">
        <p14:creationId xmlns:p14="http://schemas.microsoft.com/office/powerpoint/2010/main" val="1208200308"/>
      </p:ext>
    </p:extLst>
  </p:cSld>
  <p:clrMapOvr>
    <a:masterClrMapping/>
  </p:clrMapOvr>
  <p:timing>
    <p:tnLst>
      <p:par>
        <p:cTn id="1" dur="indefinite" restart="never" nodeType="tmRoot"/>
      </p:par>
    </p:tnLst>
  </p:timing>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zh-CN" altLang="en-US" dirty="0" smtClean="0"/>
              <a:t>监控原理</a:t>
            </a:r>
            <a:endParaRPr lang="zh-CN" altLang="en-US" dirty="0"/>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smtClean="0"/>
              <a:t>暴露端点功能</a:t>
            </a:r>
            <a:endParaRPr lang="en-US" altLang="zh-CN" dirty="0">
              <a:solidFill>
                <a:schemeClr val="tx1">
                  <a:lumMod val="85000"/>
                  <a:lumOff val="15000"/>
                </a:schemeClr>
              </a:solidFill>
            </a:endParaRPr>
          </a:p>
        </p:txBody>
      </p:sp>
      <p:graphicFrame>
        <p:nvGraphicFramePr>
          <p:cNvPr id="6" name="表格 5"/>
          <p:cNvGraphicFramePr>
            <a:graphicFrameLocks noGrp="1"/>
          </p:cNvGraphicFramePr>
          <p:nvPr>
            <p:extLst>
              <p:ext uri="{D42A27DB-BD31-4B8C-83A1-F6EECF244321}">
                <p14:modId xmlns:p14="http://schemas.microsoft.com/office/powerpoint/2010/main" val="3424765434"/>
              </p:ext>
            </p:extLst>
          </p:nvPr>
        </p:nvGraphicFramePr>
        <p:xfrm>
          <a:off x="1147351" y="2108190"/>
          <a:ext cx="10282644" cy="4639672"/>
        </p:xfrm>
        <a:graphic>
          <a:graphicData uri="http://schemas.openxmlformats.org/drawingml/2006/table">
            <a:tbl>
              <a:tblPr firstRow="1" firstCol="1" bandRow="1">
                <a:tableStyleId>{5C22544A-7EE6-4342-B048-85BDC9FD1C3A}</a:tableStyleId>
              </a:tblPr>
              <a:tblGrid>
                <a:gridCol w="3427548">
                  <a:extLst>
                    <a:ext uri="{9D8B030D-6E8A-4147-A177-3AD203B41FA5}">
                      <a16:colId xmlns:a16="http://schemas.microsoft.com/office/drawing/2014/main" val="898864299"/>
                    </a:ext>
                  </a:extLst>
                </a:gridCol>
                <a:gridCol w="3427548">
                  <a:extLst>
                    <a:ext uri="{9D8B030D-6E8A-4147-A177-3AD203B41FA5}">
                      <a16:colId xmlns:a16="http://schemas.microsoft.com/office/drawing/2014/main" val="144061566"/>
                    </a:ext>
                  </a:extLst>
                </a:gridCol>
                <a:gridCol w="3427548">
                  <a:extLst>
                    <a:ext uri="{9D8B030D-6E8A-4147-A177-3AD203B41FA5}">
                      <a16:colId xmlns:a16="http://schemas.microsoft.com/office/drawing/2014/main" val="972413062"/>
                    </a:ext>
                  </a:extLst>
                </a:gridCol>
              </a:tblGrid>
              <a:tr h="191158">
                <a:tc>
                  <a:txBody>
                    <a:bodyPr/>
                    <a:lstStyle/>
                    <a:p>
                      <a:pPr algn="ctr">
                        <a:spcAft>
                          <a:spcPts val="1020"/>
                        </a:spcAft>
                      </a:pPr>
                      <a:r>
                        <a:rPr lang="en-US" sz="2400" kern="100" spc="15" dirty="0">
                          <a:effectLst/>
                        </a:rPr>
                        <a:t>ID</a:t>
                      </a:r>
                      <a:endParaRPr lang="zh-CN" sz="2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81839" marR="81839" marT="37772" marB="37772" anchor="ctr"/>
                </a:tc>
                <a:tc>
                  <a:txBody>
                    <a:bodyPr/>
                    <a:lstStyle/>
                    <a:p>
                      <a:pPr algn="ctr">
                        <a:spcAft>
                          <a:spcPts val="1020"/>
                        </a:spcAft>
                      </a:pPr>
                      <a:r>
                        <a:rPr lang="en-US" sz="2400" kern="100" spc="15" dirty="0">
                          <a:effectLst/>
                        </a:rPr>
                        <a:t>JMX</a:t>
                      </a:r>
                      <a:endParaRPr lang="zh-CN" sz="2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81839" marR="81839" marT="37772" marB="37772" anchor="ctr"/>
                </a:tc>
                <a:tc>
                  <a:txBody>
                    <a:bodyPr/>
                    <a:lstStyle/>
                    <a:p>
                      <a:pPr algn="ctr">
                        <a:spcAft>
                          <a:spcPts val="1020"/>
                        </a:spcAft>
                      </a:pPr>
                      <a:r>
                        <a:rPr lang="en-US" sz="2400" kern="100" spc="15" dirty="0">
                          <a:effectLst/>
                        </a:rPr>
                        <a:t>Web</a:t>
                      </a:r>
                      <a:endParaRPr lang="zh-CN" sz="2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81839" marR="81839" marT="37772" marB="37772" anchor="ctr"/>
                </a:tc>
                <a:extLst>
                  <a:ext uri="{0D108BD9-81ED-4DB2-BD59-A6C34878D82A}">
                    <a16:rowId xmlns:a16="http://schemas.microsoft.com/office/drawing/2014/main" val="639592311"/>
                  </a:ext>
                </a:extLst>
              </a:tr>
              <a:tr h="191158">
                <a:tc>
                  <a:txBody>
                    <a:bodyPr/>
                    <a:lstStyle/>
                    <a:p>
                      <a:pPr algn="l">
                        <a:spcAft>
                          <a:spcPts val="0"/>
                        </a:spcAft>
                      </a:pPr>
                      <a:r>
                        <a:rPr lang="en-US" sz="1800" kern="100" spc="15" dirty="0" err="1">
                          <a:effectLst/>
                        </a:rPr>
                        <a:t>integrationgraph</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81839" marR="81839" marT="37772" marB="37772" anchor="ctr"/>
                </a:tc>
                <a:tc>
                  <a:txBody>
                    <a:bodyPr/>
                    <a:lstStyle/>
                    <a:p>
                      <a:pPr algn="just">
                        <a:spcAft>
                          <a:spcPts val="0"/>
                        </a:spcAft>
                      </a:pPr>
                      <a:r>
                        <a:rPr lang="zh-CN" sz="1800" kern="100" spc="15" dirty="0">
                          <a:effectLst/>
                        </a:rPr>
                        <a:t>是</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81839" marR="81839" marT="37772" marB="37772" anchor="ctr"/>
                </a:tc>
                <a:tc>
                  <a:txBody>
                    <a:bodyPr/>
                    <a:lstStyle/>
                    <a:p>
                      <a:pPr algn="ctr">
                        <a:spcAft>
                          <a:spcPts val="0"/>
                        </a:spcAft>
                      </a:pPr>
                      <a:r>
                        <a:rPr lang="zh-CN" sz="1800" kern="100" spc="15" dirty="0">
                          <a:effectLst/>
                        </a:rPr>
                        <a:t>否</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81839" marR="81839" marT="37772" marB="37772" anchor="ctr"/>
                </a:tc>
                <a:extLst>
                  <a:ext uri="{0D108BD9-81ED-4DB2-BD59-A6C34878D82A}">
                    <a16:rowId xmlns:a16="http://schemas.microsoft.com/office/drawing/2014/main" val="2295560488"/>
                  </a:ext>
                </a:extLst>
              </a:tr>
              <a:tr h="191158">
                <a:tc>
                  <a:txBody>
                    <a:bodyPr/>
                    <a:lstStyle/>
                    <a:p>
                      <a:pPr algn="l">
                        <a:spcAft>
                          <a:spcPts val="0"/>
                        </a:spcAft>
                      </a:pPr>
                      <a:r>
                        <a:rPr lang="en-US" sz="1800" kern="100" spc="15">
                          <a:effectLst/>
                        </a:rPr>
                        <a:t>jolokia</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81839" marR="81839" marT="37772" marB="37772" anchor="ctr"/>
                </a:tc>
                <a:tc>
                  <a:txBody>
                    <a:bodyPr/>
                    <a:lstStyle/>
                    <a:p>
                      <a:pPr algn="just">
                        <a:spcAft>
                          <a:spcPts val="0"/>
                        </a:spcAft>
                      </a:pPr>
                      <a:r>
                        <a:rPr lang="en-US" sz="1800" kern="100" spc="15" dirty="0">
                          <a:effectLst/>
                        </a:rPr>
                        <a:t>N/A</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81839" marR="81839" marT="37772" marB="37772" anchor="ctr"/>
                </a:tc>
                <a:tc>
                  <a:txBody>
                    <a:bodyPr/>
                    <a:lstStyle/>
                    <a:p>
                      <a:pPr algn="ctr">
                        <a:spcAft>
                          <a:spcPts val="0"/>
                        </a:spcAft>
                      </a:pPr>
                      <a:r>
                        <a:rPr lang="zh-CN" sz="1800" kern="100" spc="15" dirty="0">
                          <a:effectLst/>
                        </a:rPr>
                        <a:t>否</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81839" marR="81839" marT="37772" marB="37772" anchor="ctr"/>
                </a:tc>
                <a:extLst>
                  <a:ext uri="{0D108BD9-81ED-4DB2-BD59-A6C34878D82A}">
                    <a16:rowId xmlns:a16="http://schemas.microsoft.com/office/drawing/2014/main" val="807429929"/>
                  </a:ext>
                </a:extLst>
              </a:tr>
              <a:tr h="191158">
                <a:tc>
                  <a:txBody>
                    <a:bodyPr/>
                    <a:lstStyle/>
                    <a:p>
                      <a:pPr algn="l">
                        <a:spcAft>
                          <a:spcPts val="0"/>
                        </a:spcAft>
                      </a:pPr>
                      <a:r>
                        <a:rPr lang="en-US" sz="1800" kern="100" spc="15">
                          <a:effectLst/>
                        </a:rPr>
                        <a:t>logfile</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81839" marR="81839" marT="37772" marB="37772" anchor="ctr"/>
                </a:tc>
                <a:tc>
                  <a:txBody>
                    <a:bodyPr/>
                    <a:lstStyle/>
                    <a:p>
                      <a:pPr algn="just">
                        <a:spcAft>
                          <a:spcPts val="0"/>
                        </a:spcAft>
                      </a:pPr>
                      <a:r>
                        <a:rPr lang="en-US" sz="1800" kern="100" spc="15" dirty="0">
                          <a:effectLst/>
                        </a:rPr>
                        <a:t>N/A</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81839" marR="81839" marT="37772" marB="37772" anchor="ctr"/>
                </a:tc>
                <a:tc>
                  <a:txBody>
                    <a:bodyPr/>
                    <a:lstStyle/>
                    <a:p>
                      <a:pPr algn="ctr">
                        <a:spcAft>
                          <a:spcPts val="0"/>
                        </a:spcAft>
                      </a:pPr>
                      <a:r>
                        <a:rPr lang="zh-CN" sz="1800" kern="100" spc="15" dirty="0">
                          <a:effectLst/>
                        </a:rPr>
                        <a:t>否</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81839" marR="81839" marT="37772" marB="37772" anchor="ctr"/>
                </a:tc>
                <a:extLst>
                  <a:ext uri="{0D108BD9-81ED-4DB2-BD59-A6C34878D82A}">
                    <a16:rowId xmlns:a16="http://schemas.microsoft.com/office/drawing/2014/main" val="2339591415"/>
                  </a:ext>
                </a:extLst>
              </a:tr>
              <a:tr h="191158">
                <a:tc>
                  <a:txBody>
                    <a:bodyPr/>
                    <a:lstStyle/>
                    <a:p>
                      <a:pPr algn="l">
                        <a:spcAft>
                          <a:spcPts val="0"/>
                        </a:spcAft>
                      </a:pPr>
                      <a:r>
                        <a:rPr lang="en-US" sz="1800" kern="100" spc="15">
                          <a:effectLst/>
                        </a:rPr>
                        <a:t>loggers</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81839" marR="81839" marT="37772" marB="37772" anchor="ctr"/>
                </a:tc>
                <a:tc>
                  <a:txBody>
                    <a:bodyPr/>
                    <a:lstStyle/>
                    <a:p>
                      <a:pPr algn="just">
                        <a:spcAft>
                          <a:spcPts val="0"/>
                        </a:spcAft>
                      </a:pPr>
                      <a:r>
                        <a:rPr lang="zh-CN" sz="1800" kern="100" spc="15" dirty="0">
                          <a:effectLst/>
                        </a:rPr>
                        <a:t>是</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81839" marR="81839" marT="37772" marB="37772" anchor="ctr"/>
                </a:tc>
                <a:tc>
                  <a:txBody>
                    <a:bodyPr/>
                    <a:lstStyle/>
                    <a:p>
                      <a:pPr algn="ctr">
                        <a:spcAft>
                          <a:spcPts val="0"/>
                        </a:spcAft>
                      </a:pPr>
                      <a:r>
                        <a:rPr lang="zh-CN" sz="1800" kern="100" spc="15" dirty="0">
                          <a:effectLst/>
                        </a:rPr>
                        <a:t>否</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81839" marR="81839" marT="37772" marB="37772" anchor="ctr"/>
                </a:tc>
                <a:extLst>
                  <a:ext uri="{0D108BD9-81ED-4DB2-BD59-A6C34878D82A}">
                    <a16:rowId xmlns:a16="http://schemas.microsoft.com/office/drawing/2014/main" val="4005193061"/>
                  </a:ext>
                </a:extLst>
              </a:tr>
              <a:tr h="191158">
                <a:tc>
                  <a:txBody>
                    <a:bodyPr/>
                    <a:lstStyle/>
                    <a:p>
                      <a:pPr algn="l">
                        <a:spcAft>
                          <a:spcPts val="0"/>
                        </a:spcAft>
                      </a:pPr>
                      <a:r>
                        <a:rPr lang="en-US" sz="1800" kern="100" spc="15">
                          <a:effectLst/>
                        </a:rPr>
                        <a:t>liquibase</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81839" marR="81839" marT="37772" marB="37772" anchor="ctr"/>
                </a:tc>
                <a:tc>
                  <a:txBody>
                    <a:bodyPr/>
                    <a:lstStyle/>
                    <a:p>
                      <a:pPr algn="just">
                        <a:spcAft>
                          <a:spcPts val="0"/>
                        </a:spcAft>
                      </a:pPr>
                      <a:r>
                        <a:rPr lang="zh-CN" sz="1800" kern="100" spc="15" dirty="0">
                          <a:effectLst/>
                        </a:rPr>
                        <a:t>是</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81839" marR="81839" marT="37772" marB="37772" anchor="ctr"/>
                </a:tc>
                <a:tc>
                  <a:txBody>
                    <a:bodyPr/>
                    <a:lstStyle/>
                    <a:p>
                      <a:pPr algn="ctr">
                        <a:spcAft>
                          <a:spcPts val="0"/>
                        </a:spcAft>
                      </a:pPr>
                      <a:r>
                        <a:rPr lang="zh-CN" sz="1800" kern="100" spc="15">
                          <a:effectLst/>
                        </a:rPr>
                        <a:t>否</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81839" marR="81839" marT="37772" marB="37772" anchor="ctr"/>
                </a:tc>
                <a:extLst>
                  <a:ext uri="{0D108BD9-81ED-4DB2-BD59-A6C34878D82A}">
                    <a16:rowId xmlns:a16="http://schemas.microsoft.com/office/drawing/2014/main" val="3229924907"/>
                  </a:ext>
                </a:extLst>
              </a:tr>
              <a:tr h="191158">
                <a:tc>
                  <a:txBody>
                    <a:bodyPr/>
                    <a:lstStyle/>
                    <a:p>
                      <a:pPr algn="l">
                        <a:spcAft>
                          <a:spcPts val="0"/>
                        </a:spcAft>
                      </a:pPr>
                      <a:r>
                        <a:rPr lang="en-US" sz="1800" kern="100" spc="15">
                          <a:effectLst/>
                        </a:rPr>
                        <a:t>metrics</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81839" marR="81839" marT="37772" marB="37772" anchor="ctr"/>
                </a:tc>
                <a:tc>
                  <a:txBody>
                    <a:bodyPr/>
                    <a:lstStyle/>
                    <a:p>
                      <a:pPr algn="just">
                        <a:spcAft>
                          <a:spcPts val="0"/>
                        </a:spcAft>
                      </a:pPr>
                      <a:r>
                        <a:rPr lang="zh-CN" sz="1800" kern="100" spc="15" dirty="0">
                          <a:effectLst/>
                        </a:rPr>
                        <a:t>是</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81839" marR="81839" marT="37772" marB="37772" anchor="ctr"/>
                </a:tc>
                <a:tc>
                  <a:txBody>
                    <a:bodyPr/>
                    <a:lstStyle/>
                    <a:p>
                      <a:pPr algn="ctr">
                        <a:spcAft>
                          <a:spcPts val="0"/>
                        </a:spcAft>
                      </a:pPr>
                      <a:r>
                        <a:rPr lang="zh-CN" sz="1800" kern="100" spc="15">
                          <a:effectLst/>
                        </a:rPr>
                        <a:t>否</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81839" marR="81839" marT="37772" marB="37772" anchor="ctr"/>
                </a:tc>
                <a:extLst>
                  <a:ext uri="{0D108BD9-81ED-4DB2-BD59-A6C34878D82A}">
                    <a16:rowId xmlns:a16="http://schemas.microsoft.com/office/drawing/2014/main" val="3417017638"/>
                  </a:ext>
                </a:extLst>
              </a:tr>
              <a:tr h="191158">
                <a:tc>
                  <a:txBody>
                    <a:bodyPr/>
                    <a:lstStyle/>
                    <a:p>
                      <a:pPr algn="l">
                        <a:spcAft>
                          <a:spcPts val="0"/>
                        </a:spcAft>
                      </a:pPr>
                      <a:r>
                        <a:rPr lang="en-US" sz="1800" kern="100" spc="15">
                          <a:effectLst/>
                        </a:rPr>
                        <a:t>mappings</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81839" marR="81839" marT="37772" marB="37772" anchor="ctr"/>
                </a:tc>
                <a:tc>
                  <a:txBody>
                    <a:bodyPr/>
                    <a:lstStyle/>
                    <a:p>
                      <a:pPr algn="just">
                        <a:spcAft>
                          <a:spcPts val="0"/>
                        </a:spcAft>
                      </a:pPr>
                      <a:r>
                        <a:rPr lang="zh-CN" sz="1800" kern="100" spc="15" dirty="0">
                          <a:effectLst/>
                        </a:rPr>
                        <a:t>是</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81839" marR="81839" marT="37772" marB="37772" anchor="ctr"/>
                </a:tc>
                <a:tc>
                  <a:txBody>
                    <a:bodyPr/>
                    <a:lstStyle/>
                    <a:p>
                      <a:pPr algn="ctr">
                        <a:spcAft>
                          <a:spcPts val="0"/>
                        </a:spcAft>
                      </a:pPr>
                      <a:r>
                        <a:rPr lang="zh-CN" sz="1800" kern="100" spc="15">
                          <a:effectLst/>
                        </a:rPr>
                        <a:t>否</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81839" marR="81839" marT="37772" marB="37772" anchor="ctr"/>
                </a:tc>
                <a:extLst>
                  <a:ext uri="{0D108BD9-81ED-4DB2-BD59-A6C34878D82A}">
                    <a16:rowId xmlns:a16="http://schemas.microsoft.com/office/drawing/2014/main" val="1261837060"/>
                  </a:ext>
                </a:extLst>
              </a:tr>
              <a:tr h="191158">
                <a:tc>
                  <a:txBody>
                    <a:bodyPr/>
                    <a:lstStyle/>
                    <a:p>
                      <a:pPr algn="l">
                        <a:spcAft>
                          <a:spcPts val="0"/>
                        </a:spcAft>
                      </a:pPr>
                      <a:r>
                        <a:rPr lang="en-US" sz="1800" kern="100" spc="15">
                          <a:effectLst/>
                        </a:rPr>
                        <a:t>prometheus</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81839" marR="81839" marT="37772" marB="37772" anchor="ctr"/>
                </a:tc>
                <a:tc>
                  <a:txBody>
                    <a:bodyPr/>
                    <a:lstStyle/>
                    <a:p>
                      <a:pPr algn="just">
                        <a:spcAft>
                          <a:spcPts val="0"/>
                        </a:spcAft>
                      </a:pPr>
                      <a:r>
                        <a:rPr lang="en-US" sz="1800" kern="100" spc="15" dirty="0">
                          <a:effectLst/>
                        </a:rPr>
                        <a:t>N/A</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81839" marR="81839" marT="37772" marB="37772" anchor="ctr"/>
                </a:tc>
                <a:tc>
                  <a:txBody>
                    <a:bodyPr/>
                    <a:lstStyle/>
                    <a:p>
                      <a:pPr algn="ctr">
                        <a:spcAft>
                          <a:spcPts val="0"/>
                        </a:spcAft>
                      </a:pPr>
                      <a:r>
                        <a:rPr lang="zh-CN" sz="1800" kern="100" spc="15">
                          <a:effectLst/>
                        </a:rPr>
                        <a:t>否</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81839" marR="81839" marT="37772" marB="37772" anchor="ctr"/>
                </a:tc>
                <a:extLst>
                  <a:ext uri="{0D108BD9-81ED-4DB2-BD59-A6C34878D82A}">
                    <a16:rowId xmlns:a16="http://schemas.microsoft.com/office/drawing/2014/main" val="3942714066"/>
                  </a:ext>
                </a:extLst>
              </a:tr>
              <a:tr h="191158">
                <a:tc>
                  <a:txBody>
                    <a:bodyPr/>
                    <a:lstStyle/>
                    <a:p>
                      <a:pPr algn="l">
                        <a:spcAft>
                          <a:spcPts val="0"/>
                        </a:spcAft>
                      </a:pPr>
                      <a:r>
                        <a:rPr lang="en-US" sz="1800" kern="100" spc="15">
                          <a:effectLst/>
                        </a:rPr>
                        <a:t>scheduledtasks</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81839" marR="81839" marT="37772" marB="37772" anchor="ctr"/>
                </a:tc>
                <a:tc>
                  <a:txBody>
                    <a:bodyPr/>
                    <a:lstStyle/>
                    <a:p>
                      <a:pPr algn="just">
                        <a:spcAft>
                          <a:spcPts val="0"/>
                        </a:spcAft>
                      </a:pPr>
                      <a:r>
                        <a:rPr lang="zh-CN" sz="1800" kern="100" spc="15">
                          <a:effectLst/>
                        </a:rPr>
                        <a:t>是</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81839" marR="81839" marT="37772" marB="37772" anchor="ctr"/>
                </a:tc>
                <a:tc>
                  <a:txBody>
                    <a:bodyPr/>
                    <a:lstStyle/>
                    <a:p>
                      <a:pPr algn="ctr">
                        <a:spcAft>
                          <a:spcPts val="0"/>
                        </a:spcAft>
                      </a:pPr>
                      <a:r>
                        <a:rPr lang="zh-CN" sz="1800" kern="100" spc="15" dirty="0">
                          <a:effectLst/>
                        </a:rPr>
                        <a:t>否</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81839" marR="81839" marT="37772" marB="37772" anchor="ctr"/>
                </a:tc>
                <a:extLst>
                  <a:ext uri="{0D108BD9-81ED-4DB2-BD59-A6C34878D82A}">
                    <a16:rowId xmlns:a16="http://schemas.microsoft.com/office/drawing/2014/main" val="3532040668"/>
                  </a:ext>
                </a:extLst>
              </a:tr>
              <a:tr h="191158">
                <a:tc>
                  <a:txBody>
                    <a:bodyPr/>
                    <a:lstStyle/>
                    <a:p>
                      <a:pPr algn="l">
                        <a:spcAft>
                          <a:spcPts val="0"/>
                        </a:spcAft>
                      </a:pPr>
                      <a:r>
                        <a:rPr lang="en-US" sz="1800" kern="100" spc="15">
                          <a:effectLst/>
                        </a:rPr>
                        <a:t>sessions</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81839" marR="81839" marT="37772" marB="37772" anchor="ctr"/>
                </a:tc>
                <a:tc>
                  <a:txBody>
                    <a:bodyPr/>
                    <a:lstStyle/>
                    <a:p>
                      <a:pPr algn="just">
                        <a:spcAft>
                          <a:spcPts val="0"/>
                        </a:spcAft>
                      </a:pPr>
                      <a:r>
                        <a:rPr lang="zh-CN" sz="1800" kern="100" spc="15">
                          <a:effectLst/>
                        </a:rPr>
                        <a:t>是</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81839" marR="81839" marT="37772" marB="37772" anchor="ctr"/>
                </a:tc>
                <a:tc>
                  <a:txBody>
                    <a:bodyPr/>
                    <a:lstStyle/>
                    <a:p>
                      <a:pPr algn="ctr">
                        <a:spcAft>
                          <a:spcPts val="0"/>
                        </a:spcAft>
                      </a:pPr>
                      <a:r>
                        <a:rPr lang="zh-CN" sz="1800" kern="100" spc="15" dirty="0">
                          <a:effectLst/>
                        </a:rPr>
                        <a:t>否</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81839" marR="81839" marT="37772" marB="37772" anchor="ctr"/>
                </a:tc>
                <a:extLst>
                  <a:ext uri="{0D108BD9-81ED-4DB2-BD59-A6C34878D82A}">
                    <a16:rowId xmlns:a16="http://schemas.microsoft.com/office/drawing/2014/main" val="309324803"/>
                  </a:ext>
                </a:extLst>
              </a:tr>
              <a:tr h="191158">
                <a:tc>
                  <a:txBody>
                    <a:bodyPr/>
                    <a:lstStyle/>
                    <a:p>
                      <a:pPr algn="l">
                        <a:spcAft>
                          <a:spcPts val="0"/>
                        </a:spcAft>
                      </a:pPr>
                      <a:r>
                        <a:rPr lang="en-US" sz="1800" kern="100" spc="15">
                          <a:effectLst/>
                        </a:rPr>
                        <a:t>shutdown</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81839" marR="81839" marT="37772" marB="37772" anchor="ctr"/>
                </a:tc>
                <a:tc>
                  <a:txBody>
                    <a:bodyPr/>
                    <a:lstStyle/>
                    <a:p>
                      <a:pPr algn="just">
                        <a:spcAft>
                          <a:spcPts val="0"/>
                        </a:spcAft>
                      </a:pPr>
                      <a:r>
                        <a:rPr lang="zh-CN" sz="1800" kern="100" spc="15">
                          <a:effectLst/>
                        </a:rPr>
                        <a:t>是</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81839" marR="81839" marT="37772" marB="37772" anchor="ctr"/>
                </a:tc>
                <a:tc>
                  <a:txBody>
                    <a:bodyPr/>
                    <a:lstStyle/>
                    <a:p>
                      <a:pPr algn="ctr">
                        <a:spcAft>
                          <a:spcPts val="0"/>
                        </a:spcAft>
                      </a:pPr>
                      <a:r>
                        <a:rPr lang="zh-CN" sz="1800" kern="100" spc="15" dirty="0">
                          <a:effectLst/>
                        </a:rPr>
                        <a:t>否</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81839" marR="81839" marT="37772" marB="37772" anchor="ctr"/>
                </a:tc>
                <a:extLst>
                  <a:ext uri="{0D108BD9-81ED-4DB2-BD59-A6C34878D82A}">
                    <a16:rowId xmlns:a16="http://schemas.microsoft.com/office/drawing/2014/main" val="2769562402"/>
                  </a:ext>
                </a:extLst>
              </a:tr>
              <a:tr h="191158">
                <a:tc>
                  <a:txBody>
                    <a:bodyPr/>
                    <a:lstStyle/>
                    <a:p>
                      <a:pPr algn="l">
                        <a:spcAft>
                          <a:spcPts val="0"/>
                        </a:spcAft>
                      </a:pPr>
                      <a:r>
                        <a:rPr lang="en-US" sz="1800" kern="100" spc="15">
                          <a:effectLst/>
                        </a:rPr>
                        <a:t>threaddump</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81839" marR="81839" marT="37772" marB="37772" anchor="ctr"/>
                </a:tc>
                <a:tc>
                  <a:txBody>
                    <a:bodyPr/>
                    <a:lstStyle/>
                    <a:p>
                      <a:pPr algn="just">
                        <a:spcAft>
                          <a:spcPts val="0"/>
                        </a:spcAft>
                      </a:pPr>
                      <a:r>
                        <a:rPr lang="zh-CN" sz="1800" kern="100" spc="15" dirty="0">
                          <a:effectLst/>
                        </a:rPr>
                        <a:t>是</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81839" marR="81839" marT="37772" marB="37772" anchor="ctr"/>
                </a:tc>
                <a:tc>
                  <a:txBody>
                    <a:bodyPr/>
                    <a:lstStyle/>
                    <a:p>
                      <a:pPr algn="ctr">
                        <a:spcAft>
                          <a:spcPts val="0"/>
                        </a:spcAft>
                      </a:pPr>
                      <a:r>
                        <a:rPr lang="zh-CN" sz="1800" kern="100" spc="15" dirty="0">
                          <a:effectLst/>
                        </a:rPr>
                        <a:t>否</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81839" marR="81839" marT="37772" marB="37772" anchor="ctr"/>
                </a:tc>
                <a:extLst>
                  <a:ext uri="{0D108BD9-81ED-4DB2-BD59-A6C34878D82A}">
                    <a16:rowId xmlns:a16="http://schemas.microsoft.com/office/drawing/2014/main" val="2998881644"/>
                  </a:ext>
                </a:extLst>
              </a:tr>
            </a:tbl>
          </a:graphicData>
        </a:graphic>
      </p:graphicFrame>
    </p:spTree>
    <p:extLst>
      <p:ext uri="{BB962C8B-B14F-4D97-AF65-F5344CB8AC3E}">
        <p14:creationId xmlns:p14="http://schemas.microsoft.com/office/powerpoint/2010/main" val="2030950394"/>
      </p:ext>
    </p:extLst>
  </p:cSld>
  <p:clrMapOvr>
    <a:masterClrMapping/>
  </p:clrMapOvr>
  <p:timing>
    <p:tnLst>
      <p:par>
        <p:cTn id="1" dur="indefinite" restart="never" nodeType="tmRoot"/>
      </p:par>
    </p:tnLst>
  </p:timing>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4A7A685B-F94D-194F-BA07-9413F6ABF747}"/>
              </a:ext>
            </a:extLst>
          </p:cNvPr>
          <p:cNvSpPr>
            <a:spLocks noGrp="1"/>
          </p:cNvSpPr>
          <p:nvPr>
            <p:ph type="body" sz="quarter" idx="10"/>
          </p:nvPr>
        </p:nvSpPr>
        <p:spPr>
          <a:xfrm>
            <a:off x="5126583" y="1463040"/>
            <a:ext cx="6573803" cy="4511040"/>
          </a:xfrm>
        </p:spPr>
        <p:txBody>
          <a:bodyPr/>
          <a:lstStyle/>
          <a:p>
            <a:r>
              <a:rPr lang="en-US" altLang="zh-CN" sz="1600" dirty="0" smtClean="0">
                <a:solidFill>
                  <a:srgbClr val="080808"/>
                </a:solidFill>
                <a:latin typeface="Consolas" panose="020B0609020204030204" pitchFamily="49" charset="0"/>
              </a:rPr>
              <a:t>Actuator</a:t>
            </a:r>
          </a:p>
          <a:p>
            <a:r>
              <a:rPr lang="zh-CN" altLang="en-US" sz="1600" dirty="0" smtClean="0">
                <a:solidFill>
                  <a:srgbClr val="080808"/>
                </a:solidFill>
                <a:latin typeface="Consolas" panose="020B0609020204030204" pitchFamily="49" charset="0"/>
                <a:sym typeface="Consolas" panose="020B0609020204030204" pitchFamily="49" charset="0"/>
              </a:rPr>
              <a:t>端点功能开启与关闭</a:t>
            </a:r>
            <a:endParaRPr lang="en-US" altLang="zh-CN" sz="1600" dirty="0" smtClean="0">
              <a:solidFill>
                <a:srgbClr val="080808"/>
              </a:solidFill>
              <a:latin typeface="Consolas" panose="020B0609020204030204" pitchFamily="49" charset="0"/>
              <a:sym typeface="Consolas" panose="020B0609020204030204" pitchFamily="49" charset="0"/>
            </a:endParaRPr>
          </a:p>
          <a:p>
            <a:r>
              <a:rPr lang="zh-CN" altLang="en-US" sz="1600" dirty="0" smtClean="0">
                <a:solidFill>
                  <a:srgbClr val="080808"/>
                </a:solidFill>
                <a:latin typeface="Consolas" panose="020B0609020204030204" pitchFamily="49" charset="0"/>
                <a:sym typeface="Consolas" panose="020B0609020204030204" pitchFamily="49" charset="0"/>
              </a:rPr>
              <a:t>端点功能暴露</a:t>
            </a:r>
            <a:endParaRPr lang="en-US" altLang="zh-CN" sz="1600" dirty="0" smtClean="0">
              <a:latin typeface="Consolas" panose="020B0609020204030204" pitchFamily="49" charset="0"/>
              <a:sym typeface="Consolas" panose="020B0609020204030204" pitchFamily="49" charset="0"/>
            </a:endParaRPr>
          </a:p>
        </p:txBody>
      </p:sp>
    </p:spTree>
    <p:extLst>
      <p:ext uri="{BB962C8B-B14F-4D97-AF65-F5344CB8AC3E}">
        <p14:creationId xmlns:p14="http://schemas.microsoft.com/office/powerpoint/2010/main" val="284765542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642B8263-6381-4E83-A62D-98157D2FB16C}"/>
              </a:ext>
            </a:extLst>
          </p:cNvPr>
          <p:cNvSpPr>
            <a:spLocks noGrp="1"/>
          </p:cNvSpPr>
          <p:nvPr>
            <p:ph type="body" sz="quarter" idx="10"/>
          </p:nvPr>
        </p:nvSpPr>
        <p:spPr/>
        <p:txBody>
          <a:bodyPr/>
          <a:lstStyle/>
          <a:p>
            <a:pPr marL="0" indent="0">
              <a:buNone/>
            </a:pPr>
            <a:r>
              <a:rPr lang="zh-CN" altLang="en-US" dirty="0" smtClean="0"/>
              <a:t>开启</a:t>
            </a:r>
            <a:r>
              <a:rPr lang="en-US" altLang="zh-CN" dirty="0" smtClean="0"/>
              <a:t>Bean</a:t>
            </a:r>
            <a:r>
              <a:rPr lang="zh-CN" altLang="en-US" dirty="0" smtClean="0"/>
              <a:t>数据校验</a:t>
            </a:r>
            <a:endParaRPr lang="zh-CN" altLang="en-US" dirty="0"/>
          </a:p>
        </p:txBody>
      </p:sp>
      <p:sp>
        <p:nvSpPr>
          <p:cNvPr id="6" name="文本占位符 6">
            <a:extLst>
              <a:ext uri="{FF2B5EF4-FFF2-40B4-BE49-F238E27FC236}">
                <a16:creationId xmlns:a16="http://schemas.microsoft.com/office/drawing/2014/main" id="{4ED2008D-6240-B54C-A7F8-AC0C679DEC3E}"/>
              </a:ext>
            </a:extLst>
          </p:cNvPr>
          <p:cNvSpPr>
            <a:spLocks noGrp="1"/>
          </p:cNvSpPr>
          <p:nvPr>
            <p:ph type="body" sz="quarter" idx="11"/>
          </p:nvPr>
        </p:nvSpPr>
        <p:spPr>
          <a:xfrm>
            <a:off x="710880" y="1656000"/>
            <a:ext cx="9214230" cy="754691"/>
          </a:xfrm>
        </p:spPr>
        <p:txBody>
          <a:bodyPr/>
          <a:lstStyle/>
          <a:p>
            <a:r>
              <a:rPr lang="zh-CN" altLang="en-US" dirty="0" smtClean="0">
                <a:latin typeface="Consolas" panose="020B0609020204030204" pitchFamily="49" charset="0"/>
                <a:ea typeface="Alibaba PuHuiTi R" pitchFamily="18" charset="-122"/>
                <a:cs typeface="Alibaba PuHuiTi R" pitchFamily="18" charset="-122"/>
                <a:sym typeface="Consolas" panose="020B0609020204030204" pitchFamily="49" charset="0"/>
              </a:rPr>
              <a:t>①：添加</a:t>
            </a:r>
            <a:r>
              <a:rPr lang="en-US" altLang="zh-CN" dirty="0" smtClean="0">
                <a:latin typeface="Consolas" panose="020B0609020204030204" pitchFamily="49" charset="0"/>
                <a:ea typeface="Alibaba PuHuiTi R" pitchFamily="18" charset="-122"/>
                <a:cs typeface="Alibaba PuHuiTi R" pitchFamily="18" charset="-122"/>
                <a:sym typeface="Consolas" panose="020B0609020204030204" pitchFamily="49" charset="0"/>
              </a:rPr>
              <a:t>JSR303</a:t>
            </a:r>
            <a:r>
              <a:rPr lang="zh-CN" altLang="en-US" dirty="0" smtClean="0">
                <a:latin typeface="Consolas" panose="020B0609020204030204" pitchFamily="49" charset="0"/>
                <a:ea typeface="Alibaba PuHuiTi R" pitchFamily="18" charset="-122"/>
                <a:cs typeface="Alibaba PuHuiTi R" pitchFamily="18" charset="-122"/>
                <a:sym typeface="Consolas" panose="020B0609020204030204" pitchFamily="49" charset="0"/>
              </a:rPr>
              <a:t>规范坐标与</a:t>
            </a:r>
            <a:r>
              <a:rPr lang="en-US" altLang="zh-CN" dirty="0" smtClean="0">
                <a:latin typeface="Consolas" panose="020B0609020204030204" pitchFamily="49" charset="0"/>
                <a:ea typeface="Alibaba PuHuiTi R" pitchFamily="18" charset="-122"/>
                <a:cs typeface="Alibaba PuHuiTi R" pitchFamily="18" charset="-122"/>
                <a:sym typeface="Consolas" panose="020B0609020204030204" pitchFamily="49" charset="0"/>
              </a:rPr>
              <a:t>Hibernate</a:t>
            </a:r>
            <a:r>
              <a:rPr lang="zh-CN" altLang="en-US" dirty="0" smtClean="0">
                <a:latin typeface="Consolas" panose="020B0609020204030204" pitchFamily="49" charset="0"/>
                <a:ea typeface="Alibaba PuHuiTi R" pitchFamily="18" charset="-122"/>
                <a:cs typeface="Alibaba PuHuiTi R" pitchFamily="18" charset="-122"/>
                <a:sym typeface="Consolas" panose="020B0609020204030204" pitchFamily="49" charset="0"/>
              </a:rPr>
              <a:t>校验框架对应坐标</a:t>
            </a:r>
            <a:endParaRPr lang="en-US" altLang="zh-CN" dirty="0">
              <a:latin typeface="Consolas" panose="020B0609020204030204" pitchFamily="49" charset="0"/>
              <a:ea typeface="Alibaba PuHuiTi R" pitchFamily="18" charset="-122"/>
              <a:cs typeface="Alibaba PuHuiTi R" pitchFamily="18" charset="-122"/>
              <a:sym typeface="Consolas" panose="020B0609020204030204" pitchFamily="49" charset="0"/>
            </a:endParaRPr>
          </a:p>
        </p:txBody>
      </p:sp>
      <p:sp>
        <p:nvSpPr>
          <p:cNvPr id="5" name="TextBox 3">
            <a:extLst>
              <a:ext uri="{FF2B5EF4-FFF2-40B4-BE49-F238E27FC236}">
                <a16:creationId xmlns:a16="http://schemas.microsoft.com/office/drawing/2014/main" id="{0C998B78-AB18-3C47-A1C7-25AE9A3A40B0}"/>
              </a:ext>
            </a:extLst>
          </p:cNvPr>
          <p:cNvSpPr txBox="1"/>
          <p:nvPr/>
        </p:nvSpPr>
        <p:spPr>
          <a:xfrm>
            <a:off x="1159842" y="2149748"/>
            <a:ext cx="9860586" cy="2965107"/>
          </a:xfrm>
          <a:prstGeom prst="rect">
            <a:avLst/>
          </a:prstGeom>
          <a:solidFill>
            <a:srgbClr val="FFFFE4"/>
          </a:solidFill>
          <a:ln w="3175">
            <a:solidFill>
              <a:srgbClr val="919191"/>
            </a:solidFill>
          </a:ln>
        </p:spPr>
        <p:txBody>
          <a:bodyPr wrap="square">
            <a:spAutoFit/>
          </a:bodyPr>
          <a:lstStyle/>
          <a:p>
            <a:pPr lvl="0" eaLnBrk="0" fontAlgn="base" hangingPunct="0">
              <a:lnSpc>
                <a:spcPct val="150000"/>
              </a:lnSpc>
              <a:spcBef>
                <a:spcPct val="0"/>
              </a:spcBef>
              <a:spcAft>
                <a:spcPct val="0"/>
              </a:spcAft>
            </a:pPr>
            <a:r>
              <a:rPr lang="zh-CN" altLang="zh-CN" sz="1400" dirty="0">
                <a:solidFill>
                  <a:srgbClr val="080808"/>
                </a:solidFill>
                <a:latin typeface="Consolas" panose="020B0609020204030204" pitchFamily="49" charset="0"/>
              </a:rPr>
              <a:t>&lt;</a:t>
            </a:r>
            <a:r>
              <a:rPr lang="zh-CN" altLang="zh-CN" sz="1400" dirty="0">
                <a:solidFill>
                  <a:srgbClr val="0033B3"/>
                </a:solidFill>
                <a:latin typeface="Consolas" panose="020B0609020204030204" pitchFamily="49" charset="0"/>
              </a:rPr>
              <a:t>dependency</a:t>
            </a:r>
            <a:r>
              <a:rPr lang="zh-CN" altLang="zh-CN" sz="1400" dirty="0">
                <a:solidFill>
                  <a:srgbClr val="080808"/>
                </a:solidFill>
                <a:latin typeface="Consolas" panose="020B0609020204030204" pitchFamily="49" charset="0"/>
              </a:rPr>
              <a:t>&gt;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&lt;</a:t>
            </a:r>
            <a:r>
              <a:rPr lang="zh-CN" altLang="zh-CN" sz="1400" dirty="0">
                <a:solidFill>
                  <a:srgbClr val="0033B3"/>
                </a:solidFill>
                <a:latin typeface="Consolas" panose="020B0609020204030204" pitchFamily="49" charset="0"/>
              </a:rPr>
              <a:t>groupId</a:t>
            </a:r>
            <a:r>
              <a:rPr lang="zh-CN" altLang="zh-CN" sz="1400" dirty="0">
                <a:solidFill>
                  <a:srgbClr val="080808"/>
                </a:solidFill>
                <a:latin typeface="Consolas" panose="020B0609020204030204" pitchFamily="49" charset="0"/>
              </a:rPr>
              <a:t>&gt;javax.validation&lt;/</a:t>
            </a:r>
            <a:r>
              <a:rPr lang="zh-CN" altLang="zh-CN" sz="1400" dirty="0">
                <a:solidFill>
                  <a:srgbClr val="0033B3"/>
                </a:solidFill>
                <a:latin typeface="Consolas" panose="020B0609020204030204" pitchFamily="49" charset="0"/>
              </a:rPr>
              <a:t>groupId</a:t>
            </a:r>
            <a:r>
              <a:rPr lang="zh-CN" altLang="zh-CN" sz="1400" dirty="0">
                <a:solidFill>
                  <a:srgbClr val="080808"/>
                </a:solidFill>
                <a:latin typeface="Consolas" panose="020B0609020204030204" pitchFamily="49" charset="0"/>
              </a:rPr>
              <a:t>&gt;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&lt;</a:t>
            </a:r>
            <a:r>
              <a:rPr lang="zh-CN" altLang="zh-CN" sz="1400" dirty="0">
                <a:solidFill>
                  <a:srgbClr val="0033B3"/>
                </a:solidFill>
                <a:latin typeface="Consolas" panose="020B0609020204030204" pitchFamily="49" charset="0"/>
              </a:rPr>
              <a:t>artifactId</a:t>
            </a:r>
            <a:r>
              <a:rPr lang="zh-CN" altLang="zh-CN" sz="1400" dirty="0">
                <a:solidFill>
                  <a:srgbClr val="080808"/>
                </a:solidFill>
                <a:latin typeface="Consolas" panose="020B0609020204030204" pitchFamily="49" charset="0"/>
              </a:rPr>
              <a:t>&gt;validation-api&lt;/</a:t>
            </a:r>
            <a:r>
              <a:rPr lang="zh-CN" altLang="zh-CN" sz="1400" dirty="0">
                <a:solidFill>
                  <a:srgbClr val="0033B3"/>
                </a:solidFill>
                <a:latin typeface="Consolas" panose="020B0609020204030204" pitchFamily="49" charset="0"/>
              </a:rPr>
              <a:t>artifactId</a:t>
            </a:r>
            <a:r>
              <a:rPr lang="zh-CN" altLang="zh-CN" sz="1400" dirty="0">
                <a:solidFill>
                  <a:srgbClr val="080808"/>
                </a:solidFill>
                <a:latin typeface="Consolas" panose="020B0609020204030204" pitchFamily="49" charset="0"/>
              </a:rPr>
              <a:t>&gt;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&lt;/</a:t>
            </a:r>
            <a:r>
              <a:rPr lang="zh-CN" altLang="zh-CN" sz="1400" dirty="0">
                <a:solidFill>
                  <a:srgbClr val="0033B3"/>
                </a:solidFill>
                <a:latin typeface="Consolas" panose="020B0609020204030204" pitchFamily="49" charset="0"/>
              </a:rPr>
              <a:t>dependency</a:t>
            </a:r>
            <a:r>
              <a:rPr lang="zh-CN" altLang="zh-CN" sz="1400" dirty="0">
                <a:solidFill>
                  <a:srgbClr val="080808"/>
                </a:solidFill>
                <a:latin typeface="Consolas" panose="020B0609020204030204" pitchFamily="49" charset="0"/>
              </a:rPr>
              <a:t>&gt;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&lt;</a:t>
            </a:r>
            <a:r>
              <a:rPr lang="zh-CN" altLang="zh-CN" sz="1400" dirty="0">
                <a:solidFill>
                  <a:srgbClr val="0033B3"/>
                </a:solidFill>
                <a:latin typeface="Consolas" panose="020B0609020204030204" pitchFamily="49" charset="0"/>
              </a:rPr>
              <a:t>dependency</a:t>
            </a:r>
            <a:r>
              <a:rPr lang="zh-CN" altLang="zh-CN" sz="1400" dirty="0">
                <a:solidFill>
                  <a:srgbClr val="080808"/>
                </a:solidFill>
                <a:latin typeface="Consolas" panose="020B0609020204030204" pitchFamily="49" charset="0"/>
              </a:rPr>
              <a:t>&gt;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&lt;</a:t>
            </a:r>
            <a:r>
              <a:rPr lang="zh-CN" altLang="zh-CN" sz="1400" dirty="0">
                <a:solidFill>
                  <a:srgbClr val="0033B3"/>
                </a:solidFill>
                <a:latin typeface="Consolas" panose="020B0609020204030204" pitchFamily="49" charset="0"/>
              </a:rPr>
              <a:t>groupId</a:t>
            </a:r>
            <a:r>
              <a:rPr lang="zh-CN" altLang="zh-CN" sz="1400" dirty="0">
                <a:solidFill>
                  <a:srgbClr val="080808"/>
                </a:solidFill>
                <a:latin typeface="Consolas" panose="020B0609020204030204" pitchFamily="49" charset="0"/>
              </a:rPr>
              <a:t>&gt;org.hibernate.validator&lt;/</a:t>
            </a:r>
            <a:r>
              <a:rPr lang="zh-CN" altLang="zh-CN" sz="1400" dirty="0">
                <a:solidFill>
                  <a:srgbClr val="0033B3"/>
                </a:solidFill>
                <a:latin typeface="Consolas" panose="020B0609020204030204" pitchFamily="49" charset="0"/>
              </a:rPr>
              <a:t>groupId</a:t>
            </a:r>
            <a:r>
              <a:rPr lang="zh-CN" altLang="zh-CN" sz="1400" dirty="0">
                <a:solidFill>
                  <a:srgbClr val="080808"/>
                </a:solidFill>
                <a:latin typeface="Consolas" panose="020B0609020204030204" pitchFamily="49" charset="0"/>
              </a:rPr>
              <a:t>&gt;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&lt;</a:t>
            </a:r>
            <a:r>
              <a:rPr lang="zh-CN" altLang="zh-CN" sz="1400" dirty="0">
                <a:solidFill>
                  <a:srgbClr val="0033B3"/>
                </a:solidFill>
                <a:latin typeface="Consolas" panose="020B0609020204030204" pitchFamily="49" charset="0"/>
              </a:rPr>
              <a:t>artifactId</a:t>
            </a:r>
            <a:r>
              <a:rPr lang="zh-CN" altLang="zh-CN" sz="1400" dirty="0">
                <a:solidFill>
                  <a:srgbClr val="080808"/>
                </a:solidFill>
                <a:latin typeface="Consolas" panose="020B0609020204030204" pitchFamily="49" charset="0"/>
              </a:rPr>
              <a:t>&gt;hibernate-validator&lt;/</a:t>
            </a:r>
            <a:r>
              <a:rPr lang="zh-CN" altLang="zh-CN" sz="1400" dirty="0">
                <a:solidFill>
                  <a:srgbClr val="0033B3"/>
                </a:solidFill>
                <a:latin typeface="Consolas" panose="020B0609020204030204" pitchFamily="49" charset="0"/>
              </a:rPr>
              <a:t>artifactId</a:t>
            </a:r>
            <a:r>
              <a:rPr lang="zh-CN" altLang="zh-CN" sz="1400" dirty="0">
                <a:solidFill>
                  <a:srgbClr val="080808"/>
                </a:solidFill>
                <a:latin typeface="Consolas" panose="020B0609020204030204" pitchFamily="49" charset="0"/>
              </a:rPr>
              <a:t>&gt;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&lt;/</a:t>
            </a:r>
            <a:r>
              <a:rPr lang="zh-CN" altLang="zh-CN" sz="1400" dirty="0">
                <a:solidFill>
                  <a:srgbClr val="0033B3"/>
                </a:solidFill>
                <a:latin typeface="Consolas" panose="020B0609020204030204" pitchFamily="49" charset="0"/>
              </a:rPr>
              <a:t>dependency</a:t>
            </a:r>
            <a:r>
              <a:rPr lang="zh-CN" altLang="zh-CN" sz="1400" dirty="0">
                <a:solidFill>
                  <a:srgbClr val="080808"/>
                </a:solidFill>
                <a:latin typeface="Consolas" panose="020B0609020204030204" pitchFamily="49" charset="0"/>
              </a:rPr>
              <a:t>&gt;</a:t>
            </a:r>
            <a:endParaRPr lang="zh-CN" altLang="zh-CN" sz="1600" dirty="0">
              <a:latin typeface="Arial" panose="020B0604020202020204" pitchFamily="34" charset="0"/>
            </a:endParaRPr>
          </a:p>
        </p:txBody>
      </p:sp>
    </p:spTree>
    <p:extLst>
      <p:ext uri="{BB962C8B-B14F-4D97-AF65-F5344CB8AC3E}">
        <p14:creationId xmlns:p14="http://schemas.microsoft.com/office/powerpoint/2010/main" val="1957543503"/>
      </p:ext>
    </p:extLst>
  </p:cSld>
  <p:clrMapOvr>
    <a:masterClrMapping/>
  </p:clrMapOvr>
  <p:timing>
    <p:tnLst>
      <p:par>
        <p:cTn id="1" dur="indefinite" restart="never" nodeType="tmRoot"/>
      </p:par>
    </p:tnLst>
  </p:timing>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zh-CN" altLang="en-US" dirty="0" smtClean="0"/>
              <a:t>自定义监控指标</a:t>
            </a:r>
            <a:endParaRPr lang="zh-CN" altLang="en-US" dirty="0"/>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smtClean="0"/>
              <a:t>为</a:t>
            </a:r>
            <a:r>
              <a:rPr lang="en-US" altLang="zh-CN" dirty="0" smtClean="0"/>
              <a:t>info</a:t>
            </a:r>
            <a:r>
              <a:rPr lang="zh-CN" altLang="en-US" dirty="0" smtClean="0"/>
              <a:t>端点</a:t>
            </a:r>
            <a:r>
              <a:rPr lang="zh-CN" altLang="en-US" dirty="0"/>
              <a:t>添加自定义</a:t>
            </a:r>
            <a:r>
              <a:rPr lang="zh-CN" altLang="en-US" dirty="0" smtClean="0"/>
              <a:t>指标</a:t>
            </a:r>
            <a:endParaRPr lang="en-US" altLang="zh-CN" dirty="0" smtClean="0"/>
          </a:p>
          <a:p>
            <a:pPr>
              <a:buFont typeface="Wingdings" panose="05000000000000000000" pitchFamily="2" charset="2"/>
              <a:buChar char="l"/>
            </a:pPr>
            <a:endParaRPr lang="en-US" altLang="zh-CN" dirty="0" smtClean="0"/>
          </a:p>
          <a:p>
            <a:pPr>
              <a:buFont typeface="Wingdings" panose="05000000000000000000" pitchFamily="2" charset="2"/>
              <a:buChar char="l"/>
            </a:pPr>
            <a:endParaRPr lang="en-US" altLang="zh-CN" dirty="0">
              <a:solidFill>
                <a:schemeClr val="tx1">
                  <a:lumMod val="85000"/>
                  <a:lumOff val="15000"/>
                </a:schemeClr>
              </a:solidFill>
            </a:endParaRPr>
          </a:p>
        </p:txBody>
      </p:sp>
      <p:sp>
        <p:nvSpPr>
          <p:cNvPr id="14" name="TextBox 3">
            <a:extLst>
              <a:ext uri="{FF2B5EF4-FFF2-40B4-BE49-F238E27FC236}">
                <a16:creationId xmlns:a16="http://schemas.microsoft.com/office/drawing/2014/main" id="{0C998B78-AB18-3C47-A1C7-25AE9A3A40B0}"/>
              </a:ext>
            </a:extLst>
          </p:cNvPr>
          <p:cNvSpPr txBox="1"/>
          <p:nvPr/>
        </p:nvSpPr>
        <p:spPr>
          <a:xfrm>
            <a:off x="1159842" y="2149748"/>
            <a:ext cx="9860586" cy="1349280"/>
          </a:xfrm>
          <a:prstGeom prst="rect">
            <a:avLst/>
          </a:prstGeom>
          <a:solidFill>
            <a:srgbClr val="FFFFE4"/>
          </a:solidFill>
          <a:ln w="3175">
            <a:solidFill>
              <a:srgbClr val="919191"/>
            </a:solidFill>
          </a:ln>
        </p:spPr>
        <p:txBody>
          <a:bodyPr wrap="square">
            <a:spAutoFit/>
          </a:bodyPr>
          <a:lstStyle/>
          <a:p>
            <a:pPr lvl="0" eaLnBrk="0" fontAlgn="base" hangingPunct="0">
              <a:lnSpc>
                <a:spcPct val="150000"/>
              </a:lnSpc>
              <a:spcBef>
                <a:spcPct val="0"/>
              </a:spcBef>
              <a:spcAft>
                <a:spcPct val="0"/>
              </a:spcAft>
            </a:pPr>
            <a:r>
              <a:rPr lang="zh-CN" altLang="zh-CN" sz="1400" dirty="0">
                <a:solidFill>
                  <a:srgbClr val="0033B3"/>
                </a:solidFill>
                <a:latin typeface="Consolas" panose="020B0609020204030204" pitchFamily="49" charset="0"/>
              </a:rPr>
              <a:t>info</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appName</a:t>
            </a:r>
            <a:r>
              <a:rPr lang="zh-CN" altLang="zh-CN" sz="1400" dirty="0">
                <a:solidFill>
                  <a:srgbClr val="080808"/>
                </a:solidFill>
                <a:latin typeface="Consolas" panose="020B0609020204030204" pitchFamily="49" charset="0"/>
              </a:rPr>
              <a:t>: @</a:t>
            </a:r>
            <a:r>
              <a:rPr lang="zh-CN" altLang="zh-CN" sz="1400" dirty="0">
                <a:solidFill>
                  <a:srgbClr val="9E880D"/>
                </a:solidFill>
                <a:latin typeface="Consolas" panose="020B0609020204030204" pitchFamily="49" charset="0"/>
              </a:rPr>
              <a:t>project.artifactId</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version</a:t>
            </a:r>
            <a:r>
              <a:rPr lang="zh-CN" altLang="zh-CN" sz="1400" dirty="0">
                <a:solidFill>
                  <a:srgbClr val="080808"/>
                </a:solidFill>
                <a:latin typeface="Consolas" panose="020B0609020204030204" pitchFamily="49" charset="0"/>
              </a:rPr>
              <a:t>: @</a:t>
            </a:r>
            <a:r>
              <a:rPr lang="zh-CN" altLang="zh-CN" sz="1400" dirty="0">
                <a:solidFill>
                  <a:srgbClr val="9E880D"/>
                </a:solidFill>
                <a:latin typeface="Consolas" panose="020B0609020204030204" pitchFamily="49" charset="0"/>
              </a:rPr>
              <a:t>project.version</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author</a:t>
            </a:r>
            <a:r>
              <a:rPr lang="zh-CN" altLang="zh-CN" sz="1400" dirty="0">
                <a:solidFill>
                  <a:srgbClr val="080808"/>
                </a:solidFill>
                <a:latin typeface="Consolas" panose="020B0609020204030204" pitchFamily="49" charset="0"/>
              </a:rPr>
              <a:t>: itheima</a:t>
            </a:r>
            <a:endParaRPr lang="zh-CN" altLang="zh-CN" sz="1600" dirty="0">
              <a:latin typeface="Arial" panose="020B0604020202020204" pitchFamily="34" charset="0"/>
            </a:endParaRPr>
          </a:p>
        </p:txBody>
      </p:sp>
    </p:spTree>
    <p:extLst>
      <p:ext uri="{BB962C8B-B14F-4D97-AF65-F5344CB8AC3E}">
        <p14:creationId xmlns:p14="http://schemas.microsoft.com/office/powerpoint/2010/main" val="2368843233"/>
      </p:ext>
    </p:extLst>
  </p:cSld>
  <p:clrMapOvr>
    <a:masterClrMapping/>
  </p:clrMapOvr>
  <p:timing>
    <p:tnLst>
      <p:par>
        <p:cTn id="1" dur="indefinite" restart="never" nodeType="tmRoot"/>
      </p:par>
    </p:tnLst>
  </p:timing>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zh-CN" altLang="en-US" dirty="0" smtClean="0"/>
              <a:t>自定义监控指标</a:t>
            </a:r>
            <a:endParaRPr lang="zh-CN" altLang="en-US" dirty="0"/>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smtClean="0"/>
              <a:t>为</a:t>
            </a:r>
            <a:r>
              <a:rPr lang="en-US" altLang="zh-CN" dirty="0" smtClean="0"/>
              <a:t>info</a:t>
            </a:r>
            <a:r>
              <a:rPr lang="zh-CN" altLang="en-US" dirty="0" smtClean="0"/>
              <a:t>端点</a:t>
            </a:r>
            <a:r>
              <a:rPr lang="zh-CN" altLang="en-US" dirty="0"/>
              <a:t>添加自定义</a:t>
            </a:r>
            <a:r>
              <a:rPr lang="zh-CN" altLang="en-US" dirty="0" smtClean="0"/>
              <a:t>指标</a:t>
            </a:r>
            <a:endParaRPr lang="en-US" altLang="zh-CN" dirty="0" smtClean="0"/>
          </a:p>
          <a:p>
            <a:pPr>
              <a:buFont typeface="Wingdings" panose="05000000000000000000" pitchFamily="2" charset="2"/>
              <a:buChar char="l"/>
            </a:pPr>
            <a:endParaRPr lang="en-US" altLang="zh-CN" dirty="0" smtClean="0"/>
          </a:p>
          <a:p>
            <a:pPr>
              <a:buFont typeface="Wingdings" panose="05000000000000000000" pitchFamily="2" charset="2"/>
              <a:buChar char="l"/>
            </a:pPr>
            <a:endParaRPr lang="en-US" altLang="zh-CN" dirty="0">
              <a:solidFill>
                <a:schemeClr val="tx1">
                  <a:lumMod val="85000"/>
                  <a:lumOff val="15000"/>
                </a:schemeClr>
              </a:solidFill>
            </a:endParaRPr>
          </a:p>
        </p:txBody>
      </p:sp>
      <p:sp>
        <p:nvSpPr>
          <p:cNvPr id="14" name="TextBox 3">
            <a:extLst>
              <a:ext uri="{FF2B5EF4-FFF2-40B4-BE49-F238E27FC236}">
                <a16:creationId xmlns:a16="http://schemas.microsoft.com/office/drawing/2014/main" id="{0C998B78-AB18-3C47-A1C7-25AE9A3A40B0}"/>
              </a:ext>
            </a:extLst>
          </p:cNvPr>
          <p:cNvSpPr txBox="1"/>
          <p:nvPr/>
        </p:nvSpPr>
        <p:spPr>
          <a:xfrm>
            <a:off x="1159842" y="2149748"/>
            <a:ext cx="9860586" cy="3647152"/>
          </a:xfrm>
          <a:prstGeom prst="rect">
            <a:avLst/>
          </a:prstGeom>
          <a:solidFill>
            <a:srgbClr val="FFFFE4"/>
          </a:solidFill>
          <a:ln w="3175">
            <a:solidFill>
              <a:srgbClr val="919191"/>
            </a:solidFill>
          </a:ln>
        </p:spPr>
        <p:txBody>
          <a:bodyPr wrap="square">
            <a:spAutoFit/>
          </a:bodyPr>
          <a:lstStyle/>
          <a:p>
            <a:pPr lvl="0" eaLnBrk="0" fontAlgn="base" hangingPunct="0">
              <a:lnSpc>
                <a:spcPct val="150000"/>
              </a:lnSpc>
              <a:spcBef>
                <a:spcPct val="0"/>
              </a:spcBef>
              <a:spcAft>
                <a:spcPct val="0"/>
              </a:spcAft>
            </a:pPr>
            <a:r>
              <a:rPr lang="zh-CN" altLang="zh-CN" sz="1400" dirty="0">
                <a:solidFill>
                  <a:srgbClr val="9E880D"/>
                </a:solidFill>
                <a:latin typeface="Consolas" panose="020B0609020204030204" pitchFamily="49" charset="0"/>
              </a:rPr>
              <a:t>@Component</a:t>
            </a:r>
            <a:br>
              <a:rPr lang="zh-CN" altLang="zh-CN" sz="1400" dirty="0">
                <a:solidFill>
                  <a:srgbClr val="9E880D"/>
                </a:solidFill>
                <a:latin typeface="Consolas" panose="020B0609020204030204" pitchFamily="49" charset="0"/>
              </a:rPr>
            </a:br>
            <a:r>
              <a:rPr lang="zh-CN" altLang="zh-CN" sz="1400" dirty="0">
                <a:solidFill>
                  <a:srgbClr val="0033B3"/>
                </a:solidFill>
                <a:latin typeface="Consolas" panose="020B0609020204030204" pitchFamily="49" charset="0"/>
              </a:rPr>
              <a:t>public class </a:t>
            </a:r>
            <a:r>
              <a:rPr lang="zh-CN" altLang="zh-CN" sz="1400" dirty="0">
                <a:solidFill>
                  <a:srgbClr val="000000"/>
                </a:solidFill>
                <a:latin typeface="Consolas" panose="020B0609020204030204" pitchFamily="49" charset="0"/>
              </a:rPr>
              <a:t>AppInfoContributor </a:t>
            </a:r>
            <a:r>
              <a:rPr lang="zh-CN" altLang="zh-CN" sz="1400" dirty="0">
                <a:solidFill>
                  <a:srgbClr val="0033B3"/>
                </a:solidFill>
                <a:latin typeface="Consolas" panose="020B0609020204030204" pitchFamily="49" charset="0"/>
              </a:rPr>
              <a:t>implements </a:t>
            </a:r>
            <a:r>
              <a:rPr lang="zh-CN" altLang="zh-CN" sz="1400" b="1" dirty="0">
                <a:solidFill>
                  <a:srgbClr val="AD2A26"/>
                </a:solidFill>
                <a:latin typeface="Consolas" panose="020B0609020204030204" pitchFamily="49" charset="0"/>
              </a:rPr>
              <a:t>InfoContributor</a:t>
            </a:r>
            <a:r>
              <a:rPr lang="zh-CN" altLang="zh-CN" sz="1400" dirty="0">
                <a:solidFill>
                  <a:srgbClr val="000000"/>
                </a:solidFill>
                <a:latin typeface="Consolas" panose="020B0609020204030204" pitchFamily="49" charset="0"/>
              </a:rPr>
              <a:t> </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9E880D"/>
                </a:solidFill>
                <a:latin typeface="Consolas" panose="020B0609020204030204" pitchFamily="49" charset="0"/>
              </a:rPr>
              <a:t>@Override</a:t>
            </a:r>
            <a:br>
              <a:rPr lang="zh-CN" altLang="zh-CN" sz="1400" dirty="0">
                <a:solidFill>
                  <a:srgbClr val="9E880D"/>
                </a:solidFill>
                <a:latin typeface="Consolas" panose="020B0609020204030204" pitchFamily="49" charset="0"/>
              </a:rPr>
            </a:br>
            <a:r>
              <a:rPr lang="zh-CN" altLang="zh-CN" sz="1400" dirty="0">
                <a:solidFill>
                  <a:srgbClr val="9E880D"/>
                </a:solidFill>
                <a:latin typeface="Consolas" panose="020B0609020204030204" pitchFamily="49" charset="0"/>
              </a:rPr>
              <a:t>    </a:t>
            </a:r>
            <a:r>
              <a:rPr lang="zh-CN" altLang="zh-CN" sz="1400" dirty="0">
                <a:solidFill>
                  <a:srgbClr val="0033B3"/>
                </a:solidFill>
                <a:latin typeface="Consolas" panose="020B0609020204030204" pitchFamily="49" charset="0"/>
              </a:rPr>
              <a:t>public void </a:t>
            </a:r>
            <a:r>
              <a:rPr lang="zh-CN" altLang="zh-CN" sz="1400" dirty="0">
                <a:solidFill>
                  <a:srgbClr val="00627A"/>
                </a:solidFill>
                <a:latin typeface="Consolas" panose="020B0609020204030204" pitchFamily="49" charset="0"/>
              </a:rPr>
              <a:t>contribute</a:t>
            </a:r>
            <a:r>
              <a:rPr lang="zh-CN" altLang="zh-CN" sz="1400" dirty="0">
                <a:solidFill>
                  <a:srgbClr val="080808"/>
                </a:solidFill>
                <a:latin typeface="Consolas" panose="020B0609020204030204" pitchFamily="49" charset="0"/>
              </a:rPr>
              <a:t>(</a:t>
            </a:r>
            <a:r>
              <a:rPr lang="zh-CN" altLang="zh-CN" sz="1400" dirty="0">
                <a:solidFill>
                  <a:srgbClr val="000000"/>
                </a:solidFill>
                <a:latin typeface="Consolas" panose="020B0609020204030204" pitchFamily="49" charset="0"/>
              </a:rPr>
              <a:t>Info</a:t>
            </a:r>
            <a:r>
              <a:rPr lang="zh-CN" altLang="zh-CN" sz="1400" dirty="0">
                <a:solidFill>
                  <a:srgbClr val="080808"/>
                </a:solidFill>
                <a:latin typeface="Consolas" panose="020B0609020204030204" pitchFamily="49" charset="0"/>
              </a:rPr>
              <a:t>.</a:t>
            </a:r>
            <a:r>
              <a:rPr lang="zh-CN" altLang="zh-CN" sz="1400" dirty="0">
                <a:solidFill>
                  <a:srgbClr val="000000"/>
                </a:solidFill>
                <a:latin typeface="Consolas" panose="020B0609020204030204" pitchFamily="49" charset="0"/>
              </a:rPr>
              <a:t>Builder </a:t>
            </a:r>
            <a:r>
              <a:rPr lang="zh-CN" altLang="zh-CN" sz="1400" dirty="0">
                <a:solidFill>
                  <a:srgbClr val="080808"/>
                </a:solidFill>
                <a:latin typeface="Consolas" panose="020B0609020204030204" pitchFamily="49" charset="0"/>
              </a:rPr>
              <a:t>builder) {</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0000"/>
                </a:solidFill>
                <a:latin typeface="Consolas" panose="020B0609020204030204" pitchFamily="49" charset="0"/>
              </a:rPr>
              <a:t>Map</a:t>
            </a:r>
            <a:r>
              <a:rPr lang="zh-CN" altLang="zh-CN" sz="1400" dirty="0">
                <a:solidFill>
                  <a:srgbClr val="080808"/>
                </a:solidFill>
                <a:latin typeface="Consolas" panose="020B0609020204030204" pitchFamily="49" charset="0"/>
              </a:rPr>
              <a:t>&lt;</a:t>
            </a:r>
            <a:r>
              <a:rPr lang="zh-CN" altLang="zh-CN" sz="1400" dirty="0">
                <a:solidFill>
                  <a:srgbClr val="000000"/>
                </a:solidFill>
                <a:latin typeface="Consolas" panose="020B0609020204030204" pitchFamily="49" charset="0"/>
              </a:rPr>
              <a:t>String</a:t>
            </a:r>
            <a:r>
              <a:rPr lang="zh-CN" altLang="zh-CN" sz="1400" dirty="0">
                <a:solidFill>
                  <a:srgbClr val="080808"/>
                </a:solidFill>
                <a:latin typeface="Consolas" panose="020B0609020204030204" pitchFamily="49" charset="0"/>
              </a:rPr>
              <a:t>,</a:t>
            </a:r>
            <a:r>
              <a:rPr lang="zh-CN" altLang="zh-CN" sz="1400" dirty="0">
                <a:solidFill>
                  <a:srgbClr val="000000"/>
                </a:solidFill>
                <a:latin typeface="Consolas" panose="020B0609020204030204" pitchFamily="49" charset="0"/>
              </a:rPr>
              <a:t>Object</a:t>
            </a:r>
            <a:r>
              <a:rPr lang="zh-CN" altLang="zh-CN" sz="1400" dirty="0">
                <a:solidFill>
                  <a:srgbClr val="080808"/>
                </a:solidFill>
                <a:latin typeface="Consolas" panose="020B0609020204030204" pitchFamily="49" charset="0"/>
              </a:rPr>
              <a:t>&gt; </a:t>
            </a:r>
            <a:r>
              <a:rPr lang="zh-CN" altLang="zh-CN" sz="1400" dirty="0">
                <a:solidFill>
                  <a:srgbClr val="000000"/>
                </a:solidFill>
                <a:latin typeface="Consolas" panose="020B0609020204030204" pitchFamily="49" charset="0"/>
              </a:rPr>
              <a:t>infoMap </a:t>
            </a: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new </a:t>
            </a:r>
            <a:r>
              <a:rPr lang="zh-CN" altLang="zh-CN" sz="1400" dirty="0">
                <a:solidFill>
                  <a:srgbClr val="080808"/>
                </a:solidFill>
                <a:latin typeface="Consolas" panose="020B0609020204030204" pitchFamily="49" charset="0"/>
              </a:rPr>
              <a:t>HashMap&lt;&gt;();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0000"/>
                </a:solidFill>
                <a:latin typeface="Consolas" panose="020B0609020204030204" pitchFamily="49" charset="0"/>
              </a:rPr>
              <a:t>infoMap</a:t>
            </a:r>
            <a:r>
              <a:rPr lang="zh-CN" altLang="zh-CN" sz="1400" dirty="0">
                <a:solidFill>
                  <a:srgbClr val="080808"/>
                </a:solidFill>
                <a:latin typeface="Consolas" panose="020B0609020204030204" pitchFamily="49" charset="0"/>
              </a:rPr>
              <a:t>.put(</a:t>
            </a:r>
            <a:r>
              <a:rPr lang="zh-CN" altLang="zh-CN" sz="1400" dirty="0">
                <a:solidFill>
                  <a:srgbClr val="067D17"/>
                </a:solidFill>
                <a:latin typeface="Consolas" panose="020B0609020204030204" pitchFamily="49" charset="0"/>
              </a:rPr>
              <a:t>"buildTime"</a:t>
            </a:r>
            <a:r>
              <a:rPr lang="zh-CN" altLang="zh-CN" sz="1400" dirty="0">
                <a:solidFill>
                  <a:srgbClr val="080808"/>
                </a:solidFill>
                <a:latin typeface="Consolas" panose="020B0609020204030204" pitchFamily="49" charset="0"/>
              </a:rPr>
              <a:t>,</a:t>
            </a:r>
            <a:r>
              <a:rPr lang="zh-CN" altLang="zh-CN" sz="1400" dirty="0">
                <a:solidFill>
                  <a:srgbClr val="067D17"/>
                </a:solidFill>
                <a:latin typeface="Consolas" panose="020B0609020204030204" pitchFamily="49" charset="0"/>
              </a:rPr>
              <a:t>"2006"</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builder.withDetail(</a:t>
            </a:r>
            <a:r>
              <a:rPr lang="zh-CN" altLang="zh-CN" sz="1400" dirty="0">
                <a:solidFill>
                  <a:srgbClr val="067D17"/>
                </a:solidFill>
                <a:latin typeface="Consolas" panose="020B0609020204030204" pitchFamily="49" charset="0"/>
              </a:rPr>
              <a:t>"runTime"</a:t>
            </a:r>
            <a:r>
              <a:rPr lang="zh-CN" altLang="zh-CN" sz="1400" dirty="0">
                <a:solidFill>
                  <a:srgbClr val="080808"/>
                </a:solidFill>
                <a:latin typeface="Consolas" panose="020B0609020204030204" pitchFamily="49" charset="0"/>
              </a:rPr>
              <a:t>,</a:t>
            </a:r>
            <a:r>
              <a:rPr lang="zh-CN" altLang="zh-CN" sz="1400" dirty="0">
                <a:solidFill>
                  <a:srgbClr val="000000"/>
                </a:solidFill>
                <a:latin typeface="Consolas" panose="020B0609020204030204" pitchFamily="49" charset="0"/>
              </a:rPr>
              <a:t>System</a:t>
            </a:r>
            <a:r>
              <a:rPr lang="zh-CN" altLang="zh-CN" sz="1400" dirty="0">
                <a:solidFill>
                  <a:srgbClr val="080808"/>
                </a:solidFill>
                <a:latin typeface="Consolas" panose="020B0609020204030204" pitchFamily="49" charset="0"/>
              </a:rPr>
              <a:t>.</a:t>
            </a:r>
            <a:r>
              <a:rPr lang="zh-CN" altLang="zh-CN" sz="1400" i="1" dirty="0">
                <a:solidFill>
                  <a:srgbClr val="080808"/>
                </a:solidFill>
                <a:latin typeface="Consolas" panose="020B0609020204030204" pitchFamily="49" charset="0"/>
              </a:rPr>
              <a:t>currentTimeMillis</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.withDetail(</a:t>
            </a:r>
            <a:r>
              <a:rPr lang="zh-CN" altLang="zh-CN" sz="1400" dirty="0">
                <a:solidFill>
                  <a:srgbClr val="067D17"/>
                </a:solidFill>
                <a:latin typeface="Consolas" panose="020B0609020204030204" pitchFamily="49" charset="0"/>
              </a:rPr>
              <a:t>"company"</a:t>
            </a:r>
            <a:r>
              <a:rPr lang="zh-CN" altLang="zh-CN" sz="1400" dirty="0">
                <a:solidFill>
                  <a:srgbClr val="080808"/>
                </a:solidFill>
                <a:latin typeface="Consolas" panose="020B0609020204030204" pitchFamily="49" charset="0"/>
              </a:rPr>
              <a:t>,</a:t>
            </a:r>
            <a:r>
              <a:rPr lang="zh-CN" altLang="zh-CN" sz="1400" dirty="0">
                <a:solidFill>
                  <a:srgbClr val="067D17"/>
                </a:solidFill>
                <a:latin typeface="Consolas" panose="020B0609020204030204" pitchFamily="49" charset="0"/>
              </a:rPr>
              <a:t>"</a:t>
            </a:r>
            <a:r>
              <a:rPr lang="zh-CN" altLang="zh-CN" sz="1400" dirty="0">
                <a:solidFill>
                  <a:srgbClr val="067D17"/>
                </a:solidFill>
                <a:latin typeface="宋体" panose="02010600030101010101" pitchFamily="2" charset="-122"/>
                <a:ea typeface="宋体" panose="02010600030101010101" pitchFamily="2" charset="-122"/>
              </a:rPr>
              <a:t>传智教育</a:t>
            </a:r>
            <a:r>
              <a:rPr lang="zh-CN" altLang="zh-CN" sz="1400" dirty="0">
                <a:solidFill>
                  <a:srgbClr val="067D17"/>
                </a:solidFill>
                <a:latin typeface="Consolas" panose="020B0609020204030204" pitchFamily="49" charset="0"/>
              </a:rPr>
              <a:t>"</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builder.withDetails(</a:t>
            </a:r>
            <a:r>
              <a:rPr lang="zh-CN" altLang="zh-CN" sz="1400" dirty="0">
                <a:solidFill>
                  <a:srgbClr val="000000"/>
                </a:solidFill>
                <a:latin typeface="Consolas" panose="020B0609020204030204" pitchFamily="49" charset="0"/>
              </a:rPr>
              <a:t>infoMap</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a:t>
            </a:r>
            <a:endParaRPr lang="zh-CN" altLang="zh-CN" sz="1600" dirty="0">
              <a:latin typeface="Arial" panose="020B0604020202020204" pitchFamily="34" charset="0"/>
            </a:endParaRPr>
          </a:p>
        </p:txBody>
      </p:sp>
    </p:spTree>
    <p:extLst>
      <p:ext uri="{BB962C8B-B14F-4D97-AF65-F5344CB8AC3E}">
        <p14:creationId xmlns:p14="http://schemas.microsoft.com/office/powerpoint/2010/main" val="3678626434"/>
      </p:ext>
    </p:extLst>
  </p:cSld>
  <p:clrMapOvr>
    <a:masterClrMapping/>
  </p:clrMapOvr>
  <p:timing>
    <p:tnLst>
      <p:par>
        <p:cTn id="1" dur="indefinite" restart="never" nodeType="tmRoot"/>
      </p:par>
    </p:tnLst>
  </p:timing>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4A7A685B-F94D-194F-BA07-9413F6ABF747}"/>
              </a:ext>
            </a:extLst>
          </p:cNvPr>
          <p:cNvSpPr>
            <a:spLocks noGrp="1"/>
          </p:cNvSpPr>
          <p:nvPr>
            <p:ph type="body" sz="quarter" idx="10"/>
          </p:nvPr>
        </p:nvSpPr>
        <p:spPr>
          <a:xfrm>
            <a:off x="5126583" y="1463040"/>
            <a:ext cx="6573803" cy="4511040"/>
          </a:xfrm>
        </p:spPr>
        <p:txBody>
          <a:bodyPr/>
          <a:lstStyle/>
          <a:p>
            <a:r>
              <a:rPr lang="zh-CN" altLang="en-US" sz="1600" dirty="0" smtClean="0">
                <a:solidFill>
                  <a:srgbClr val="080808"/>
                </a:solidFill>
                <a:latin typeface="Consolas" panose="020B0609020204030204" pitchFamily="49" charset="0"/>
              </a:rPr>
              <a:t>自定义</a:t>
            </a:r>
            <a:r>
              <a:rPr lang="en-US" altLang="zh-CN" sz="1600" dirty="0" smtClean="0">
                <a:solidFill>
                  <a:srgbClr val="080808"/>
                </a:solidFill>
                <a:latin typeface="Consolas" panose="020B0609020204030204" pitchFamily="49" charset="0"/>
              </a:rPr>
              <a:t>info</a:t>
            </a:r>
            <a:r>
              <a:rPr lang="zh-CN" altLang="en-US" sz="1600" dirty="0" smtClean="0">
                <a:solidFill>
                  <a:srgbClr val="080808"/>
                </a:solidFill>
                <a:latin typeface="Consolas" panose="020B0609020204030204" pitchFamily="49" charset="0"/>
              </a:rPr>
              <a:t>端点信息</a:t>
            </a:r>
            <a:endParaRPr lang="en-US" altLang="zh-CN" sz="1600" dirty="0" smtClean="0">
              <a:latin typeface="Consolas" panose="020B0609020204030204" pitchFamily="49" charset="0"/>
              <a:sym typeface="Consolas" panose="020B0609020204030204" pitchFamily="49" charset="0"/>
            </a:endParaRPr>
          </a:p>
        </p:txBody>
      </p:sp>
    </p:spTree>
    <p:extLst>
      <p:ext uri="{BB962C8B-B14F-4D97-AF65-F5344CB8AC3E}">
        <p14:creationId xmlns:p14="http://schemas.microsoft.com/office/powerpoint/2010/main" val="3056389268"/>
      </p:ext>
    </p:extLst>
  </p:cSld>
  <p:clrMapOvr>
    <a:masterClrMapping/>
  </p:clrMapOvr>
  <p:timing>
    <p:tnLst>
      <p:par>
        <p:cTn id="1" dur="indefinite" restart="never" nodeType="tmRoot"/>
      </p:par>
    </p:tnLst>
  </p:timing>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zh-CN" altLang="en-US" dirty="0" smtClean="0"/>
              <a:t>自定义监控指标</a:t>
            </a:r>
            <a:endParaRPr lang="zh-CN" altLang="en-US" dirty="0"/>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smtClean="0"/>
              <a:t>为</a:t>
            </a:r>
            <a:r>
              <a:rPr lang="en-US" altLang="zh-CN" dirty="0" smtClean="0"/>
              <a:t>Health</a:t>
            </a:r>
            <a:r>
              <a:rPr lang="zh-CN" altLang="en-US" dirty="0" smtClean="0"/>
              <a:t>端点添加自定义指标</a:t>
            </a:r>
            <a:endParaRPr lang="en-US" altLang="zh-CN" dirty="0" smtClean="0"/>
          </a:p>
          <a:p>
            <a:pPr>
              <a:buFont typeface="Wingdings" panose="05000000000000000000" pitchFamily="2" charset="2"/>
              <a:buChar char="l"/>
            </a:pPr>
            <a:endParaRPr lang="en-US" altLang="zh-CN" dirty="0" smtClean="0"/>
          </a:p>
          <a:p>
            <a:pPr>
              <a:buFont typeface="Wingdings" panose="05000000000000000000" pitchFamily="2" charset="2"/>
              <a:buChar char="l"/>
            </a:pPr>
            <a:endParaRPr lang="en-US" altLang="zh-CN" dirty="0" smtClean="0"/>
          </a:p>
          <a:p>
            <a:pPr>
              <a:buFont typeface="Wingdings" panose="05000000000000000000" pitchFamily="2" charset="2"/>
              <a:buChar char="l"/>
            </a:pPr>
            <a:endParaRPr lang="en-US" altLang="zh-CN" dirty="0">
              <a:solidFill>
                <a:schemeClr val="tx1">
                  <a:lumMod val="85000"/>
                  <a:lumOff val="15000"/>
                </a:schemeClr>
              </a:solidFill>
            </a:endParaRPr>
          </a:p>
        </p:txBody>
      </p:sp>
      <p:sp>
        <p:nvSpPr>
          <p:cNvPr id="14" name="TextBox 3">
            <a:extLst>
              <a:ext uri="{FF2B5EF4-FFF2-40B4-BE49-F238E27FC236}">
                <a16:creationId xmlns:a16="http://schemas.microsoft.com/office/drawing/2014/main" id="{0C998B78-AB18-3C47-A1C7-25AE9A3A40B0}"/>
              </a:ext>
            </a:extLst>
          </p:cNvPr>
          <p:cNvSpPr txBox="1"/>
          <p:nvPr/>
        </p:nvSpPr>
        <p:spPr>
          <a:xfrm>
            <a:off x="1159842" y="2149748"/>
            <a:ext cx="9860586" cy="3754874"/>
          </a:xfrm>
          <a:prstGeom prst="rect">
            <a:avLst/>
          </a:prstGeom>
          <a:solidFill>
            <a:srgbClr val="FFFFE4"/>
          </a:solidFill>
          <a:ln w="3175">
            <a:solidFill>
              <a:srgbClr val="919191"/>
            </a:solidFill>
          </a:ln>
        </p:spPr>
        <p:txBody>
          <a:bodyPr wrap="square">
            <a:spAutoFit/>
          </a:bodyPr>
          <a:lstStyle/>
          <a:p>
            <a:pPr lvl="0" eaLnBrk="0" fontAlgn="base" hangingPunct="0">
              <a:spcBef>
                <a:spcPct val="0"/>
              </a:spcBef>
              <a:spcAft>
                <a:spcPct val="0"/>
              </a:spcAft>
            </a:pPr>
            <a:r>
              <a:rPr lang="zh-CN" altLang="zh-CN" sz="1400" dirty="0">
                <a:solidFill>
                  <a:srgbClr val="9E880D"/>
                </a:solidFill>
                <a:latin typeface="Consolas" panose="020B0609020204030204" pitchFamily="49" charset="0"/>
              </a:rPr>
              <a:t>@Component</a:t>
            </a:r>
            <a:br>
              <a:rPr lang="zh-CN" altLang="zh-CN" sz="1400" dirty="0">
                <a:solidFill>
                  <a:srgbClr val="9E880D"/>
                </a:solidFill>
                <a:latin typeface="Consolas" panose="020B0609020204030204" pitchFamily="49" charset="0"/>
              </a:rPr>
            </a:br>
            <a:r>
              <a:rPr lang="zh-CN" altLang="zh-CN" sz="1400" dirty="0">
                <a:solidFill>
                  <a:srgbClr val="0033B3"/>
                </a:solidFill>
                <a:latin typeface="Consolas" panose="020B0609020204030204" pitchFamily="49" charset="0"/>
              </a:rPr>
              <a:t>public class </a:t>
            </a:r>
            <a:r>
              <a:rPr lang="zh-CN" altLang="zh-CN" sz="1400" dirty="0">
                <a:solidFill>
                  <a:srgbClr val="000000"/>
                </a:solidFill>
                <a:latin typeface="Consolas" panose="020B0609020204030204" pitchFamily="49" charset="0"/>
              </a:rPr>
              <a:t>AppHealthContributor </a:t>
            </a:r>
            <a:r>
              <a:rPr lang="zh-CN" altLang="zh-CN" sz="1400" dirty="0">
                <a:solidFill>
                  <a:srgbClr val="0033B3"/>
                </a:solidFill>
                <a:latin typeface="Consolas" panose="020B0609020204030204" pitchFamily="49" charset="0"/>
              </a:rPr>
              <a:t>extends </a:t>
            </a:r>
            <a:r>
              <a:rPr lang="zh-CN" altLang="zh-CN" sz="1400" b="1" dirty="0">
                <a:solidFill>
                  <a:srgbClr val="AD2A26"/>
                </a:solidFill>
                <a:latin typeface="Consolas" panose="020B0609020204030204" pitchFamily="49" charset="0"/>
              </a:rPr>
              <a:t>AbstractHealthIndicator</a:t>
            </a:r>
            <a:r>
              <a:rPr lang="zh-CN" altLang="zh-CN" sz="1400" dirty="0">
                <a:solidFill>
                  <a:srgbClr val="000000"/>
                </a:solidFill>
                <a:latin typeface="Consolas" panose="020B0609020204030204" pitchFamily="49" charset="0"/>
              </a:rPr>
              <a:t> </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9E880D"/>
                </a:solidFill>
                <a:latin typeface="Consolas" panose="020B0609020204030204" pitchFamily="49" charset="0"/>
              </a:rPr>
              <a:t>@Override</a:t>
            </a:r>
            <a:br>
              <a:rPr lang="zh-CN" altLang="zh-CN" sz="1400" dirty="0">
                <a:solidFill>
                  <a:srgbClr val="9E880D"/>
                </a:solidFill>
                <a:latin typeface="Consolas" panose="020B0609020204030204" pitchFamily="49" charset="0"/>
              </a:rPr>
            </a:br>
            <a:r>
              <a:rPr lang="zh-CN" altLang="zh-CN" sz="1400" dirty="0">
                <a:solidFill>
                  <a:srgbClr val="9E880D"/>
                </a:solidFill>
                <a:latin typeface="Consolas" panose="020B0609020204030204" pitchFamily="49" charset="0"/>
              </a:rPr>
              <a:t>    </a:t>
            </a:r>
            <a:r>
              <a:rPr lang="zh-CN" altLang="zh-CN" sz="1400" dirty="0">
                <a:solidFill>
                  <a:srgbClr val="0033B3"/>
                </a:solidFill>
                <a:latin typeface="Consolas" panose="020B0609020204030204" pitchFamily="49" charset="0"/>
              </a:rPr>
              <a:t>protected void </a:t>
            </a:r>
            <a:r>
              <a:rPr lang="zh-CN" altLang="zh-CN" sz="1400" dirty="0">
                <a:solidFill>
                  <a:srgbClr val="00627A"/>
                </a:solidFill>
                <a:latin typeface="Consolas" panose="020B0609020204030204" pitchFamily="49" charset="0"/>
              </a:rPr>
              <a:t>doHealthCheck</a:t>
            </a:r>
            <a:r>
              <a:rPr lang="zh-CN" altLang="zh-CN" sz="1400" dirty="0">
                <a:solidFill>
                  <a:srgbClr val="080808"/>
                </a:solidFill>
                <a:latin typeface="Consolas" panose="020B0609020204030204" pitchFamily="49" charset="0"/>
              </a:rPr>
              <a:t>(</a:t>
            </a:r>
            <a:r>
              <a:rPr lang="zh-CN" altLang="zh-CN" sz="1400" dirty="0">
                <a:solidFill>
                  <a:srgbClr val="000000"/>
                </a:solidFill>
                <a:latin typeface="Consolas" panose="020B0609020204030204" pitchFamily="49" charset="0"/>
              </a:rPr>
              <a:t>Health</a:t>
            </a:r>
            <a:r>
              <a:rPr lang="zh-CN" altLang="zh-CN" sz="1400" dirty="0">
                <a:solidFill>
                  <a:srgbClr val="080808"/>
                </a:solidFill>
                <a:latin typeface="Consolas" panose="020B0609020204030204" pitchFamily="49" charset="0"/>
              </a:rPr>
              <a:t>.</a:t>
            </a:r>
            <a:r>
              <a:rPr lang="zh-CN" altLang="zh-CN" sz="1400" dirty="0">
                <a:solidFill>
                  <a:srgbClr val="000000"/>
                </a:solidFill>
                <a:latin typeface="Consolas" panose="020B0609020204030204" pitchFamily="49" charset="0"/>
              </a:rPr>
              <a:t>Builder </a:t>
            </a:r>
            <a:r>
              <a:rPr lang="zh-CN" altLang="zh-CN" sz="1400" dirty="0">
                <a:solidFill>
                  <a:srgbClr val="080808"/>
                </a:solidFill>
                <a:latin typeface="Consolas" panose="020B0609020204030204" pitchFamily="49" charset="0"/>
              </a:rPr>
              <a:t>builder) </a:t>
            </a:r>
            <a:r>
              <a:rPr lang="zh-CN" altLang="zh-CN" sz="1400" dirty="0">
                <a:solidFill>
                  <a:srgbClr val="0033B3"/>
                </a:solidFill>
                <a:latin typeface="Consolas" panose="020B0609020204030204" pitchFamily="49" charset="0"/>
              </a:rPr>
              <a:t>throws </a:t>
            </a:r>
            <a:r>
              <a:rPr lang="zh-CN" altLang="zh-CN" sz="1400" dirty="0">
                <a:solidFill>
                  <a:srgbClr val="000000"/>
                </a:solidFill>
                <a:latin typeface="Consolas" panose="020B0609020204030204" pitchFamily="49" charset="0"/>
              </a:rPr>
              <a:t>Exception </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boolean </a:t>
            </a:r>
            <a:r>
              <a:rPr lang="zh-CN" altLang="zh-CN" sz="1400" dirty="0">
                <a:solidFill>
                  <a:srgbClr val="000000"/>
                </a:solidFill>
                <a:latin typeface="Consolas" panose="020B0609020204030204" pitchFamily="49" charset="0"/>
              </a:rPr>
              <a:t>condition </a:t>
            </a: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true</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if</a:t>
            </a:r>
            <a:r>
              <a:rPr lang="zh-CN" altLang="zh-CN" sz="1400" dirty="0">
                <a:solidFill>
                  <a:srgbClr val="080808"/>
                </a:solidFill>
                <a:latin typeface="Consolas" panose="020B0609020204030204" pitchFamily="49" charset="0"/>
              </a:rPr>
              <a:t>(</a:t>
            </a:r>
            <a:r>
              <a:rPr lang="zh-CN" altLang="zh-CN" sz="1400" dirty="0">
                <a:solidFill>
                  <a:srgbClr val="000000"/>
                </a:solidFill>
                <a:latin typeface="Consolas" panose="020B0609020204030204" pitchFamily="49" charset="0"/>
              </a:rPr>
              <a:t>condition</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0000"/>
                </a:solidFill>
                <a:latin typeface="Consolas" panose="020B0609020204030204" pitchFamily="49" charset="0"/>
              </a:rPr>
              <a:t>Map</a:t>
            </a:r>
            <a:r>
              <a:rPr lang="zh-CN" altLang="zh-CN" sz="1400" dirty="0">
                <a:solidFill>
                  <a:srgbClr val="080808"/>
                </a:solidFill>
                <a:latin typeface="Consolas" panose="020B0609020204030204" pitchFamily="49" charset="0"/>
              </a:rPr>
              <a:t>&lt;</a:t>
            </a:r>
            <a:r>
              <a:rPr lang="zh-CN" altLang="zh-CN" sz="1400" dirty="0">
                <a:solidFill>
                  <a:srgbClr val="000000"/>
                </a:solidFill>
                <a:latin typeface="Consolas" panose="020B0609020204030204" pitchFamily="49" charset="0"/>
              </a:rPr>
              <a:t>String</a:t>
            </a:r>
            <a:r>
              <a:rPr lang="zh-CN" altLang="zh-CN" sz="1400" dirty="0">
                <a:solidFill>
                  <a:srgbClr val="080808"/>
                </a:solidFill>
                <a:latin typeface="Consolas" panose="020B0609020204030204" pitchFamily="49" charset="0"/>
              </a:rPr>
              <a:t>,</a:t>
            </a:r>
            <a:r>
              <a:rPr lang="zh-CN" altLang="zh-CN" sz="1400" dirty="0">
                <a:solidFill>
                  <a:srgbClr val="000000"/>
                </a:solidFill>
                <a:latin typeface="Consolas" panose="020B0609020204030204" pitchFamily="49" charset="0"/>
              </a:rPr>
              <a:t>Object</a:t>
            </a:r>
            <a:r>
              <a:rPr lang="zh-CN" altLang="zh-CN" sz="1400" dirty="0">
                <a:solidFill>
                  <a:srgbClr val="080808"/>
                </a:solidFill>
                <a:latin typeface="Consolas" panose="020B0609020204030204" pitchFamily="49" charset="0"/>
              </a:rPr>
              <a:t>&gt; </a:t>
            </a:r>
            <a:r>
              <a:rPr lang="zh-CN" altLang="zh-CN" sz="1400" dirty="0">
                <a:solidFill>
                  <a:srgbClr val="000000"/>
                </a:solidFill>
                <a:latin typeface="Consolas" panose="020B0609020204030204" pitchFamily="49" charset="0"/>
              </a:rPr>
              <a:t>infoMap </a:t>
            </a: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new </a:t>
            </a:r>
            <a:r>
              <a:rPr lang="zh-CN" altLang="zh-CN" sz="1400" dirty="0">
                <a:solidFill>
                  <a:srgbClr val="080808"/>
                </a:solidFill>
                <a:latin typeface="Consolas" panose="020B0609020204030204" pitchFamily="49" charset="0"/>
              </a:rPr>
              <a:t>HashMap&lt;&gt;();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0000"/>
                </a:solidFill>
                <a:latin typeface="Consolas" panose="020B0609020204030204" pitchFamily="49" charset="0"/>
              </a:rPr>
              <a:t>infoMap</a:t>
            </a:r>
            <a:r>
              <a:rPr lang="zh-CN" altLang="zh-CN" sz="1400" dirty="0">
                <a:solidFill>
                  <a:srgbClr val="080808"/>
                </a:solidFill>
                <a:latin typeface="Consolas" panose="020B0609020204030204" pitchFamily="49" charset="0"/>
              </a:rPr>
              <a:t>.put(</a:t>
            </a:r>
            <a:r>
              <a:rPr lang="zh-CN" altLang="zh-CN" sz="1400" dirty="0">
                <a:solidFill>
                  <a:srgbClr val="067D17"/>
                </a:solidFill>
                <a:latin typeface="Consolas" panose="020B0609020204030204" pitchFamily="49" charset="0"/>
              </a:rPr>
              <a:t>"buildTime"</a:t>
            </a:r>
            <a:r>
              <a:rPr lang="zh-CN" altLang="zh-CN" sz="1400" dirty="0">
                <a:solidFill>
                  <a:srgbClr val="080808"/>
                </a:solidFill>
                <a:latin typeface="Consolas" panose="020B0609020204030204" pitchFamily="49" charset="0"/>
              </a:rPr>
              <a:t>,</a:t>
            </a:r>
            <a:r>
              <a:rPr lang="zh-CN" altLang="zh-CN" sz="1400" dirty="0">
                <a:solidFill>
                  <a:srgbClr val="067D17"/>
                </a:solidFill>
                <a:latin typeface="Consolas" panose="020B0609020204030204" pitchFamily="49" charset="0"/>
              </a:rPr>
              <a:t>"2006"</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builder.withDetail(</a:t>
            </a:r>
            <a:r>
              <a:rPr lang="zh-CN" altLang="zh-CN" sz="1400" dirty="0">
                <a:solidFill>
                  <a:srgbClr val="067D17"/>
                </a:solidFill>
                <a:latin typeface="Consolas" panose="020B0609020204030204" pitchFamily="49" charset="0"/>
              </a:rPr>
              <a:t>"runTime"</a:t>
            </a:r>
            <a:r>
              <a:rPr lang="zh-CN" altLang="zh-CN" sz="1400" dirty="0">
                <a:solidFill>
                  <a:srgbClr val="080808"/>
                </a:solidFill>
                <a:latin typeface="Consolas" panose="020B0609020204030204" pitchFamily="49" charset="0"/>
              </a:rPr>
              <a:t>,</a:t>
            </a:r>
            <a:r>
              <a:rPr lang="zh-CN" altLang="zh-CN" sz="1400" dirty="0">
                <a:solidFill>
                  <a:srgbClr val="000000"/>
                </a:solidFill>
                <a:latin typeface="Consolas" panose="020B0609020204030204" pitchFamily="49" charset="0"/>
              </a:rPr>
              <a:t>System</a:t>
            </a:r>
            <a:r>
              <a:rPr lang="zh-CN" altLang="zh-CN" sz="1400" dirty="0">
                <a:solidFill>
                  <a:srgbClr val="080808"/>
                </a:solidFill>
                <a:latin typeface="Consolas" panose="020B0609020204030204" pitchFamily="49" charset="0"/>
              </a:rPr>
              <a:t>.</a:t>
            </a:r>
            <a:r>
              <a:rPr lang="zh-CN" altLang="zh-CN" sz="1400" i="1" dirty="0">
                <a:solidFill>
                  <a:srgbClr val="080808"/>
                </a:solidFill>
                <a:latin typeface="Consolas" panose="020B0609020204030204" pitchFamily="49" charset="0"/>
              </a:rPr>
              <a:t>currentTimeMillis</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.withDetail(</a:t>
            </a:r>
            <a:r>
              <a:rPr lang="zh-CN" altLang="zh-CN" sz="1400" dirty="0">
                <a:solidFill>
                  <a:srgbClr val="067D17"/>
                </a:solidFill>
                <a:latin typeface="Consolas" panose="020B0609020204030204" pitchFamily="49" charset="0"/>
              </a:rPr>
              <a:t>"company"</a:t>
            </a:r>
            <a:r>
              <a:rPr lang="zh-CN" altLang="zh-CN" sz="1400" dirty="0">
                <a:solidFill>
                  <a:srgbClr val="080808"/>
                </a:solidFill>
                <a:latin typeface="Consolas" panose="020B0609020204030204" pitchFamily="49" charset="0"/>
              </a:rPr>
              <a:t>,</a:t>
            </a:r>
            <a:r>
              <a:rPr lang="zh-CN" altLang="zh-CN" sz="1400" dirty="0">
                <a:solidFill>
                  <a:srgbClr val="067D17"/>
                </a:solidFill>
                <a:latin typeface="Consolas" panose="020B0609020204030204" pitchFamily="49" charset="0"/>
              </a:rPr>
              <a:t>"</a:t>
            </a:r>
            <a:r>
              <a:rPr lang="zh-CN" altLang="zh-CN" sz="1400" dirty="0">
                <a:solidFill>
                  <a:srgbClr val="067D17"/>
                </a:solidFill>
                <a:latin typeface="宋体" panose="02010600030101010101" pitchFamily="2" charset="-122"/>
                <a:ea typeface="宋体" panose="02010600030101010101" pitchFamily="2" charset="-122"/>
              </a:rPr>
              <a:t>传智教育</a:t>
            </a:r>
            <a:r>
              <a:rPr lang="zh-CN" altLang="zh-CN" sz="1400" dirty="0">
                <a:solidFill>
                  <a:srgbClr val="067D17"/>
                </a:solidFill>
                <a:latin typeface="Consolas" panose="020B0609020204030204" pitchFamily="49" charset="0"/>
              </a:rPr>
              <a:t>"</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builder.withDetails(</a:t>
            </a:r>
            <a:r>
              <a:rPr lang="zh-CN" altLang="zh-CN" sz="1400" dirty="0">
                <a:solidFill>
                  <a:srgbClr val="000000"/>
                </a:solidFill>
                <a:latin typeface="Consolas" panose="020B0609020204030204" pitchFamily="49" charset="0"/>
              </a:rPr>
              <a:t>infoMap</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builder.status(</a:t>
            </a:r>
            <a:r>
              <a:rPr lang="zh-CN" altLang="zh-CN" sz="1400" dirty="0">
                <a:solidFill>
                  <a:srgbClr val="000000"/>
                </a:solidFill>
                <a:latin typeface="Consolas" panose="020B0609020204030204" pitchFamily="49" charset="0"/>
              </a:rPr>
              <a:t>Status</a:t>
            </a:r>
            <a:r>
              <a:rPr lang="zh-CN" altLang="zh-CN" sz="1400" dirty="0">
                <a:solidFill>
                  <a:srgbClr val="080808"/>
                </a:solidFill>
                <a:latin typeface="Consolas" panose="020B0609020204030204" pitchFamily="49" charset="0"/>
              </a:rPr>
              <a:t>.</a:t>
            </a:r>
            <a:r>
              <a:rPr lang="zh-CN" altLang="zh-CN" sz="1400" i="1" dirty="0">
                <a:solidFill>
                  <a:srgbClr val="871094"/>
                </a:solidFill>
                <a:latin typeface="Consolas" panose="020B0609020204030204" pitchFamily="49" charset="0"/>
              </a:rPr>
              <a:t>UP</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else</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builder.status(</a:t>
            </a:r>
            <a:r>
              <a:rPr lang="zh-CN" altLang="zh-CN" sz="1400" dirty="0">
                <a:solidFill>
                  <a:srgbClr val="000000"/>
                </a:solidFill>
                <a:latin typeface="Consolas" panose="020B0609020204030204" pitchFamily="49" charset="0"/>
              </a:rPr>
              <a:t>Status</a:t>
            </a:r>
            <a:r>
              <a:rPr lang="zh-CN" altLang="zh-CN" sz="1400" dirty="0">
                <a:solidFill>
                  <a:srgbClr val="080808"/>
                </a:solidFill>
                <a:latin typeface="Consolas" panose="020B0609020204030204" pitchFamily="49" charset="0"/>
              </a:rPr>
              <a:t>.</a:t>
            </a:r>
            <a:r>
              <a:rPr lang="zh-CN" altLang="zh-CN" sz="1400" i="1" dirty="0">
                <a:solidFill>
                  <a:srgbClr val="871094"/>
                </a:solidFill>
                <a:latin typeface="Consolas" panose="020B0609020204030204" pitchFamily="49" charset="0"/>
              </a:rPr>
              <a:t>DOWN</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br>
              <a:rPr lang="zh-CN" altLang="zh-CN" sz="1400" dirty="0">
                <a:solidFill>
                  <a:srgbClr val="080808"/>
                </a:solidFill>
                <a:latin typeface="Consolas" panose="020B0609020204030204" pitchFamily="49" charset="0"/>
              </a:rPr>
            </a:br>
            <a:r>
              <a:rPr lang="zh-CN" altLang="zh-CN" sz="1400" dirty="0" smtClean="0">
                <a:solidFill>
                  <a:srgbClr val="080808"/>
                </a:solidFill>
                <a:latin typeface="Consolas" panose="020B0609020204030204" pitchFamily="49" charset="0"/>
              </a:rPr>
              <a:t>}</a:t>
            </a:r>
            <a:endParaRPr lang="zh-CN" altLang="zh-CN" sz="1600" dirty="0">
              <a:latin typeface="Arial" panose="020B0604020202020204" pitchFamily="34" charset="0"/>
            </a:endParaRPr>
          </a:p>
        </p:txBody>
      </p:sp>
      <p:sp>
        <p:nvSpPr>
          <p:cNvPr id="2" name="Rectangle 3"/>
          <p:cNvSpPr>
            <a:spLocks noChangeArrowheads="1"/>
          </p:cNvSpPr>
          <p:nvPr/>
        </p:nvSpPr>
        <p:spPr bwMode="auto">
          <a:xfrm>
            <a:off x="2075542" y="2786743"/>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1720165041"/>
      </p:ext>
    </p:extLst>
  </p:cSld>
  <p:clrMapOvr>
    <a:masterClrMapping/>
  </p:clrMapOvr>
  <p:timing>
    <p:tnLst>
      <p:par>
        <p:cTn id="1" dur="indefinite" restart="never" nodeType="tmRoot"/>
      </p:par>
    </p:tnLst>
  </p:timing>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4A7A685B-F94D-194F-BA07-9413F6ABF747}"/>
              </a:ext>
            </a:extLst>
          </p:cNvPr>
          <p:cNvSpPr>
            <a:spLocks noGrp="1"/>
          </p:cNvSpPr>
          <p:nvPr>
            <p:ph type="body" sz="quarter" idx="10"/>
          </p:nvPr>
        </p:nvSpPr>
        <p:spPr>
          <a:xfrm>
            <a:off x="5126583" y="1463040"/>
            <a:ext cx="6573803" cy="4511040"/>
          </a:xfrm>
        </p:spPr>
        <p:txBody>
          <a:bodyPr/>
          <a:lstStyle/>
          <a:p>
            <a:r>
              <a:rPr lang="zh-CN" altLang="en-US" sz="1600" dirty="0" smtClean="0">
                <a:solidFill>
                  <a:srgbClr val="080808"/>
                </a:solidFill>
                <a:latin typeface="Consolas" panose="020B0609020204030204" pitchFamily="49" charset="0"/>
              </a:rPr>
              <a:t>自定义</a:t>
            </a:r>
            <a:r>
              <a:rPr lang="en-US" altLang="zh-CN" sz="1600" dirty="0" smtClean="0">
                <a:solidFill>
                  <a:srgbClr val="080808"/>
                </a:solidFill>
                <a:latin typeface="Consolas" panose="020B0609020204030204" pitchFamily="49" charset="0"/>
              </a:rPr>
              <a:t>Health</a:t>
            </a:r>
            <a:r>
              <a:rPr lang="zh-CN" altLang="en-US" sz="1600" dirty="0" smtClean="0">
                <a:solidFill>
                  <a:srgbClr val="080808"/>
                </a:solidFill>
                <a:latin typeface="Consolas" panose="020B0609020204030204" pitchFamily="49" charset="0"/>
              </a:rPr>
              <a:t>端点</a:t>
            </a:r>
            <a:r>
              <a:rPr lang="zh-CN" altLang="en-US" sz="1600" dirty="0">
                <a:solidFill>
                  <a:srgbClr val="080808"/>
                </a:solidFill>
                <a:latin typeface="Consolas" panose="020B0609020204030204" pitchFamily="49" charset="0"/>
              </a:rPr>
              <a:t>信息</a:t>
            </a:r>
            <a:endParaRPr lang="en-US" altLang="zh-CN" sz="1600" dirty="0">
              <a:latin typeface="Consolas" panose="020B0609020204030204" pitchFamily="49" charset="0"/>
              <a:sym typeface="Consolas" panose="020B0609020204030204" pitchFamily="49" charset="0"/>
            </a:endParaRPr>
          </a:p>
        </p:txBody>
      </p:sp>
    </p:spTree>
    <p:extLst>
      <p:ext uri="{BB962C8B-B14F-4D97-AF65-F5344CB8AC3E}">
        <p14:creationId xmlns:p14="http://schemas.microsoft.com/office/powerpoint/2010/main" val="3283169412"/>
      </p:ext>
    </p:extLst>
  </p:cSld>
  <p:clrMapOvr>
    <a:masterClrMapping/>
  </p:clrMapOvr>
  <p:timing>
    <p:tnLst>
      <p:par>
        <p:cTn id="1" dur="indefinite" restart="never" nodeType="tmRoot"/>
      </p:par>
    </p:tnLst>
  </p:timing>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zh-CN" altLang="en-US" dirty="0" smtClean="0"/>
              <a:t>自定义监控指标</a:t>
            </a:r>
            <a:endParaRPr lang="zh-CN" altLang="en-US" dirty="0"/>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smtClean="0"/>
              <a:t>为</a:t>
            </a:r>
            <a:r>
              <a:rPr lang="en-US" altLang="zh-CN" dirty="0" smtClean="0"/>
              <a:t>Metrics</a:t>
            </a:r>
            <a:r>
              <a:rPr lang="zh-CN" altLang="en-US" dirty="0" smtClean="0"/>
              <a:t>端点</a:t>
            </a:r>
            <a:r>
              <a:rPr lang="zh-CN" altLang="en-US" dirty="0"/>
              <a:t>添加自定义指标</a:t>
            </a:r>
            <a:endParaRPr lang="en-US" altLang="zh-CN" dirty="0"/>
          </a:p>
          <a:p>
            <a:pPr>
              <a:buFont typeface="Wingdings" panose="05000000000000000000" pitchFamily="2" charset="2"/>
              <a:buChar char="l"/>
            </a:pPr>
            <a:endParaRPr lang="en-US" altLang="zh-CN" dirty="0"/>
          </a:p>
          <a:p>
            <a:pPr>
              <a:buFont typeface="Wingdings" panose="05000000000000000000" pitchFamily="2" charset="2"/>
              <a:buChar char="l"/>
            </a:pPr>
            <a:endParaRPr lang="en-US" altLang="zh-CN" dirty="0"/>
          </a:p>
          <a:p>
            <a:pPr>
              <a:buFont typeface="Wingdings" panose="05000000000000000000" pitchFamily="2" charset="2"/>
              <a:buChar char="l"/>
            </a:pPr>
            <a:endParaRPr lang="en-US" altLang="zh-CN" dirty="0"/>
          </a:p>
        </p:txBody>
      </p:sp>
      <p:sp>
        <p:nvSpPr>
          <p:cNvPr id="14" name="TextBox 3">
            <a:extLst>
              <a:ext uri="{FF2B5EF4-FFF2-40B4-BE49-F238E27FC236}">
                <a16:creationId xmlns:a16="http://schemas.microsoft.com/office/drawing/2014/main" id="{0C998B78-AB18-3C47-A1C7-25AE9A3A40B0}"/>
              </a:ext>
            </a:extLst>
          </p:cNvPr>
          <p:cNvSpPr txBox="1"/>
          <p:nvPr/>
        </p:nvSpPr>
        <p:spPr>
          <a:xfrm>
            <a:off x="1159842" y="2149748"/>
            <a:ext cx="9860586" cy="3970318"/>
          </a:xfrm>
          <a:prstGeom prst="rect">
            <a:avLst/>
          </a:prstGeom>
          <a:solidFill>
            <a:srgbClr val="FFFFE4"/>
          </a:solidFill>
          <a:ln w="3175">
            <a:solidFill>
              <a:srgbClr val="919191"/>
            </a:solidFill>
          </a:ln>
        </p:spPr>
        <p:txBody>
          <a:bodyPr wrap="square">
            <a:spAutoFit/>
          </a:bodyPr>
          <a:lstStyle/>
          <a:p>
            <a:pPr lvl="0" eaLnBrk="0" fontAlgn="base" hangingPunct="0">
              <a:lnSpc>
                <a:spcPct val="150000"/>
              </a:lnSpc>
              <a:spcBef>
                <a:spcPct val="0"/>
              </a:spcBef>
              <a:spcAft>
                <a:spcPct val="0"/>
              </a:spcAft>
            </a:pPr>
            <a:r>
              <a:rPr lang="zh-CN" altLang="zh-CN" sz="1400" dirty="0">
                <a:solidFill>
                  <a:srgbClr val="9E880D"/>
                </a:solidFill>
                <a:latin typeface="Consolas" panose="020B0609020204030204" pitchFamily="49" charset="0"/>
                <a:ea typeface="阿里巴巴普惠体" panose="00020600040101010101" pitchFamily="18" charset="-122"/>
                <a:cs typeface="阿里巴巴普惠体" panose="00020600040101010101" pitchFamily="18" charset="-122"/>
              </a:rPr>
              <a:t>@Service</a:t>
            </a:r>
            <a:br>
              <a:rPr lang="zh-CN" altLang="zh-CN" sz="1400" dirty="0">
                <a:solidFill>
                  <a:srgbClr val="9E880D"/>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dirty="0">
                <a:solidFill>
                  <a:srgbClr val="0033B3"/>
                </a:solidFill>
                <a:latin typeface="Consolas" panose="020B0609020204030204" pitchFamily="49" charset="0"/>
                <a:ea typeface="阿里巴巴普惠体" panose="00020600040101010101" pitchFamily="18" charset="-122"/>
                <a:cs typeface="阿里巴巴普惠体" panose="00020600040101010101" pitchFamily="18" charset="-122"/>
              </a:rPr>
              <a:t>public class </a:t>
            </a:r>
            <a:r>
              <a:rPr lang="zh-CN" altLang="zh-CN" sz="1400" dirty="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BookServiceImpl </a:t>
            </a:r>
            <a:r>
              <a:rPr lang="zh-CN" altLang="zh-CN" sz="1400" dirty="0">
                <a:solidFill>
                  <a:srgbClr val="0033B3"/>
                </a:solidFill>
                <a:latin typeface="Consolas" panose="020B0609020204030204" pitchFamily="49" charset="0"/>
                <a:ea typeface="阿里巴巴普惠体" panose="00020600040101010101" pitchFamily="18" charset="-122"/>
                <a:cs typeface="阿里巴巴普惠体" panose="00020600040101010101" pitchFamily="18" charset="-122"/>
              </a:rPr>
              <a:t>extends </a:t>
            </a:r>
            <a:r>
              <a:rPr lang="zh-CN" altLang="zh-CN" sz="1400" dirty="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ServiceImpl</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&lt;</a:t>
            </a:r>
            <a:r>
              <a:rPr lang="zh-CN" altLang="zh-CN" sz="1400" dirty="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BookDao</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dirty="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Book</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&gt; </a:t>
            </a:r>
            <a:r>
              <a:rPr lang="zh-CN" altLang="zh-CN" sz="1400" dirty="0">
                <a:solidFill>
                  <a:srgbClr val="0033B3"/>
                </a:solidFill>
                <a:latin typeface="Consolas" panose="020B0609020204030204" pitchFamily="49" charset="0"/>
                <a:ea typeface="阿里巴巴普惠体" panose="00020600040101010101" pitchFamily="18" charset="-122"/>
                <a:cs typeface="阿里巴巴普惠体" panose="00020600040101010101" pitchFamily="18" charset="-122"/>
              </a:rPr>
              <a:t>implements </a:t>
            </a:r>
            <a:r>
              <a:rPr lang="zh-CN" altLang="zh-CN" sz="1400" dirty="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IBookService </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b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dirty="0">
                <a:solidFill>
                  <a:srgbClr val="0033B3"/>
                </a:solidFill>
                <a:latin typeface="Consolas" panose="020B0609020204030204" pitchFamily="49" charset="0"/>
                <a:ea typeface="阿里巴巴普惠体" panose="00020600040101010101" pitchFamily="18" charset="-122"/>
                <a:cs typeface="阿里巴巴普惠体" panose="00020600040101010101" pitchFamily="18" charset="-122"/>
              </a:rPr>
              <a:t>private </a:t>
            </a:r>
            <a:r>
              <a:rPr lang="zh-CN" altLang="zh-CN" sz="1400" dirty="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Counter </a:t>
            </a:r>
            <a:r>
              <a:rPr lang="zh-CN" altLang="zh-CN" sz="1400" dirty="0">
                <a:solidFill>
                  <a:srgbClr val="AD2A26"/>
                </a:solidFill>
                <a:latin typeface="Consolas" panose="020B0609020204030204" pitchFamily="49" charset="0"/>
                <a:ea typeface="阿里巴巴普惠体" panose="00020600040101010101" pitchFamily="18" charset="-122"/>
                <a:cs typeface="阿里巴巴普惠体" panose="00020600040101010101" pitchFamily="18" charset="-122"/>
              </a:rPr>
              <a:t>counter</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b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dirty="0">
                <a:solidFill>
                  <a:srgbClr val="0033B3"/>
                </a:solidFill>
                <a:latin typeface="Consolas" panose="020B0609020204030204" pitchFamily="49" charset="0"/>
                <a:ea typeface="阿里巴巴普惠体" panose="00020600040101010101" pitchFamily="18" charset="-122"/>
                <a:cs typeface="阿里巴巴普惠体" panose="00020600040101010101" pitchFamily="18" charset="-122"/>
              </a:rPr>
              <a:t>public </a:t>
            </a:r>
            <a:r>
              <a:rPr lang="zh-CN" altLang="zh-CN" sz="1400" dirty="0">
                <a:solidFill>
                  <a:srgbClr val="00627A"/>
                </a:solidFill>
                <a:latin typeface="Consolas" panose="020B0609020204030204" pitchFamily="49" charset="0"/>
                <a:ea typeface="阿里巴巴普惠体" panose="00020600040101010101" pitchFamily="18" charset="-122"/>
                <a:cs typeface="阿里巴巴普惠体" panose="00020600040101010101" pitchFamily="18" charset="-122"/>
              </a:rPr>
              <a:t>BookServiceImpl</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r>
              <a:rPr lang="zh-CN" altLang="zh-CN" sz="1400" b="1" dirty="0">
                <a:solidFill>
                  <a:srgbClr val="AD2A26"/>
                </a:solidFill>
                <a:latin typeface="Consolas" panose="020B0609020204030204" pitchFamily="49" charset="0"/>
                <a:ea typeface="阿里巴巴普惠体" panose="00020600040101010101" pitchFamily="18" charset="-122"/>
                <a:cs typeface="阿里巴巴普惠体" panose="00020600040101010101" pitchFamily="18" charset="-122"/>
              </a:rPr>
              <a:t>MeterRegistry</a:t>
            </a:r>
            <a:r>
              <a:rPr lang="zh-CN" altLang="zh-CN" sz="1400" dirty="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b="1" dirty="0">
                <a:solidFill>
                  <a:srgbClr val="AD2A26"/>
                </a:solidFill>
                <a:latin typeface="Consolas" panose="020B0609020204030204" pitchFamily="49" charset="0"/>
                <a:ea typeface="阿里巴巴普惠体" panose="00020600040101010101" pitchFamily="18" charset="-122"/>
                <a:cs typeface="阿里巴巴普惠体" panose="00020600040101010101" pitchFamily="18" charset="-122"/>
              </a:rPr>
              <a:t>meterRegistry</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b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dirty="0">
                <a:solidFill>
                  <a:srgbClr val="AD2A26"/>
                </a:solidFill>
                <a:latin typeface="Consolas" panose="020B0609020204030204" pitchFamily="49" charset="0"/>
                <a:ea typeface="阿里巴巴普惠体" panose="00020600040101010101" pitchFamily="18" charset="-122"/>
                <a:cs typeface="阿里巴巴普惠体" panose="00020600040101010101" pitchFamily="18" charset="-122"/>
              </a:rPr>
              <a:t>counter</a:t>
            </a:r>
            <a:r>
              <a:rPr lang="zh-CN" altLang="zh-CN" sz="1400" dirty="0">
                <a:solidFill>
                  <a:srgbClr val="871094"/>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meterRegistry.counter</a:t>
            </a:r>
            <a:r>
              <a:rPr lang="zh-CN" altLang="zh-CN" sz="1400" dirty="0" smtClean="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r>
              <a:rPr lang="zh-CN" altLang="zh-CN" sz="1400" dirty="0" smtClean="0">
                <a:solidFill>
                  <a:srgbClr val="067D17"/>
                </a:solidFill>
                <a:latin typeface="Consolas" panose="020B0609020204030204" pitchFamily="49" charset="0"/>
                <a:ea typeface="阿里巴巴普惠体" panose="00020600040101010101" pitchFamily="18" charset="-122"/>
                <a:cs typeface="阿里巴巴普惠体" panose="00020600040101010101" pitchFamily="18" charset="-122"/>
              </a:rPr>
              <a:t>"</a:t>
            </a:r>
            <a:r>
              <a:rPr lang="zh-CN" altLang="en-US" sz="1400" dirty="0" smtClean="0">
                <a:solidFill>
                  <a:srgbClr val="067D17"/>
                </a:solidFill>
                <a:latin typeface="Consolas" panose="020B0609020204030204" pitchFamily="49" charset="0"/>
                <a:ea typeface="阿里巴巴普惠体" panose="00020600040101010101" pitchFamily="18" charset="-122"/>
                <a:cs typeface="阿里巴巴普惠体" panose="00020600040101010101" pitchFamily="18" charset="-122"/>
              </a:rPr>
              <a:t>用户</a:t>
            </a:r>
            <a:r>
              <a:rPr lang="zh-CN" altLang="zh-CN" sz="1400" dirty="0" smtClean="0">
                <a:solidFill>
                  <a:srgbClr val="067D17"/>
                </a:solidFill>
                <a:latin typeface="Consolas" panose="020B0609020204030204" pitchFamily="49" charset="0"/>
                <a:ea typeface="阿里巴巴普惠体" panose="00020600040101010101" pitchFamily="18" charset="-122"/>
                <a:cs typeface="阿里巴巴普惠体" panose="00020600040101010101" pitchFamily="18" charset="-122"/>
              </a:rPr>
              <a:t>付</a:t>
            </a:r>
            <a:r>
              <a:rPr lang="zh-CN" altLang="zh-CN" sz="1400" dirty="0">
                <a:solidFill>
                  <a:srgbClr val="067D17"/>
                </a:solidFill>
                <a:latin typeface="Consolas" panose="020B0609020204030204" pitchFamily="49" charset="0"/>
                <a:ea typeface="阿里巴巴普惠体" panose="00020600040101010101" pitchFamily="18" charset="-122"/>
                <a:cs typeface="阿里巴巴普惠体" panose="00020600040101010101" pitchFamily="18" charset="-122"/>
              </a:rPr>
              <a:t>费操作次数："</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b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b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dirty="0">
                <a:solidFill>
                  <a:srgbClr val="9E880D"/>
                </a:solidFill>
                <a:latin typeface="Consolas" panose="020B0609020204030204" pitchFamily="49" charset="0"/>
                <a:ea typeface="阿里巴巴普惠体" panose="00020600040101010101" pitchFamily="18" charset="-122"/>
                <a:cs typeface="阿里巴巴普惠体" panose="00020600040101010101" pitchFamily="18" charset="-122"/>
              </a:rPr>
              <a:t>@Override</a:t>
            </a:r>
            <a:br>
              <a:rPr lang="zh-CN" altLang="zh-CN" sz="1400" dirty="0">
                <a:solidFill>
                  <a:srgbClr val="9E880D"/>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dirty="0">
                <a:solidFill>
                  <a:srgbClr val="9E880D"/>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dirty="0">
                <a:solidFill>
                  <a:srgbClr val="0033B3"/>
                </a:solidFill>
                <a:latin typeface="Consolas" panose="020B0609020204030204" pitchFamily="49" charset="0"/>
                <a:ea typeface="阿里巴巴普惠体" panose="00020600040101010101" pitchFamily="18" charset="-122"/>
                <a:cs typeface="阿里巴巴普惠体" panose="00020600040101010101" pitchFamily="18" charset="-122"/>
              </a:rPr>
              <a:t>public boolean </a:t>
            </a:r>
            <a:r>
              <a:rPr lang="zh-CN" altLang="zh-CN" sz="1400" dirty="0">
                <a:solidFill>
                  <a:srgbClr val="00627A"/>
                </a:solidFill>
                <a:latin typeface="Consolas" panose="020B0609020204030204" pitchFamily="49" charset="0"/>
                <a:ea typeface="阿里巴巴普惠体" panose="00020600040101010101" pitchFamily="18" charset="-122"/>
                <a:cs typeface="阿里巴巴普惠体" panose="00020600040101010101" pitchFamily="18" charset="-122"/>
              </a:rPr>
              <a:t>delete</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r>
              <a:rPr lang="zh-CN" altLang="zh-CN" sz="1400" dirty="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Integer </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id) {</a:t>
            </a:r>
            <a:b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dirty="0">
                <a:solidFill>
                  <a:srgbClr val="AD2A26"/>
                </a:solidFill>
                <a:latin typeface="Consolas" panose="020B0609020204030204" pitchFamily="49" charset="0"/>
                <a:ea typeface="阿里巴巴普惠体" panose="00020600040101010101" pitchFamily="18" charset="-122"/>
                <a:cs typeface="阿里巴巴普惠体" panose="00020600040101010101" pitchFamily="18" charset="-122"/>
              </a:rPr>
              <a:t>counter</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.increment();</a:t>
            </a:r>
            <a:b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dirty="0">
                <a:solidFill>
                  <a:srgbClr val="0033B3"/>
                </a:solidFill>
                <a:latin typeface="Consolas" panose="020B0609020204030204" pitchFamily="49" charset="0"/>
                <a:ea typeface="阿里巴巴普惠体" panose="00020600040101010101" pitchFamily="18" charset="-122"/>
                <a:cs typeface="阿里巴巴普惠体" panose="00020600040101010101" pitchFamily="18" charset="-122"/>
              </a:rPr>
              <a:t>return </a:t>
            </a:r>
            <a:r>
              <a:rPr lang="zh-CN" altLang="zh-CN" sz="1400" dirty="0">
                <a:solidFill>
                  <a:srgbClr val="871094"/>
                </a:solidFill>
                <a:latin typeface="Consolas" panose="020B0609020204030204" pitchFamily="49" charset="0"/>
                <a:ea typeface="阿里巴巴普惠体" panose="00020600040101010101" pitchFamily="18" charset="-122"/>
                <a:cs typeface="阿里巴巴普惠体" panose="00020600040101010101" pitchFamily="18" charset="-122"/>
              </a:rPr>
              <a:t>bookDao</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.deleteById(id) &gt; </a:t>
            </a:r>
            <a:r>
              <a:rPr lang="zh-CN" altLang="zh-CN" sz="1400" dirty="0">
                <a:solidFill>
                  <a:srgbClr val="1750EB"/>
                </a:solidFill>
                <a:latin typeface="Consolas" panose="020B0609020204030204" pitchFamily="49" charset="0"/>
                <a:ea typeface="阿里巴巴普惠体" panose="00020600040101010101" pitchFamily="18" charset="-122"/>
                <a:cs typeface="阿里巴巴普惠体" panose="00020600040101010101" pitchFamily="18" charset="-122"/>
              </a:rPr>
              <a:t>0</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b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b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dirty="0" smtClean="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endParaRPr lang="zh-CN" altLang="zh-CN" sz="1600" dirty="0">
              <a:latin typeface="Consolas" panose="020B0609020204030204" pitchFamily="49" charset="0"/>
              <a:ea typeface="阿里巴巴普惠体" panose="00020600040101010101" pitchFamily="18" charset="-122"/>
              <a:cs typeface="阿里巴巴普惠体" panose="00020600040101010101" pitchFamily="18" charset="-122"/>
            </a:endParaRPr>
          </a:p>
        </p:txBody>
      </p:sp>
    </p:spTree>
    <p:extLst>
      <p:ext uri="{BB962C8B-B14F-4D97-AF65-F5344CB8AC3E}">
        <p14:creationId xmlns:p14="http://schemas.microsoft.com/office/powerpoint/2010/main" val="204200698"/>
      </p:ext>
    </p:extLst>
  </p:cSld>
  <p:clrMapOvr>
    <a:masterClrMapping/>
  </p:clrMapOvr>
  <p:timing>
    <p:tnLst>
      <p:par>
        <p:cTn id="1" dur="indefinite" restart="never" nodeType="tmRoot"/>
      </p:par>
    </p:tnLst>
  </p:timing>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4A7A685B-F94D-194F-BA07-9413F6ABF747}"/>
              </a:ext>
            </a:extLst>
          </p:cNvPr>
          <p:cNvSpPr>
            <a:spLocks noGrp="1"/>
          </p:cNvSpPr>
          <p:nvPr>
            <p:ph type="body" sz="quarter" idx="10"/>
          </p:nvPr>
        </p:nvSpPr>
        <p:spPr>
          <a:xfrm>
            <a:off x="5126583" y="1463040"/>
            <a:ext cx="6573803" cy="4511040"/>
          </a:xfrm>
        </p:spPr>
        <p:txBody>
          <a:bodyPr/>
          <a:lstStyle/>
          <a:p>
            <a:r>
              <a:rPr lang="zh-CN" altLang="en-US" sz="1600" dirty="0" smtClean="0">
                <a:solidFill>
                  <a:srgbClr val="080808"/>
                </a:solidFill>
                <a:latin typeface="Consolas" panose="020B0609020204030204" pitchFamily="49" charset="0"/>
              </a:rPr>
              <a:t>自定义</a:t>
            </a:r>
            <a:r>
              <a:rPr lang="en-US" altLang="zh-CN" sz="1600" dirty="0" smtClean="0">
                <a:solidFill>
                  <a:srgbClr val="080808"/>
                </a:solidFill>
                <a:latin typeface="Consolas" panose="020B0609020204030204" pitchFamily="49" charset="0"/>
              </a:rPr>
              <a:t>Metrics</a:t>
            </a:r>
            <a:r>
              <a:rPr lang="zh-CN" altLang="en-US" sz="1600" dirty="0" smtClean="0">
                <a:solidFill>
                  <a:srgbClr val="080808"/>
                </a:solidFill>
                <a:latin typeface="Consolas" panose="020B0609020204030204" pitchFamily="49" charset="0"/>
              </a:rPr>
              <a:t>端点信息</a:t>
            </a:r>
            <a:endParaRPr lang="en-US" altLang="zh-CN" sz="1600" dirty="0">
              <a:latin typeface="Consolas" panose="020B0609020204030204" pitchFamily="49" charset="0"/>
              <a:sym typeface="Consolas" panose="020B0609020204030204" pitchFamily="49" charset="0"/>
            </a:endParaRPr>
          </a:p>
        </p:txBody>
      </p:sp>
    </p:spTree>
    <p:extLst>
      <p:ext uri="{BB962C8B-B14F-4D97-AF65-F5344CB8AC3E}">
        <p14:creationId xmlns:p14="http://schemas.microsoft.com/office/powerpoint/2010/main" val="279597611"/>
      </p:ext>
    </p:extLst>
  </p:cSld>
  <p:clrMapOvr>
    <a:masterClrMapping/>
  </p:clrMapOvr>
  <p:timing>
    <p:tnLst>
      <p:par>
        <p:cTn id="1" dur="indefinite" restart="never" nodeType="tmRoot"/>
      </p:par>
    </p:tnLst>
  </p:timing>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zh-CN" altLang="en-US" dirty="0" smtClean="0"/>
              <a:t>自定义监控指标</a:t>
            </a:r>
            <a:endParaRPr lang="zh-CN" altLang="en-US" dirty="0"/>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smtClean="0"/>
              <a:t>自定义端点</a:t>
            </a:r>
            <a:endParaRPr lang="en-US" altLang="zh-CN" dirty="0" smtClean="0"/>
          </a:p>
          <a:p>
            <a:pPr>
              <a:buFont typeface="Wingdings" panose="05000000000000000000" pitchFamily="2" charset="2"/>
              <a:buChar char="l"/>
            </a:pPr>
            <a:endParaRPr lang="en-US" altLang="zh-CN" dirty="0" smtClean="0"/>
          </a:p>
          <a:p>
            <a:pPr>
              <a:buFont typeface="Wingdings" panose="05000000000000000000" pitchFamily="2" charset="2"/>
              <a:buChar char="l"/>
            </a:pPr>
            <a:endParaRPr lang="en-US" altLang="zh-CN" dirty="0">
              <a:solidFill>
                <a:schemeClr val="tx1">
                  <a:lumMod val="85000"/>
                  <a:lumOff val="15000"/>
                </a:schemeClr>
              </a:solidFill>
            </a:endParaRPr>
          </a:p>
        </p:txBody>
      </p:sp>
      <p:sp>
        <p:nvSpPr>
          <p:cNvPr id="14" name="TextBox 3">
            <a:extLst>
              <a:ext uri="{FF2B5EF4-FFF2-40B4-BE49-F238E27FC236}">
                <a16:creationId xmlns:a16="http://schemas.microsoft.com/office/drawing/2014/main" id="{0C998B78-AB18-3C47-A1C7-25AE9A3A40B0}"/>
              </a:ext>
            </a:extLst>
          </p:cNvPr>
          <p:cNvSpPr txBox="1"/>
          <p:nvPr/>
        </p:nvSpPr>
        <p:spPr>
          <a:xfrm>
            <a:off x="1159842" y="2149748"/>
            <a:ext cx="9860586" cy="4293483"/>
          </a:xfrm>
          <a:prstGeom prst="rect">
            <a:avLst/>
          </a:prstGeom>
          <a:solidFill>
            <a:srgbClr val="FFFFE4"/>
          </a:solidFill>
          <a:ln w="3175">
            <a:solidFill>
              <a:srgbClr val="919191"/>
            </a:solidFill>
          </a:ln>
        </p:spPr>
        <p:txBody>
          <a:bodyPr wrap="square">
            <a:spAutoFit/>
          </a:bodyPr>
          <a:lstStyle/>
          <a:p>
            <a:pPr lvl="0" eaLnBrk="0" fontAlgn="base" hangingPunct="0">
              <a:lnSpc>
                <a:spcPct val="150000"/>
              </a:lnSpc>
              <a:spcBef>
                <a:spcPct val="0"/>
              </a:spcBef>
              <a:spcAft>
                <a:spcPct val="0"/>
              </a:spcAft>
            </a:pPr>
            <a:r>
              <a:rPr lang="zh-CN" altLang="zh-CN" sz="1400" dirty="0">
                <a:solidFill>
                  <a:srgbClr val="9E880D"/>
                </a:solidFill>
                <a:latin typeface="Consolas" panose="020B0609020204030204" pitchFamily="49" charset="0"/>
                <a:ea typeface="阿里巴巴普惠体" panose="00020600040101010101" pitchFamily="18" charset="-122"/>
                <a:cs typeface="阿里巴巴普惠体" panose="00020600040101010101" pitchFamily="18" charset="-122"/>
              </a:rPr>
              <a:t>@Component</a:t>
            </a:r>
            <a:br>
              <a:rPr lang="zh-CN" altLang="zh-CN" sz="1400" dirty="0">
                <a:solidFill>
                  <a:srgbClr val="9E880D"/>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b="1" dirty="0">
                <a:solidFill>
                  <a:srgbClr val="AD2A26"/>
                </a:solidFill>
                <a:latin typeface="Consolas" panose="020B0609020204030204" pitchFamily="49" charset="0"/>
                <a:ea typeface="阿里巴巴普惠体" panose="00020600040101010101" pitchFamily="18" charset="-122"/>
                <a:cs typeface="阿里巴巴普惠体" panose="00020600040101010101" pitchFamily="18" charset="-122"/>
              </a:rPr>
              <a:t>@Endpoint</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(id=</a:t>
            </a:r>
            <a:r>
              <a:rPr lang="zh-CN" altLang="zh-CN" sz="1400" dirty="0">
                <a:solidFill>
                  <a:srgbClr val="067D17"/>
                </a:solidFill>
                <a:latin typeface="Consolas" panose="020B0609020204030204" pitchFamily="49" charset="0"/>
                <a:ea typeface="阿里巴巴普惠体" panose="00020600040101010101" pitchFamily="18" charset="-122"/>
                <a:cs typeface="阿里巴巴普惠体" panose="00020600040101010101" pitchFamily="18" charset="-122"/>
              </a:rPr>
              <a:t>"pay"</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b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dirty="0">
                <a:solidFill>
                  <a:srgbClr val="0033B3"/>
                </a:solidFill>
                <a:latin typeface="Consolas" panose="020B0609020204030204" pitchFamily="49" charset="0"/>
                <a:ea typeface="阿里巴巴普惠体" panose="00020600040101010101" pitchFamily="18" charset="-122"/>
                <a:cs typeface="阿里巴巴普惠体" panose="00020600040101010101" pitchFamily="18" charset="-122"/>
              </a:rPr>
              <a:t>public class </a:t>
            </a:r>
            <a:r>
              <a:rPr lang="zh-CN" altLang="zh-CN" sz="1400" dirty="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PayEndPoint </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b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dirty="0" smtClean="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b="1" dirty="0">
                <a:solidFill>
                  <a:srgbClr val="AD2A26"/>
                </a:solidFill>
                <a:latin typeface="Consolas" panose="020B0609020204030204" pitchFamily="49" charset="0"/>
                <a:ea typeface="阿里巴巴普惠体" panose="00020600040101010101" pitchFamily="18" charset="-122"/>
                <a:cs typeface="阿里巴巴普惠体" panose="00020600040101010101" pitchFamily="18" charset="-122"/>
              </a:rPr>
              <a:t>@ReadOperation</a:t>
            </a:r>
            <a:r>
              <a:rPr lang="zh-CN" altLang="zh-CN" sz="1400" dirty="0">
                <a:solidFill>
                  <a:srgbClr val="9E880D"/>
                </a:solidFill>
                <a:latin typeface="Consolas" panose="020B0609020204030204" pitchFamily="49" charset="0"/>
                <a:ea typeface="阿里巴巴普惠体" panose="00020600040101010101" pitchFamily="18" charset="-122"/>
                <a:cs typeface="阿里巴巴普惠体" panose="00020600040101010101" pitchFamily="18" charset="-122"/>
              </a:rPr>
              <a:t/>
            </a:r>
            <a:br>
              <a:rPr lang="zh-CN" altLang="zh-CN" sz="1400" dirty="0">
                <a:solidFill>
                  <a:srgbClr val="9E880D"/>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dirty="0">
                <a:solidFill>
                  <a:srgbClr val="9E880D"/>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dirty="0">
                <a:solidFill>
                  <a:srgbClr val="0033B3"/>
                </a:solidFill>
                <a:latin typeface="Consolas" panose="020B0609020204030204" pitchFamily="49" charset="0"/>
                <a:ea typeface="阿里巴巴普惠体" panose="00020600040101010101" pitchFamily="18" charset="-122"/>
                <a:cs typeface="阿里巴巴普惠体" panose="00020600040101010101" pitchFamily="18" charset="-122"/>
              </a:rPr>
              <a:t>public </a:t>
            </a:r>
            <a:r>
              <a:rPr lang="zh-CN" altLang="zh-CN" sz="1400" dirty="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Object </a:t>
            </a:r>
            <a:r>
              <a:rPr lang="zh-CN" altLang="zh-CN" sz="1400" dirty="0">
                <a:solidFill>
                  <a:srgbClr val="00627A"/>
                </a:solidFill>
                <a:latin typeface="Consolas" panose="020B0609020204030204" pitchFamily="49" charset="0"/>
                <a:ea typeface="阿里巴巴普惠体" panose="00020600040101010101" pitchFamily="18" charset="-122"/>
                <a:cs typeface="阿里巴巴普惠体" panose="00020600040101010101" pitchFamily="18" charset="-122"/>
              </a:rPr>
              <a:t>getPay</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b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i="1" dirty="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t>//调用业务操作，获取支付相关信息结果，最终return出去</a:t>
            </a:r>
            <a:br>
              <a:rPr lang="zh-CN" altLang="zh-CN" sz="1400" i="1" dirty="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i="1" dirty="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dirty="0" smtClean="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Map </a:t>
            </a:r>
            <a:r>
              <a:rPr lang="zh-CN" altLang="zh-CN" sz="1400" dirty="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payMap </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dirty="0">
                <a:solidFill>
                  <a:srgbClr val="0033B3"/>
                </a:solidFill>
                <a:latin typeface="Consolas" panose="020B0609020204030204" pitchFamily="49" charset="0"/>
                <a:ea typeface="阿里巴巴普惠体" panose="00020600040101010101" pitchFamily="18" charset="-122"/>
                <a:cs typeface="阿里巴巴普惠体" panose="00020600040101010101" pitchFamily="18" charset="-122"/>
              </a:rPr>
              <a:t>new </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HashMap();</a:t>
            </a:r>
            <a:b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dirty="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payMap</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.put(</a:t>
            </a:r>
            <a:r>
              <a:rPr lang="zh-CN" altLang="zh-CN" sz="1400" dirty="0">
                <a:solidFill>
                  <a:srgbClr val="067D17"/>
                </a:solidFill>
                <a:latin typeface="Consolas" panose="020B0609020204030204" pitchFamily="49" charset="0"/>
                <a:ea typeface="阿里巴巴普惠体" panose="00020600040101010101" pitchFamily="18" charset="-122"/>
                <a:cs typeface="阿里巴巴普惠体" panose="00020600040101010101" pitchFamily="18" charset="-122"/>
              </a:rPr>
              <a:t>"level 1"</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r>
              <a:rPr lang="zh-CN" altLang="zh-CN" sz="1400" dirty="0">
                <a:solidFill>
                  <a:srgbClr val="1750EB"/>
                </a:solidFill>
                <a:latin typeface="Consolas" panose="020B0609020204030204" pitchFamily="49" charset="0"/>
                <a:ea typeface="阿里巴巴普惠体" panose="00020600040101010101" pitchFamily="18" charset="-122"/>
                <a:cs typeface="阿里巴巴普惠体" panose="00020600040101010101" pitchFamily="18" charset="-122"/>
              </a:rPr>
              <a:t>103</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b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dirty="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payMap</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.put(</a:t>
            </a:r>
            <a:r>
              <a:rPr lang="zh-CN" altLang="zh-CN" sz="1400" dirty="0">
                <a:solidFill>
                  <a:srgbClr val="067D17"/>
                </a:solidFill>
                <a:latin typeface="Consolas" panose="020B0609020204030204" pitchFamily="49" charset="0"/>
                <a:ea typeface="阿里巴巴普惠体" panose="00020600040101010101" pitchFamily="18" charset="-122"/>
                <a:cs typeface="阿里巴巴普惠体" panose="00020600040101010101" pitchFamily="18" charset="-122"/>
              </a:rPr>
              <a:t>"level 2"</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r>
              <a:rPr lang="zh-CN" altLang="zh-CN" sz="1400" dirty="0">
                <a:solidFill>
                  <a:srgbClr val="1750EB"/>
                </a:solidFill>
                <a:latin typeface="Consolas" panose="020B0609020204030204" pitchFamily="49" charset="0"/>
                <a:ea typeface="阿里巴巴普惠体" panose="00020600040101010101" pitchFamily="18" charset="-122"/>
                <a:cs typeface="阿里巴巴普惠体" panose="00020600040101010101" pitchFamily="18" charset="-122"/>
              </a:rPr>
              <a:t>315</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b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dirty="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payMap</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.put(</a:t>
            </a:r>
            <a:r>
              <a:rPr lang="zh-CN" altLang="zh-CN" sz="1400" dirty="0">
                <a:solidFill>
                  <a:srgbClr val="067D17"/>
                </a:solidFill>
                <a:latin typeface="Consolas" panose="020B0609020204030204" pitchFamily="49" charset="0"/>
                <a:ea typeface="阿里巴巴普惠体" panose="00020600040101010101" pitchFamily="18" charset="-122"/>
                <a:cs typeface="阿里巴巴普惠体" panose="00020600040101010101" pitchFamily="18" charset="-122"/>
              </a:rPr>
              <a:t>"level 3"</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r>
              <a:rPr lang="zh-CN" altLang="zh-CN" sz="1400" dirty="0">
                <a:solidFill>
                  <a:srgbClr val="1750EB"/>
                </a:solidFill>
                <a:latin typeface="Consolas" panose="020B0609020204030204" pitchFamily="49" charset="0"/>
                <a:ea typeface="阿里巴巴普惠体" panose="00020600040101010101" pitchFamily="18" charset="-122"/>
                <a:cs typeface="阿里巴巴普惠体" panose="00020600040101010101" pitchFamily="18" charset="-122"/>
              </a:rPr>
              <a:t>666</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b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dirty="0" smtClean="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dirty="0">
                <a:solidFill>
                  <a:srgbClr val="0033B3"/>
                </a:solidFill>
                <a:latin typeface="Consolas" panose="020B0609020204030204" pitchFamily="49" charset="0"/>
                <a:ea typeface="阿里巴巴普惠体" panose="00020600040101010101" pitchFamily="18" charset="-122"/>
                <a:cs typeface="阿里巴巴普惠体" panose="00020600040101010101" pitchFamily="18" charset="-122"/>
              </a:rPr>
              <a:t>return </a:t>
            </a:r>
            <a:r>
              <a:rPr lang="zh-CN" altLang="zh-CN" sz="1400" dirty="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payMap</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b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b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dirty="0" smtClean="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endParaRPr lang="zh-CN" altLang="zh-CN" sz="1600" dirty="0">
              <a:latin typeface="Consolas" panose="020B0609020204030204" pitchFamily="49" charset="0"/>
              <a:ea typeface="阿里巴巴普惠体" panose="00020600040101010101" pitchFamily="18" charset="-122"/>
              <a:cs typeface="阿里巴巴普惠体" panose="00020600040101010101" pitchFamily="18" charset="-122"/>
            </a:endParaRPr>
          </a:p>
        </p:txBody>
      </p:sp>
    </p:spTree>
    <p:extLst>
      <p:ext uri="{BB962C8B-B14F-4D97-AF65-F5344CB8AC3E}">
        <p14:creationId xmlns:p14="http://schemas.microsoft.com/office/powerpoint/2010/main" val="493783310"/>
      </p:ext>
    </p:extLst>
  </p:cSld>
  <p:clrMapOvr>
    <a:masterClrMapping/>
  </p:clrMapOvr>
  <p:timing>
    <p:tnLst>
      <p:par>
        <p:cTn id="1" dur="indefinite" restart="never" nodeType="tmRoot"/>
      </p:par>
    </p:tnLst>
  </p:timing>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4A7A685B-F94D-194F-BA07-9413F6ABF747}"/>
              </a:ext>
            </a:extLst>
          </p:cNvPr>
          <p:cNvSpPr>
            <a:spLocks noGrp="1"/>
          </p:cNvSpPr>
          <p:nvPr>
            <p:ph type="body" sz="quarter" idx="10"/>
          </p:nvPr>
        </p:nvSpPr>
        <p:spPr>
          <a:xfrm>
            <a:off x="5126583" y="1463040"/>
            <a:ext cx="6573803" cy="4511040"/>
          </a:xfrm>
        </p:spPr>
        <p:txBody>
          <a:bodyPr/>
          <a:lstStyle/>
          <a:p>
            <a:r>
              <a:rPr lang="zh-CN" altLang="en-US" sz="1600" dirty="0" smtClean="0">
                <a:solidFill>
                  <a:srgbClr val="080808"/>
                </a:solidFill>
                <a:latin typeface="Consolas" panose="020B0609020204030204" pitchFamily="49" charset="0"/>
                <a:sym typeface="Consolas" panose="020B0609020204030204" pitchFamily="49" charset="0"/>
              </a:rPr>
              <a:t>自定义端点</a:t>
            </a:r>
            <a:endParaRPr lang="en-US" altLang="zh-CN" sz="1600" dirty="0" smtClean="0">
              <a:latin typeface="Consolas" panose="020B0609020204030204" pitchFamily="49" charset="0"/>
              <a:sym typeface="Consolas" panose="020B0609020204030204" pitchFamily="49" charset="0"/>
            </a:endParaRPr>
          </a:p>
        </p:txBody>
      </p:sp>
    </p:spTree>
    <p:extLst>
      <p:ext uri="{BB962C8B-B14F-4D97-AF65-F5344CB8AC3E}">
        <p14:creationId xmlns:p14="http://schemas.microsoft.com/office/powerpoint/2010/main" val="766929140"/>
      </p:ext>
    </p:extLst>
  </p:cSld>
  <p:clrMapOvr>
    <a:masterClrMapping/>
  </p:clrMapOvr>
  <p:timing>
    <p:tnLst>
      <p:par>
        <p:cTn id="1" dur="indefinite" restart="never" nodeType="tmRoot"/>
      </p:par>
    </p:tnLst>
  </p:timing>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4A7A685B-F94D-194F-BA07-9413F6ABF747}"/>
              </a:ext>
            </a:extLst>
          </p:cNvPr>
          <p:cNvSpPr>
            <a:spLocks noGrp="1"/>
          </p:cNvSpPr>
          <p:nvPr>
            <p:ph type="body" sz="quarter" idx="10"/>
          </p:nvPr>
        </p:nvSpPr>
        <p:spPr/>
        <p:txBody>
          <a:bodyPr/>
          <a:lstStyle/>
          <a:p>
            <a:r>
              <a:rPr lang="zh-CN" altLang="en-US" sz="1600" dirty="0">
                <a:latin typeface="Consolas" panose="020B0609020204030204" pitchFamily="49" charset="0"/>
                <a:sym typeface="Consolas" panose="020B0609020204030204" pitchFamily="49" charset="0"/>
              </a:rPr>
              <a:t>监控的意义</a:t>
            </a:r>
            <a:endParaRPr lang="en-US" altLang="zh-CN" sz="1600" dirty="0">
              <a:latin typeface="Consolas" panose="020B0609020204030204" pitchFamily="49" charset="0"/>
              <a:sym typeface="Consolas" panose="020B0609020204030204" pitchFamily="49" charset="0"/>
            </a:endParaRPr>
          </a:p>
          <a:p>
            <a:r>
              <a:rPr lang="zh-CN" altLang="en-US" sz="1600" dirty="0">
                <a:latin typeface="Consolas" panose="020B0609020204030204" pitchFamily="49" charset="0"/>
                <a:sym typeface="Consolas" panose="020B0609020204030204" pitchFamily="49" charset="0"/>
              </a:rPr>
              <a:t>可视化监控</a:t>
            </a:r>
            <a:r>
              <a:rPr lang="zh-CN" altLang="en-US" sz="1600" dirty="0" smtClean="0">
                <a:latin typeface="Consolas" panose="020B0609020204030204" pitchFamily="49" charset="0"/>
                <a:sym typeface="Consolas" panose="020B0609020204030204" pitchFamily="49" charset="0"/>
              </a:rPr>
              <a:t>平台</a:t>
            </a:r>
            <a:r>
              <a:rPr lang="en-US" altLang="zh-CN" sz="1600" dirty="0" smtClean="0">
                <a:latin typeface="Consolas" panose="020B0609020204030204" pitchFamily="49" charset="0"/>
                <a:sym typeface="Consolas" panose="020B0609020204030204" pitchFamily="49" charset="0"/>
              </a:rPr>
              <a:t>————Spring Boot Admin</a:t>
            </a:r>
            <a:endParaRPr lang="en-US" altLang="zh-CN" sz="1600" dirty="0">
              <a:latin typeface="Consolas" panose="020B0609020204030204" pitchFamily="49" charset="0"/>
              <a:sym typeface="Consolas" panose="020B0609020204030204" pitchFamily="49" charset="0"/>
            </a:endParaRPr>
          </a:p>
          <a:p>
            <a:r>
              <a:rPr lang="zh-CN" altLang="en-US" sz="1600" dirty="0">
                <a:latin typeface="Consolas" panose="020B0609020204030204" pitchFamily="49" charset="0"/>
                <a:sym typeface="Consolas" panose="020B0609020204030204" pitchFamily="49" charset="0"/>
              </a:rPr>
              <a:t>监控</a:t>
            </a:r>
            <a:r>
              <a:rPr lang="zh-CN" altLang="en-US" sz="1600" dirty="0" smtClean="0">
                <a:latin typeface="Consolas" panose="020B0609020204030204" pitchFamily="49" charset="0"/>
                <a:sym typeface="Consolas" panose="020B0609020204030204" pitchFamily="49" charset="0"/>
              </a:rPr>
              <a:t>原理</a:t>
            </a:r>
            <a:r>
              <a:rPr lang="en-US" altLang="zh-CN" sz="1600" dirty="0" smtClean="0">
                <a:latin typeface="Consolas" panose="020B0609020204030204" pitchFamily="49" charset="0"/>
                <a:sym typeface="Consolas" panose="020B0609020204030204" pitchFamily="49" charset="0"/>
              </a:rPr>
              <a:t>————Actuator</a:t>
            </a:r>
            <a:endParaRPr lang="en-US" altLang="zh-CN" sz="1600" dirty="0">
              <a:latin typeface="Consolas" panose="020B0609020204030204" pitchFamily="49" charset="0"/>
              <a:sym typeface="Consolas" panose="020B0609020204030204" pitchFamily="49" charset="0"/>
            </a:endParaRPr>
          </a:p>
          <a:p>
            <a:r>
              <a:rPr lang="zh-CN" altLang="en-US" sz="1600" dirty="0">
                <a:latin typeface="Consolas" panose="020B0609020204030204" pitchFamily="49" charset="0"/>
                <a:sym typeface="Consolas" panose="020B0609020204030204" pitchFamily="49" charset="0"/>
              </a:rPr>
              <a:t>自定义监控</a:t>
            </a:r>
            <a:r>
              <a:rPr lang="zh-CN" altLang="en-US" sz="1600" dirty="0" smtClean="0">
                <a:latin typeface="Consolas" panose="020B0609020204030204" pitchFamily="49" charset="0"/>
                <a:sym typeface="Consolas" panose="020B0609020204030204" pitchFamily="49" charset="0"/>
              </a:rPr>
              <a:t>指标</a:t>
            </a:r>
            <a:endParaRPr lang="en-US" altLang="zh-CN" sz="1600" dirty="0" smtClean="0">
              <a:latin typeface="Consolas" panose="020B0609020204030204" pitchFamily="49" charset="0"/>
              <a:sym typeface="Consolas" panose="020B0609020204030204" pitchFamily="49" charset="0"/>
            </a:endParaRPr>
          </a:p>
          <a:p>
            <a:pPr marL="952485" lvl="1" indent="-342900">
              <a:lnSpc>
                <a:spcPct val="150000"/>
              </a:lnSpc>
              <a:buFont typeface="Wingdings" panose="05000000000000000000" pitchFamily="2" charset="2"/>
              <a:buChar char="l"/>
            </a:pPr>
            <a:r>
              <a:rPr lang="zh-CN" altLang="en-US" sz="1600" b="0" dirty="0">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rPr>
              <a:t>系统</a:t>
            </a:r>
            <a:r>
              <a:rPr lang="zh-CN" altLang="en-US" sz="1600" b="0" dirty="0" smtClean="0">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rPr>
              <a:t>端点添加监控指标</a:t>
            </a:r>
            <a:endParaRPr lang="en-US" altLang="zh-CN" sz="1600" b="0" dirty="0">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endParaRPr>
          </a:p>
          <a:p>
            <a:pPr marL="952485" lvl="1" indent="-342900">
              <a:lnSpc>
                <a:spcPct val="150000"/>
              </a:lnSpc>
              <a:buFont typeface="Wingdings" panose="05000000000000000000" pitchFamily="2" charset="2"/>
              <a:buChar char="l"/>
            </a:pPr>
            <a:r>
              <a:rPr lang="zh-CN" altLang="en-US" sz="1600" b="0" dirty="0" smtClean="0">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rPr>
              <a:t>自定义端点</a:t>
            </a:r>
            <a:endParaRPr lang="zh-CN" altLang="en-US" sz="1600" b="0" dirty="0">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endParaRPr>
          </a:p>
          <a:p>
            <a:endParaRPr lang="en-US" altLang="zh-CN" sz="1600" dirty="0">
              <a:latin typeface="Consolas" panose="020B0609020204030204" pitchFamily="49" charset="0"/>
              <a:sym typeface="Consolas" panose="020B0609020204030204" pitchFamily="49" charset="0"/>
            </a:endParaRPr>
          </a:p>
        </p:txBody>
      </p:sp>
    </p:spTree>
    <p:extLst>
      <p:ext uri="{BB962C8B-B14F-4D97-AF65-F5344CB8AC3E}">
        <p14:creationId xmlns:p14="http://schemas.microsoft.com/office/powerpoint/2010/main" val="277786922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642B8263-6381-4E83-A62D-98157D2FB16C}"/>
              </a:ext>
            </a:extLst>
          </p:cNvPr>
          <p:cNvSpPr>
            <a:spLocks noGrp="1"/>
          </p:cNvSpPr>
          <p:nvPr>
            <p:ph type="body" sz="quarter" idx="10"/>
          </p:nvPr>
        </p:nvSpPr>
        <p:spPr/>
        <p:txBody>
          <a:bodyPr/>
          <a:lstStyle/>
          <a:p>
            <a:pPr marL="0" indent="0">
              <a:buNone/>
            </a:pPr>
            <a:r>
              <a:rPr lang="zh-CN" altLang="en-US" dirty="0" smtClean="0"/>
              <a:t>开启</a:t>
            </a:r>
            <a:r>
              <a:rPr lang="en-US" altLang="zh-CN" dirty="0" smtClean="0"/>
              <a:t>Bean</a:t>
            </a:r>
            <a:r>
              <a:rPr lang="zh-CN" altLang="en-US" dirty="0" smtClean="0"/>
              <a:t>数据校验</a:t>
            </a:r>
            <a:endParaRPr lang="zh-CN" altLang="en-US" dirty="0"/>
          </a:p>
        </p:txBody>
      </p:sp>
      <p:sp>
        <p:nvSpPr>
          <p:cNvPr id="6" name="文本占位符 6">
            <a:extLst>
              <a:ext uri="{FF2B5EF4-FFF2-40B4-BE49-F238E27FC236}">
                <a16:creationId xmlns:a16="http://schemas.microsoft.com/office/drawing/2014/main" id="{4ED2008D-6240-B54C-A7F8-AC0C679DEC3E}"/>
              </a:ext>
            </a:extLst>
          </p:cNvPr>
          <p:cNvSpPr>
            <a:spLocks noGrp="1"/>
          </p:cNvSpPr>
          <p:nvPr>
            <p:ph type="body" sz="quarter" idx="11"/>
          </p:nvPr>
        </p:nvSpPr>
        <p:spPr>
          <a:xfrm>
            <a:off x="710880" y="1656000"/>
            <a:ext cx="9214230" cy="754691"/>
          </a:xfrm>
        </p:spPr>
        <p:txBody>
          <a:bodyPr/>
          <a:lstStyle/>
          <a:p>
            <a:r>
              <a:rPr lang="zh-CN" altLang="en-US" dirty="0">
                <a:latin typeface="Consolas" panose="020B0609020204030204" pitchFamily="49" charset="0"/>
                <a:ea typeface="Alibaba PuHuiTi R" pitchFamily="18" charset="-122"/>
                <a:cs typeface="Alibaba PuHuiTi R" pitchFamily="18" charset="-122"/>
                <a:sym typeface="Consolas" panose="020B0609020204030204" pitchFamily="49" charset="0"/>
              </a:rPr>
              <a:t>②</a:t>
            </a:r>
            <a:r>
              <a:rPr lang="zh-CN" altLang="en-US" dirty="0" smtClean="0">
                <a:latin typeface="Consolas" panose="020B0609020204030204" pitchFamily="49" charset="0"/>
                <a:ea typeface="Alibaba PuHuiTi R" pitchFamily="18" charset="-122"/>
                <a:cs typeface="Alibaba PuHuiTi R" pitchFamily="18" charset="-122"/>
                <a:sym typeface="Consolas" panose="020B0609020204030204" pitchFamily="49" charset="0"/>
              </a:rPr>
              <a:t>：对</a:t>
            </a:r>
            <a:r>
              <a:rPr lang="en-US" altLang="zh-CN" dirty="0" smtClean="0">
                <a:latin typeface="Consolas" panose="020B0609020204030204" pitchFamily="49" charset="0"/>
                <a:ea typeface="Alibaba PuHuiTi R" pitchFamily="18" charset="-122"/>
                <a:cs typeface="Alibaba PuHuiTi R" pitchFamily="18" charset="-122"/>
                <a:sym typeface="Consolas" panose="020B0609020204030204" pitchFamily="49" charset="0"/>
              </a:rPr>
              <a:t>Bean</a:t>
            </a:r>
            <a:r>
              <a:rPr lang="zh-CN" altLang="en-US" dirty="0" smtClean="0">
                <a:latin typeface="Consolas" panose="020B0609020204030204" pitchFamily="49" charset="0"/>
                <a:ea typeface="Alibaba PuHuiTi R" pitchFamily="18" charset="-122"/>
                <a:cs typeface="Alibaba PuHuiTi R" pitchFamily="18" charset="-122"/>
                <a:sym typeface="Consolas" panose="020B0609020204030204" pitchFamily="49" charset="0"/>
              </a:rPr>
              <a:t>开启校验功能</a:t>
            </a:r>
            <a:endParaRPr lang="en-US" altLang="zh-CN" dirty="0">
              <a:latin typeface="Consolas" panose="020B0609020204030204" pitchFamily="49" charset="0"/>
              <a:ea typeface="Alibaba PuHuiTi R" pitchFamily="18" charset="-122"/>
              <a:cs typeface="Alibaba PuHuiTi R" pitchFamily="18" charset="-122"/>
              <a:sym typeface="Consolas" panose="020B0609020204030204" pitchFamily="49" charset="0"/>
            </a:endParaRPr>
          </a:p>
        </p:txBody>
      </p:sp>
      <p:sp>
        <p:nvSpPr>
          <p:cNvPr id="5" name="TextBox 3">
            <a:extLst>
              <a:ext uri="{FF2B5EF4-FFF2-40B4-BE49-F238E27FC236}">
                <a16:creationId xmlns:a16="http://schemas.microsoft.com/office/drawing/2014/main" id="{0C998B78-AB18-3C47-A1C7-25AE9A3A40B0}"/>
              </a:ext>
            </a:extLst>
          </p:cNvPr>
          <p:cNvSpPr txBox="1"/>
          <p:nvPr/>
        </p:nvSpPr>
        <p:spPr>
          <a:xfrm>
            <a:off x="1159842" y="2149748"/>
            <a:ext cx="9860586" cy="2031325"/>
          </a:xfrm>
          <a:prstGeom prst="rect">
            <a:avLst/>
          </a:prstGeom>
          <a:solidFill>
            <a:srgbClr val="FFFFE4"/>
          </a:solidFill>
          <a:ln w="3175">
            <a:solidFill>
              <a:srgbClr val="919191"/>
            </a:solidFill>
          </a:ln>
        </p:spPr>
        <p:txBody>
          <a:bodyPr wrap="square">
            <a:spAutoFit/>
          </a:bodyPr>
          <a:lstStyle/>
          <a:p>
            <a:pPr lvl="0" eaLnBrk="0" fontAlgn="base" hangingPunct="0">
              <a:lnSpc>
                <a:spcPct val="150000"/>
              </a:lnSpc>
              <a:spcBef>
                <a:spcPct val="0"/>
              </a:spcBef>
              <a:spcAft>
                <a:spcPct val="0"/>
              </a:spcAft>
            </a:pPr>
            <a:r>
              <a:rPr lang="zh-CN" altLang="zh-CN" sz="1400" dirty="0">
                <a:solidFill>
                  <a:srgbClr val="9E880D"/>
                </a:solidFill>
                <a:latin typeface="Consolas" panose="020B0609020204030204" pitchFamily="49" charset="0"/>
              </a:rPr>
              <a:t>@Component</a:t>
            </a:r>
            <a:br>
              <a:rPr lang="zh-CN" altLang="zh-CN" sz="1400" dirty="0">
                <a:solidFill>
                  <a:srgbClr val="9E880D"/>
                </a:solidFill>
                <a:latin typeface="Consolas" panose="020B0609020204030204" pitchFamily="49" charset="0"/>
              </a:rPr>
            </a:br>
            <a:r>
              <a:rPr lang="zh-CN" altLang="zh-CN" sz="1400" dirty="0">
                <a:solidFill>
                  <a:srgbClr val="9E880D"/>
                </a:solidFill>
                <a:latin typeface="Consolas" panose="020B0609020204030204" pitchFamily="49" charset="0"/>
              </a:rPr>
              <a:t>@Data</a:t>
            </a:r>
            <a:br>
              <a:rPr lang="zh-CN" altLang="zh-CN" sz="1400" dirty="0">
                <a:solidFill>
                  <a:srgbClr val="9E880D"/>
                </a:solidFill>
                <a:latin typeface="Consolas" panose="020B0609020204030204" pitchFamily="49" charset="0"/>
              </a:rPr>
            </a:br>
            <a:r>
              <a:rPr lang="zh-CN" altLang="zh-CN" sz="1400" dirty="0">
                <a:solidFill>
                  <a:srgbClr val="9E880D"/>
                </a:solidFill>
                <a:latin typeface="Consolas" panose="020B0609020204030204" pitchFamily="49" charset="0"/>
              </a:rPr>
              <a:t>@ConfigurationProperties</a:t>
            </a:r>
            <a:r>
              <a:rPr lang="zh-CN" altLang="zh-CN" sz="1400" dirty="0">
                <a:solidFill>
                  <a:srgbClr val="080808"/>
                </a:solidFill>
                <a:latin typeface="Consolas" panose="020B0609020204030204" pitchFamily="49" charset="0"/>
              </a:rPr>
              <a:t>(prefix = </a:t>
            </a:r>
            <a:r>
              <a:rPr lang="zh-CN" altLang="zh-CN" sz="1400" dirty="0">
                <a:solidFill>
                  <a:srgbClr val="067D17"/>
                </a:solidFill>
                <a:latin typeface="Consolas" panose="020B0609020204030204" pitchFamily="49" charset="0"/>
              </a:rPr>
              <a:t>"servers"</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b="1" dirty="0">
                <a:solidFill>
                  <a:srgbClr val="AD2A26"/>
                </a:solidFill>
                <a:latin typeface="Consolas" panose="020B0609020204030204" pitchFamily="49" charset="0"/>
              </a:rPr>
              <a:t>@Validated</a:t>
            </a:r>
            <a:r>
              <a:rPr lang="zh-CN" altLang="zh-CN" sz="1400" dirty="0">
                <a:solidFill>
                  <a:srgbClr val="9E880D"/>
                </a:solidFill>
                <a:latin typeface="Consolas" panose="020B0609020204030204" pitchFamily="49" charset="0"/>
              </a:rPr>
              <a:t/>
            </a:r>
            <a:br>
              <a:rPr lang="zh-CN" altLang="zh-CN" sz="1400" dirty="0">
                <a:solidFill>
                  <a:srgbClr val="9E880D"/>
                </a:solidFill>
                <a:latin typeface="Consolas" panose="020B0609020204030204" pitchFamily="49" charset="0"/>
              </a:rPr>
            </a:br>
            <a:r>
              <a:rPr lang="zh-CN" altLang="zh-CN" sz="1400" dirty="0">
                <a:solidFill>
                  <a:srgbClr val="0033B3"/>
                </a:solidFill>
                <a:latin typeface="Consolas" panose="020B0609020204030204" pitchFamily="49" charset="0"/>
              </a:rPr>
              <a:t>public class </a:t>
            </a:r>
            <a:r>
              <a:rPr lang="zh-CN" altLang="zh-CN" sz="1400" dirty="0">
                <a:solidFill>
                  <a:srgbClr val="000000"/>
                </a:solidFill>
                <a:latin typeface="Consolas" panose="020B0609020204030204" pitchFamily="49" charset="0"/>
              </a:rPr>
              <a:t>ServerConfig </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smtClean="0">
                <a:solidFill>
                  <a:srgbClr val="080808"/>
                </a:solidFill>
                <a:latin typeface="Consolas" panose="020B0609020204030204" pitchFamily="49" charset="0"/>
              </a:rPr>
              <a:t>}</a:t>
            </a:r>
            <a:endParaRPr lang="zh-CN" altLang="zh-CN" sz="1600" dirty="0">
              <a:latin typeface="Arial" panose="020B0604020202020204" pitchFamily="34" charset="0"/>
            </a:endParaRPr>
          </a:p>
        </p:txBody>
      </p:sp>
    </p:spTree>
    <p:extLst>
      <p:ext uri="{BB962C8B-B14F-4D97-AF65-F5344CB8AC3E}">
        <p14:creationId xmlns:p14="http://schemas.microsoft.com/office/powerpoint/2010/main" val="2303896777"/>
      </p:ext>
    </p:extLst>
  </p:cSld>
  <p:clrMapOvr>
    <a:masterClrMapping/>
  </p:clrMapOvr>
  <p:timing>
    <p:tnLst>
      <p:par>
        <p:cTn id="1" dur="indefinite" restart="never" nodeType="tmRoot"/>
      </p:par>
    </p:tnLst>
  </p:timing>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564578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642B8263-6381-4E83-A62D-98157D2FB16C}"/>
              </a:ext>
            </a:extLst>
          </p:cNvPr>
          <p:cNvSpPr>
            <a:spLocks noGrp="1"/>
          </p:cNvSpPr>
          <p:nvPr>
            <p:ph type="body" sz="quarter" idx="10"/>
          </p:nvPr>
        </p:nvSpPr>
        <p:spPr/>
        <p:txBody>
          <a:bodyPr/>
          <a:lstStyle/>
          <a:p>
            <a:pPr marL="0" indent="0">
              <a:buNone/>
            </a:pPr>
            <a:r>
              <a:rPr lang="zh-CN" altLang="en-US" dirty="0" smtClean="0"/>
              <a:t>开启</a:t>
            </a:r>
            <a:r>
              <a:rPr lang="en-US" altLang="zh-CN" dirty="0" smtClean="0"/>
              <a:t>Bean</a:t>
            </a:r>
            <a:r>
              <a:rPr lang="zh-CN" altLang="en-US" dirty="0" smtClean="0"/>
              <a:t>数据校验</a:t>
            </a:r>
            <a:endParaRPr lang="zh-CN" altLang="en-US" dirty="0"/>
          </a:p>
        </p:txBody>
      </p:sp>
      <p:sp>
        <p:nvSpPr>
          <p:cNvPr id="6" name="文本占位符 6">
            <a:extLst>
              <a:ext uri="{FF2B5EF4-FFF2-40B4-BE49-F238E27FC236}">
                <a16:creationId xmlns:a16="http://schemas.microsoft.com/office/drawing/2014/main" id="{4ED2008D-6240-B54C-A7F8-AC0C679DEC3E}"/>
              </a:ext>
            </a:extLst>
          </p:cNvPr>
          <p:cNvSpPr>
            <a:spLocks noGrp="1"/>
          </p:cNvSpPr>
          <p:nvPr>
            <p:ph type="body" sz="quarter" idx="11"/>
          </p:nvPr>
        </p:nvSpPr>
        <p:spPr>
          <a:xfrm>
            <a:off x="710880" y="1656000"/>
            <a:ext cx="9214230" cy="754691"/>
          </a:xfrm>
        </p:spPr>
        <p:txBody>
          <a:bodyPr/>
          <a:lstStyle/>
          <a:p>
            <a:r>
              <a:rPr lang="zh-CN" altLang="en-US" dirty="0" smtClean="0">
                <a:latin typeface="Consolas" panose="020B0609020204030204" pitchFamily="49" charset="0"/>
                <a:ea typeface="Alibaba PuHuiTi R" pitchFamily="18" charset="-122"/>
                <a:cs typeface="Alibaba PuHuiTi R" pitchFamily="18" charset="-122"/>
                <a:sym typeface="Consolas" panose="020B0609020204030204" pitchFamily="49" charset="0"/>
              </a:rPr>
              <a:t>③：设置校验规则</a:t>
            </a:r>
            <a:endParaRPr lang="en-US" altLang="zh-CN" dirty="0">
              <a:latin typeface="Consolas" panose="020B0609020204030204" pitchFamily="49" charset="0"/>
              <a:ea typeface="Alibaba PuHuiTi R" pitchFamily="18" charset="-122"/>
              <a:cs typeface="Alibaba PuHuiTi R" pitchFamily="18" charset="-122"/>
              <a:sym typeface="Consolas" panose="020B0609020204030204" pitchFamily="49" charset="0"/>
            </a:endParaRPr>
          </a:p>
        </p:txBody>
      </p:sp>
      <p:sp>
        <p:nvSpPr>
          <p:cNvPr id="5" name="TextBox 3">
            <a:extLst>
              <a:ext uri="{FF2B5EF4-FFF2-40B4-BE49-F238E27FC236}">
                <a16:creationId xmlns:a16="http://schemas.microsoft.com/office/drawing/2014/main" id="{0C998B78-AB18-3C47-A1C7-25AE9A3A40B0}"/>
              </a:ext>
            </a:extLst>
          </p:cNvPr>
          <p:cNvSpPr txBox="1"/>
          <p:nvPr/>
        </p:nvSpPr>
        <p:spPr>
          <a:xfrm>
            <a:off x="1159842" y="2149748"/>
            <a:ext cx="9860586" cy="2677656"/>
          </a:xfrm>
          <a:prstGeom prst="rect">
            <a:avLst/>
          </a:prstGeom>
          <a:solidFill>
            <a:srgbClr val="FFFFE4"/>
          </a:solidFill>
          <a:ln w="3175">
            <a:solidFill>
              <a:srgbClr val="919191"/>
            </a:solidFill>
          </a:ln>
        </p:spPr>
        <p:txBody>
          <a:bodyPr wrap="square">
            <a:spAutoFit/>
          </a:bodyPr>
          <a:lstStyle/>
          <a:p>
            <a:pPr lvl="0" eaLnBrk="0" fontAlgn="base" hangingPunct="0">
              <a:lnSpc>
                <a:spcPct val="150000"/>
              </a:lnSpc>
              <a:spcBef>
                <a:spcPct val="0"/>
              </a:spcBef>
              <a:spcAft>
                <a:spcPct val="0"/>
              </a:spcAft>
            </a:pPr>
            <a:r>
              <a:rPr lang="zh-CN" altLang="zh-CN" sz="1400" dirty="0" smtClean="0">
                <a:solidFill>
                  <a:srgbClr val="9E880D"/>
                </a:solidFill>
                <a:latin typeface="Consolas" panose="020B0609020204030204" pitchFamily="49" charset="0"/>
              </a:rPr>
              <a:t>@Component</a:t>
            </a:r>
            <a:br>
              <a:rPr lang="zh-CN" altLang="zh-CN" sz="1400" dirty="0" smtClean="0">
                <a:solidFill>
                  <a:srgbClr val="9E880D"/>
                </a:solidFill>
                <a:latin typeface="Consolas" panose="020B0609020204030204" pitchFamily="49" charset="0"/>
              </a:rPr>
            </a:br>
            <a:r>
              <a:rPr lang="zh-CN" altLang="zh-CN" sz="1400" dirty="0" smtClean="0">
                <a:solidFill>
                  <a:srgbClr val="9E880D"/>
                </a:solidFill>
                <a:latin typeface="Consolas" panose="020B0609020204030204" pitchFamily="49" charset="0"/>
              </a:rPr>
              <a:t>@Data</a:t>
            </a:r>
            <a:br>
              <a:rPr lang="zh-CN" altLang="zh-CN" sz="1400" dirty="0" smtClean="0">
                <a:solidFill>
                  <a:srgbClr val="9E880D"/>
                </a:solidFill>
                <a:latin typeface="Consolas" panose="020B0609020204030204" pitchFamily="49" charset="0"/>
              </a:rPr>
            </a:br>
            <a:r>
              <a:rPr lang="zh-CN" altLang="zh-CN" sz="1400" dirty="0" smtClean="0">
                <a:solidFill>
                  <a:srgbClr val="9E880D"/>
                </a:solidFill>
                <a:latin typeface="Consolas" panose="020B0609020204030204" pitchFamily="49" charset="0"/>
              </a:rPr>
              <a:t>@ConfigurationProperties</a:t>
            </a:r>
            <a:r>
              <a:rPr lang="zh-CN" altLang="zh-CN" sz="1400" dirty="0" smtClean="0">
                <a:solidFill>
                  <a:srgbClr val="080808"/>
                </a:solidFill>
                <a:latin typeface="Consolas" panose="020B0609020204030204" pitchFamily="49" charset="0"/>
              </a:rPr>
              <a:t>(prefix = </a:t>
            </a:r>
            <a:r>
              <a:rPr lang="zh-CN" altLang="zh-CN" sz="1400" dirty="0" smtClean="0">
                <a:solidFill>
                  <a:srgbClr val="067D17"/>
                </a:solidFill>
                <a:latin typeface="Consolas" panose="020B0609020204030204" pitchFamily="49" charset="0"/>
              </a:rPr>
              <a:t>"servers"</a:t>
            </a:r>
            <a:r>
              <a:rPr lang="zh-CN" altLang="zh-CN" sz="1400" dirty="0" smtClean="0">
                <a:solidFill>
                  <a:srgbClr val="080808"/>
                </a:solidFill>
                <a:latin typeface="Consolas" panose="020B0609020204030204" pitchFamily="49" charset="0"/>
              </a:rPr>
              <a:t>)</a:t>
            </a:r>
            <a:br>
              <a:rPr lang="zh-CN" altLang="zh-CN" sz="1400" dirty="0" smtClean="0">
                <a:solidFill>
                  <a:srgbClr val="080808"/>
                </a:solidFill>
                <a:latin typeface="Consolas" panose="020B0609020204030204" pitchFamily="49" charset="0"/>
              </a:rPr>
            </a:br>
            <a:r>
              <a:rPr lang="zh-CN" altLang="zh-CN" sz="1400" dirty="0" smtClean="0">
                <a:solidFill>
                  <a:srgbClr val="9E880D"/>
                </a:solidFill>
                <a:latin typeface="Consolas" panose="020B0609020204030204" pitchFamily="49" charset="0"/>
              </a:rPr>
              <a:t>@Validated</a:t>
            </a:r>
            <a:br>
              <a:rPr lang="zh-CN" altLang="zh-CN" sz="1400" dirty="0" smtClean="0">
                <a:solidFill>
                  <a:srgbClr val="9E880D"/>
                </a:solidFill>
                <a:latin typeface="Consolas" panose="020B0609020204030204" pitchFamily="49" charset="0"/>
              </a:rPr>
            </a:br>
            <a:r>
              <a:rPr lang="zh-CN" altLang="zh-CN" sz="1400" dirty="0" smtClean="0">
                <a:solidFill>
                  <a:srgbClr val="0033B3"/>
                </a:solidFill>
                <a:latin typeface="Consolas" panose="020B0609020204030204" pitchFamily="49" charset="0"/>
              </a:rPr>
              <a:t>public class </a:t>
            </a:r>
            <a:r>
              <a:rPr lang="zh-CN" altLang="zh-CN" sz="1400" dirty="0" smtClean="0">
                <a:solidFill>
                  <a:srgbClr val="000000"/>
                </a:solidFill>
                <a:latin typeface="Consolas" panose="020B0609020204030204" pitchFamily="49" charset="0"/>
              </a:rPr>
              <a:t>ServerConfig </a:t>
            </a:r>
            <a:r>
              <a:rPr lang="zh-CN" altLang="zh-CN" sz="1400" dirty="0" smtClean="0">
                <a:solidFill>
                  <a:srgbClr val="080808"/>
                </a:solidFill>
                <a:latin typeface="Consolas" panose="020B0609020204030204" pitchFamily="49" charset="0"/>
              </a:rPr>
              <a:t>{</a:t>
            </a:r>
            <a:br>
              <a:rPr lang="zh-CN" altLang="zh-CN" sz="1400" dirty="0" smtClean="0">
                <a:solidFill>
                  <a:srgbClr val="080808"/>
                </a:solidFill>
                <a:latin typeface="Consolas" panose="020B0609020204030204" pitchFamily="49" charset="0"/>
              </a:rPr>
            </a:br>
            <a:r>
              <a:rPr lang="zh-CN" altLang="zh-CN" sz="1400" dirty="0" smtClean="0">
                <a:solidFill>
                  <a:srgbClr val="080808"/>
                </a:solidFill>
                <a:latin typeface="Consolas" panose="020B0609020204030204" pitchFamily="49" charset="0"/>
              </a:rPr>
              <a:t>    </a:t>
            </a:r>
            <a:r>
              <a:rPr lang="zh-CN" altLang="zh-CN" sz="1400" b="1" dirty="0" smtClean="0">
                <a:solidFill>
                  <a:srgbClr val="AD2A26"/>
                </a:solidFill>
                <a:latin typeface="Consolas" panose="020B0609020204030204" pitchFamily="49" charset="0"/>
              </a:rPr>
              <a:t>@Max</a:t>
            </a:r>
            <a:r>
              <a:rPr lang="zh-CN" altLang="zh-CN" sz="1400" dirty="0" smtClean="0">
                <a:solidFill>
                  <a:srgbClr val="080808"/>
                </a:solidFill>
                <a:latin typeface="Consolas" panose="020B0609020204030204" pitchFamily="49" charset="0"/>
              </a:rPr>
              <a:t>(value = </a:t>
            </a:r>
            <a:r>
              <a:rPr lang="zh-CN" altLang="zh-CN" sz="1400" dirty="0" smtClean="0">
                <a:solidFill>
                  <a:srgbClr val="1750EB"/>
                </a:solidFill>
                <a:latin typeface="Consolas" panose="020B0609020204030204" pitchFamily="49" charset="0"/>
              </a:rPr>
              <a:t>400</a:t>
            </a:r>
            <a:r>
              <a:rPr lang="zh-CN" altLang="zh-CN" sz="1400" dirty="0" smtClean="0">
                <a:solidFill>
                  <a:srgbClr val="080808"/>
                </a:solidFill>
                <a:latin typeface="Consolas" panose="020B0609020204030204" pitchFamily="49" charset="0"/>
              </a:rPr>
              <a:t>,message = </a:t>
            </a:r>
            <a:r>
              <a:rPr lang="zh-CN" altLang="zh-CN" sz="1400" dirty="0" smtClean="0">
                <a:solidFill>
                  <a:srgbClr val="067D17"/>
                </a:solidFill>
                <a:latin typeface="Consolas" panose="020B0609020204030204" pitchFamily="49" charset="0"/>
              </a:rPr>
              <a:t>"</a:t>
            </a:r>
            <a:r>
              <a:rPr lang="zh-CN" altLang="zh-CN" sz="1400" dirty="0" smtClean="0">
                <a:solidFill>
                  <a:srgbClr val="067D17"/>
                </a:solidFill>
                <a:latin typeface="宋体" panose="02010600030101010101" pitchFamily="2" charset="-122"/>
                <a:ea typeface="宋体" panose="02010600030101010101" pitchFamily="2" charset="-122"/>
              </a:rPr>
              <a:t>最大值不能超过</a:t>
            </a:r>
            <a:r>
              <a:rPr lang="zh-CN" altLang="zh-CN" sz="1400" dirty="0" smtClean="0">
                <a:solidFill>
                  <a:srgbClr val="067D17"/>
                </a:solidFill>
                <a:latin typeface="Consolas" panose="020B0609020204030204" pitchFamily="49" charset="0"/>
              </a:rPr>
              <a:t>400"</a:t>
            </a:r>
            <a:r>
              <a:rPr lang="zh-CN" altLang="zh-CN" sz="1400" dirty="0" smtClean="0">
                <a:solidFill>
                  <a:srgbClr val="080808"/>
                </a:solidFill>
                <a:latin typeface="Consolas" panose="020B0609020204030204" pitchFamily="49" charset="0"/>
              </a:rPr>
              <a:t>)</a:t>
            </a:r>
            <a:br>
              <a:rPr lang="zh-CN" altLang="zh-CN" sz="1400" dirty="0" smtClean="0">
                <a:solidFill>
                  <a:srgbClr val="080808"/>
                </a:solidFill>
                <a:latin typeface="Consolas" panose="020B0609020204030204" pitchFamily="49" charset="0"/>
              </a:rPr>
            </a:br>
            <a:r>
              <a:rPr lang="zh-CN" altLang="zh-CN" sz="1400" dirty="0" smtClean="0">
                <a:solidFill>
                  <a:srgbClr val="080808"/>
                </a:solidFill>
                <a:latin typeface="Consolas" panose="020B0609020204030204" pitchFamily="49" charset="0"/>
              </a:rPr>
              <a:t>    </a:t>
            </a:r>
            <a:r>
              <a:rPr lang="zh-CN" altLang="zh-CN" sz="1400" dirty="0" smtClean="0">
                <a:solidFill>
                  <a:srgbClr val="0033B3"/>
                </a:solidFill>
                <a:latin typeface="Consolas" panose="020B0609020204030204" pitchFamily="49" charset="0"/>
              </a:rPr>
              <a:t>private int </a:t>
            </a:r>
            <a:r>
              <a:rPr lang="zh-CN" altLang="zh-CN" sz="1400" dirty="0" smtClean="0">
                <a:solidFill>
                  <a:srgbClr val="871094"/>
                </a:solidFill>
                <a:latin typeface="Consolas" panose="020B0609020204030204" pitchFamily="49" charset="0"/>
              </a:rPr>
              <a:t>port</a:t>
            </a:r>
            <a:r>
              <a:rPr lang="zh-CN" altLang="zh-CN" sz="1400" dirty="0" smtClean="0">
                <a:solidFill>
                  <a:srgbClr val="080808"/>
                </a:solidFill>
                <a:latin typeface="Consolas" panose="020B0609020204030204" pitchFamily="49" charset="0"/>
              </a:rPr>
              <a:t>;</a:t>
            </a:r>
            <a:br>
              <a:rPr lang="zh-CN" altLang="zh-CN" sz="1400" dirty="0" smtClean="0">
                <a:solidFill>
                  <a:srgbClr val="080808"/>
                </a:solidFill>
                <a:latin typeface="Consolas" panose="020B0609020204030204" pitchFamily="49" charset="0"/>
              </a:rPr>
            </a:br>
            <a:r>
              <a:rPr lang="zh-CN" altLang="zh-CN" sz="1400" dirty="0" smtClean="0">
                <a:solidFill>
                  <a:srgbClr val="080808"/>
                </a:solidFill>
                <a:latin typeface="Consolas" panose="020B0609020204030204" pitchFamily="49" charset="0"/>
              </a:rPr>
              <a:t>}</a:t>
            </a:r>
            <a:endParaRPr lang="zh-CN" altLang="zh-CN" sz="1600" dirty="0">
              <a:latin typeface="Arial" panose="020B0604020202020204" pitchFamily="34" charset="0"/>
            </a:endParaRPr>
          </a:p>
        </p:txBody>
      </p:sp>
    </p:spTree>
    <p:extLst>
      <p:ext uri="{BB962C8B-B14F-4D97-AF65-F5344CB8AC3E}">
        <p14:creationId xmlns:p14="http://schemas.microsoft.com/office/powerpoint/2010/main" val="40947357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4A7A685B-F94D-194F-BA07-9413F6ABF747}"/>
              </a:ext>
            </a:extLst>
          </p:cNvPr>
          <p:cNvSpPr>
            <a:spLocks noGrp="1"/>
          </p:cNvSpPr>
          <p:nvPr>
            <p:ph type="body" sz="quarter" idx="10"/>
          </p:nvPr>
        </p:nvSpPr>
        <p:spPr>
          <a:xfrm>
            <a:off x="5126583" y="1463040"/>
            <a:ext cx="6573803" cy="4511040"/>
          </a:xfrm>
        </p:spPr>
        <p:txBody>
          <a:bodyPr/>
          <a:lstStyle/>
          <a:p>
            <a:r>
              <a:rPr lang="zh-CN" altLang="en-US" sz="1600" dirty="0" smtClean="0">
                <a:solidFill>
                  <a:srgbClr val="080808"/>
                </a:solidFill>
                <a:latin typeface="Consolas" panose="020B0609020204030204" pitchFamily="49" charset="0"/>
              </a:rPr>
              <a:t>启用</a:t>
            </a:r>
            <a:r>
              <a:rPr lang="en-US" altLang="zh-CN" sz="1600" dirty="0" smtClean="0">
                <a:solidFill>
                  <a:srgbClr val="080808"/>
                </a:solidFill>
                <a:latin typeface="Consolas" panose="020B0609020204030204" pitchFamily="49" charset="0"/>
              </a:rPr>
              <a:t>Bean</a:t>
            </a:r>
            <a:r>
              <a:rPr lang="zh-CN" altLang="en-US" sz="1600" dirty="0" smtClean="0">
                <a:solidFill>
                  <a:srgbClr val="080808"/>
                </a:solidFill>
                <a:latin typeface="Consolas" panose="020B0609020204030204" pitchFamily="49" charset="0"/>
              </a:rPr>
              <a:t>属性校验</a:t>
            </a:r>
            <a:endParaRPr lang="en-US" altLang="zh-CN" sz="1600" dirty="0" smtClean="0">
              <a:solidFill>
                <a:srgbClr val="080808"/>
              </a:solidFill>
              <a:latin typeface="Consolas" panose="020B0609020204030204" pitchFamily="49" charset="0"/>
            </a:endParaRPr>
          </a:p>
          <a:p>
            <a:pPr marL="952485" lvl="1" indent="-342900">
              <a:lnSpc>
                <a:spcPct val="150000"/>
              </a:lnSpc>
              <a:buFont typeface="Wingdings" panose="05000000000000000000" pitchFamily="2" charset="2"/>
              <a:buChar char="l"/>
            </a:pPr>
            <a:r>
              <a:rPr lang="zh-CN" altLang="en-US" sz="1600" b="0" dirty="0" smtClean="0">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rPr>
              <a:t>导入</a:t>
            </a:r>
            <a:r>
              <a:rPr lang="en-US" altLang="zh-CN" sz="1600" b="0" dirty="0" smtClean="0">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rPr>
              <a:t>JSR303</a:t>
            </a:r>
            <a:r>
              <a:rPr lang="zh-CN" altLang="en-US" sz="1600" b="0" dirty="0" smtClean="0">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rPr>
              <a:t>与</a:t>
            </a:r>
            <a:r>
              <a:rPr lang="en-US" altLang="zh-CN" sz="1600" b="0" dirty="0" smtClean="0">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rPr>
              <a:t>Hibernate</a:t>
            </a:r>
            <a:r>
              <a:rPr lang="zh-CN" altLang="en-US" sz="1600" b="0" dirty="0" smtClean="0">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rPr>
              <a:t>校验框架坐标</a:t>
            </a:r>
            <a:endParaRPr lang="en-US" altLang="zh-CN" sz="1600" b="0" dirty="0">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endParaRPr>
          </a:p>
          <a:p>
            <a:pPr marL="952485" lvl="1" indent="-342900">
              <a:lnSpc>
                <a:spcPct val="150000"/>
              </a:lnSpc>
              <a:buFont typeface="Wingdings" panose="05000000000000000000" pitchFamily="2" charset="2"/>
              <a:buChar char="l"/>
            </a:pPr>
            <a:r>
              <a:rPr lang="zh-CN" altLang="en-US" sz="1600" b="0" dirty="0" smtClean="0">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rPr>
              <a:t>使用</a:t>
            </a:r>
            <a:r>
              <a:rPr lang="en-US" altLang="zh-CN" sz="1600" b="0" dirty="0" smtClean="0">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rPr>
              <a:t>@Validated</a:t>
            </a:r>
            <a:r>
              <a:rPr lang="zh-CN" altLang="en-US" sz="1600" b="0" dirty="0" smtClean="0">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rPr>
              <a:t>注解启用校验功能</a:t>
            </a:r>
            <a:endParaRPr lang="en-US" altLang="zh-CN" sz="1600" b="0" dirty="0">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endParaRPr>
          </a:p>
          <a:p>
            <a:pPr marL="952485" lvl="1" indent="-342900">
              <a:lnSpc>
                <a:spcPct val="150000"/>
              </a:lnSpc>
              <a:buFont typeface="Wingdings" panose="05000000000000000000" pitchFamily="2" charset="2"/>
              <a:buChar char="l"/>
            </a:pPr>
            <a:r>
              <a:rPr lang="zh-CN" altLang="en-US" sz="1600" b="0" dirty="0" smtClean="0">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rPr>
              <a:t>使用具体校验规则规范数据校验格式</a:t>
            </a:r>
            <a:endParaRPr lang="en-US" altLang="zh-CN" sz="1600" b="0" dirty="0">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endParaRPr>
          </a:p>
        </p:txBody>
      </p:sp>
    </p:spTree>
    <p:extLst>
      <p:ext uri="{BB962C8B-B14F-4D97-AF65-F5344CB8AC3E}">
        <p14:creationId xmlns:p14="http://schemas.microsoft.com/office/powerpoint/2010/main" val="143872876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en-US" altLang="zh-CN" dirty="0" err="1" smtClean="0">
                <a:latin typeface="Consolas" panose="020B0609020204030204" pitchFamily="49" charset="0"/>
              </a:rPr>
              <a:t>yaml</a:t>
            </a:r>
            <a:r>
              <a:rPr lang="zh-CN" altLang="en-US" dirty="0" smtClean="0">
                <a:latin typeface="Consolas" panose="020B0609020204030204" pitchFamily="49" charset="0"/>
              </a:rPr>
              <a:t>语法规则</a:t>
            </a:r>
            <a:endParaRPr lang="zh-CN" altLang="en-US" dirty="0">
              <a:latin typeface="Consolas" panose="020B0609020204030204" pitchFamily="49" charset="0"/>
            </a:endParaRPr>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smtClean="0">
                <a:latin typeface="Consolas" panose="020B0609020204030204" pitchFamily="49" charset="0"/>
              </a:rPr>
              <a:t>字面值表达方式</a:t>
            </a:r>
            <a:endParaRPr lang="en-US" altLang="zh-CN" dirty="0">
              <a:solidFill>
                <a:schemeClr val="tx1">
                  <a:lumMod val="85000"/>
                  <a:lumOff val="15000"/>
                </a:schemeClr>
              </a:solidFill>
              <a:latin typeface="Consolas" panose="020B0609020204030204" pitchFamily="49" charset="0"/>
            </a:endParaRPr>
          </a:p>
        </p:txBody>
      </p:sp>
      <p:sp>
        <p:nvSpPr>
          <p:cNvPr id="6" name="TextBox 3">
            <a:extLst>
              <a:ext uri="{FF2B5EF4-FFF2-40B4-BE49-F238E27FC236}">
                <a16:creationId xmlns:a16="http://schemas.microsoft.com/office/drawing/2014/main" id="{0C998B78-AB18-3C47-A1C7-25AE9A3A40B0}"/>
              </a:ext>
            </a:extLst>
          </p:cNvPr>
          <p:cNvSpPr txBox="1"/>
          <p:nvPr/>
        </p:nvSpPr>
        <p:spPr>
          <a:xfrm>
            <a:off x="1133644" y="2267792"/>
            <a:ext cx="9496256" cy="2677656"/>
          </a:xfrm>
          <a:prstGeom prst="rect">
            <a:avLst/>
          </a:prstGeom>
          <a:solidFill>
            <a:srgbClr val="FFFFE4"/>
          </a:solidFill>
          <a:ln w="3175">
            <a:solidFill>
              <a:srgbClr val="919191"/>
            </a:solidFill>
          </a:ln>
        </p:spPr>
        <p:txBody>
          <a:bodyPr wrap="square">
            <a:spAutoFit/>
          </a:bodyPr>
          <a:lstStyle/>
          <a:p>
            <a:pPr lvl="0" eaLnBrk="0" fontAlgn="base" hangingPunct="0">
              <a:lnSpc>
                <a:spcPct val="150000"/>
              </a:lnSpc>
              <a:spcBef>
                <a:spcPct val="0"/>
              </a:spcBef>
              <a:spcAft>
                <a:spcPct val="0"/>
              </a:spcAft>
            </a:pPr>
            <a:r>
              <a:rPr lang="zh-CN" altLang="zh-CN" sz="1400" dirty="0">
                <a:solidFill>
                  <a:srgbClr val="0033B3"/>
                </a:solidFill>
                <a:latin typeface="Consolas" panose="020B0609020204030204" pitchFamily="49" charset="0"/>
                <a:ea typeface="阿里巴巴普惠体" panose="00020600040101010101" pitchFamily="18" charset="-122"/>
                <a:cs typeface="阿里巴巴普惠体" panose="00020600040101010101" pitchFamily="18" charset="-122"/>
              </a:rPr>
              <a:t>boolean</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TRUE  </a:t>
            </a:r>
            <a:r>
              <a:rPr lang="en-US" altLang="zh-CN" sz="1400" dirty="0" smtClean="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i="1" dirty="0" smtClean="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t>#</a:t>
            </a:r>
            <a:r>
              <a:rPr lang="zh-CN" altLang="zh-CN" sz="1400" i="1" dirty="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t>TRUE,true,True,FALSE,false，False均可</a:t>
            </a:r>
            <a:br>
              <a:rPr lang="zh-CN" altLang="zh-CN" sz="1400" i="1" dirty="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dirty="0">
                <a:solidFill>
                  <a:srgbClr val="0033B3"/>
                </a:solidFill>
                <a:latin typeface="Consolas" panose="020B0609020204030204" pitchFamily="49" charset="0"/>
                <a:ea typeface="阿里巴巴普惠体" panose="00020600040101010101" pitchFamily="18" charset="-122"/>
                <a:cs typeface="阿里巴巴普惠体" panose="00020600040101010101" pitchFamily="18" charset="-122"/>
              </a:rPr>
              <a:t>float</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3.14    </a:t>
            </a:r>
            <a:r>
              <a:rPr lang="en-US" altLang="zh-CN" sz="1400" dirty="0" smtClean="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i="1" dirty="0" smtClean="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t>#</a:t>
            </a:r>
            <a:r>
              <a:rPr lang="zh-CN" altLang="zh-CN" sz="1400" i="1" dirty="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t>6.8523015e+5  #支持科学计数法</a:t>
            </a:r>
            <a:br>
              <a:rPr lang="zh-CN" altLang="zh-CN" sz="1400" i="1" dirty="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dirty="0">
                <a:solidFill>
                  <a:srgbClr val="0033B3"/>
                </a:solidFill>
                <a:latin typeface="Consolas" panose="020B0609020204030204" pitchFamily="49" charset="0"/>
                <a:ea typeface="阿里巴巴普惠体" panose="00020600040101010101" pitchFamily="18" charset="-122"/>
                <a:cs typeface="阿里巴巴普惠体" panose="00020600040101010101" pitchFamily="18" charset="-122"/>
              </a:rPr>
              <a:t>int</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123       </a:t>
            </a:r>
            <a:r>
              <a:rPr lang="en-US" altLang="zh-CN" sz="1400" dirty="0" smtClean="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i="1" dirty="0" smtClean="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t>#</a:t>
            </a:r>
            <a:r>
              <a:rPr lang="zh-CN" altLang="zh-CN" sz="1400" i="1" dirty="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t>0b1010_0111_0100_1010_1110    #支持二进制、八进制、十六进制</a:t>
            </a:r>
            <a:br>
              <a:rPr lang="zh-CN" altLang="zh-CN" sz="1400" i="1" dirty="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dirty="0" smtClean="0">
                <a:solidFill>
                  <a:srgbClr val="0033B3"/>
                </a:solidFill>
                <a:latin typeface="Consolas" panose="020B0609020204030204" pitchFamily="49" charset="0"/>
                <a:ea typeface="阿里巴巴普惠体" panose="00020600040101010101" pitchFamily="18" charset="-122"/>
                <a:cs typeface="阿里巴巴普惠体" panose="00020600040101010101" pitchFamily="18" charset="-122"/>
              </a:rPr>
              <a:t>null</a:t>
            </a:r>
            <a:r>
              <a:rPr lang="zh-CN" altLang="zh-CN" sz="1400" dirty="0" smtClean="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        </a:t>
            </a:r>
            <a:r>
              <a:rPr lang="en-US" altLang="zh-CN" sz="1400" dirty="0" smtClean="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i="1" dirty="0" smtClean="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t>#使用~表示null</a:t>
            </a:r>
            <a:br>
              <a:rPr lang="zh-CN" altLang="zh-CN" sz="1400" i="1" dirty="0" smtClean="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dirty="0" smtClean="0">
                <a:solidFill>
                  <a:srgbClr val="0033B3"/>
                </a:solidFill>
                <a:latin typeface="Consolas" panose="020B0609020204030204" pitchFamily="49" charset="0"/>
                <a:ea typeface="阿里巴巴普惠体" panose="00020600040101010101" pitchFamily="18" charset="-122"/>
                <a:cs typeface="阿里巴巴普惠体" panose="00020600040101010101" pitchFamily="18" charset="-122"/>
              </a:rPr>
              <a:t>string</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HelloWorld      </a:t>
            </a:r>
            <a:r>
              <a:rPr lang="en-US" altLang="zh-CN" sz="1400" dirty="0" smtClean="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i="1" dirty="0" smtClean="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t>#</a:t>
            </a:r>
            <a:r>
              <a:rPr lang="zh-CN" altLang="zh-CN" sz="1400" i="1" dirty="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t>字符串可以直接书写</a:t>
            </a:r>
            <a:br>
              <a:rPr lang="zh-CN" altLang="zh-CN" sz="1400" i="1" dirty="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dirty="0">
                <a:solidFill>
                  <a:srgbClr val="0033B3"/>
                </a:solidFill>
                <a:latin typeface="Consolas" panose="020B0609020204030204" pitchFamily="49" charset="0"/>
                <a:ea typeface="阿里巴巴普惠体" panose="00020600040101010101" pitchFamily="18" charset="-122"/>
                <a:cs typeface="阿里巴巴普惠体" panose="00020600040101010101" pitchFamily="18" charset="-122"/>
              </a:rPr>
              <a:t>string2</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dirty="0">
                <a:solidFill>
                  <a:srgbClr val="067D17"/>
                </a:solidFill>
                <a:latin typeface="Consolas" panose="020B0609020204030204" pitchFamily="49" charset="0"/>
                <a:ea typeface="阿里巴巴普惠体" panose="00020600040101010101" pitchFamily="18" charset="-122"/>
                <a:cs typeface="阿里巴巴普惠体" panose="00020600040101010101" pitchFamily="18" charset="-122"/>
              </a:rPr>
              <a:t>"Hello World"  </a:t>
            </a:r>
            <a:r>
              <a:rPr lang="en-US" altLang="zh-CN" sz="1400" dirty="0" smtClean="0">
                <a:solidFill>
                  <a:srgbClr val="067D17"/>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i="1" dirty="0" smtClean="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t>#</a:t>
            </a:r>
            <a:r>
              <a:rPr lang="zh-CN" altLang="zh-CN" sz="1400" i="1" dirty="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t>可以使用</a:t>
            </a:r>
            <a:r>
              <a:rPr lang="zh-CN" altLang="zh-CN" sz="1400" i="1" dirty="0" smtClean="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t>双引号包裹</a:t>
            </a:r>
            <a:r>
              <a:rPr lang="zh-CN" altLang="zh-CN" sz="1400" i="1" dirty="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t>特殊字符</a:t>
            </a:r>
            <a:br>
              <a:rPr lang="zh-CN" altLang="zh-CN" sz="1400" i="1" dirty="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dirty="0">
                <a:solidFill>
                  <a:srgbClr val="0033B3"/>
                </a:solidFill>
                <a:latin typeface="Consolas" panose="020B0609020204030204" pitchFamily="49" charset="0"/>
                <a:ea typeface="阿里巴巴普惠体" panose="00020600040101010101" pitchFamily="18" charset="-122"/>
                <a:cs typeface="阿里巴巴普惠体" panose="00020600040101010101" pitchFamily="18" charset="-122"/>
              </a:rPr>
              <a:t>date</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2018-02-17        </a:t>
            </a:r>
            <a:r>
              <a:rPr lang="en-US" altLang="zh-CN" sz="1400" dirty="0" smtClean="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i="1" dirty="0" smtClean="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t>#</a:t>
            </a:r>
            <a:r>
              <a:rPr lang="zh-CN" altLang="zh-CN" sz="1400" i="1" dirty="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t>日期必须使用yyyy-MM-dd格式</a:t>
            </a:r>
            <a:br>
              <a:rPr lang="zh-CN" altLang="zh-CN" sz="1400" i="1" dirty="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dirty="0">
                <a:solidFill>
                  <a:srgbClr val="0033B3"/>
                </a:solidFill>
                <a:latin typeface="Consolas" panose="020B0609020204030204" pitchFamily="49" charset="0"/>
                <a:ea typeface="阿里巴巴普惠体" panose="00020600040101010101" pitchFamily="18" charset="-122"/>
                <a:cs typeface="阿里巴巴普惠体" panose="00020600040101010101" pitchFamily="18" charset="-122"/>
              </a:rPr>
              <a:t>datetime</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2018-02-17T15:02:31+08:00  </a:t>
            </a:r>
            <a:r>
              <a:rPr lang="zh-CN" altLang="zh-CN" sz="1400" i="1" dirty="0" smtClean="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t>#</a:t>
            </a:r>
            <a:r>
              <a:rPr lang="zh-CN" altLang="zh-CN" sz="1400" i="1" dirty="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t>时间和日期之间使用T连接，最后使用+代表</a:t>
            </a:r>
            <a:r>
              <a:rPr lang="zh-CN" altLang="zh-CN" sz="1400" i="1" dirty="0" smtClean="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t>时区</a:t>
            </a:r>
            <a:endParaRPr lang="zh-CN" altLang="zh-CN" sz="1600" dirty="0">
              <a:latin typeface="Consolas" panose="020B0609020204030204" pitchFamily="49" charset="0"/>
              <a:ea typeface="阿里巴巴普惠体" panose="00020600040101010101" pitchFamily="18" charset="-122"/>
              <a:cs typeface="阿里巴巴普惠体" panose="00020600040101010101" pitchFamily="18" charset="-122"/>
            </a:endParaRPr>
          </a:p>
        </p:txBody>
      </p:sp>
    </p:spTree>
    <p:extLst>
      <p:ext uri="{BB962C8B-B14F-4D97-AF65-F5344CB8AC3E}">
        <p14:creationId xmlns:p14="http://schemas.microsoft.com/office/powerpoint/2010/main" val="315779778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4A7A685B-F94D-194F-BA07-9413F6ABF747}"/>
              </a:ext>
            </a:extLst>
          </p:cNvPr>
          <p:cNvSpPr>
            <a:spLocks noGrp="1"/>
          </p:cNvSpPr>
          <p:nvPr>
            <p:ph type="body" sz="quarter" idx="10"/>
          </p:nvPr>
        </p:nvSpPr>
        <p:spPr>
          <a:xfrm>
            <a:off x="5126583" y="1463040"/>
            <a:ext cx="6573803" cy="4511040"/>
          </a:xfrm>
        </p:spPr>
        <p:txBody>
          <a:bodyPr/>
          <a:lstStyle/>
          <a:p>
            <a:r>
              <a:rPr lang="zh-CN" altLang="en-US" sz="1600" dirty="0" smtClean="0">
                <a:latin typeface="Consolas" panose="020B0609020204030204" pitchFamily="49" charset="0"/>
                <a:sym typeface="Consolas" panose="020B0609020204030204" pitchFamily="49" charset="0"/>
              </a:rPr>
              <a:t>注意</a:t>
            </a:r>
            <a:r>
              <a:rPr lang="en-US" altLang="zh-CN" sz="1600" dirty="0" err="1" smtClean="0">
                <a:latin typeface="Consolas" panose="020B0609020204030204" pitchFamily="49" charset="0"/>
                <a:sym typeface="Consolas" panose="020B0609020204030204" pitchFamily="49" charset="0"/>
              </a:rPr>
              <a:t>yaml</a:t>
            </a:r>
            <a:r>
              <a:rPr lang="zh-CN" altLang="en-US" sz="1600" dirty="0" smtClean="0">
                <a:latin typeface="Consolas" panose="020B0609020204030204" pitchFamily="49" charset="0"/>
                <a:sym typeface="Consolas" panose="020B0609020204030204" pitchFamily="49" charset="0"/>
              </a:rPr>
              <a:t>文件中对于数字的定义支持进制书写格式，如需使用字符串请使用引号明确标注</a:t>
            </a:r>
            <a:endParaRPr lang="en-US" altLang="zh-CN" sz="1600" dirty="0" smtClean="0">
              <a:latin typeface="Consolas" panose="020B0609020204030204" pitchFamily="49" charset="0"/>
              <a:sym typeface="Consolas" panose="020B0609020204030204" pitchFamily="49" charset="0"/>
            </a:endParaRPr>
          </a:p>
        </p:txBody>
      </p:sp>
    </p:spTree>
    <p:extLst>
      <p:ext uri="{BB962C8B-B14F-4D97-AF65-F5344CB8AC3E}">
        <p14:creationId xmlns:p14="http://schemas.microsoft.com/office/powerpoint/2010/main" val="48733058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4A7A685B-F94D-194F-BA07-9413F6ABF747}"/>
              </a:ext>
            </a:extLst>
          </p:cNvPr>
          <p:cNvSpPr>
            <a:spLocks noGrp="1"/>
          </p:cNvSpPr>
          <p:nvPr>
            <p:ph type="body" sz="quarter" idx="10"/>
          </p:nvPr>
        </p:nvSpPr>
        <p:spPr/>
        <p:txBody>
          <a:bodyPr/>
          <a:lstStyle/>
          <a:p>
            <a:r>
              <a:rPr lang="en-US" altLang="zh-CN" sz="1600" dirty="0">
                <a:latin typeface="Consolas" panose="020B0609020204030204" pitchFamily="49" charset="0"/>
              </a:rPr>
              <a:t>@</a:t>
            </a:r>
            <a:r>
              <a:rPr lang="en-US" altLang="zh-CN" sz="1600" dirty="0" err="1">
                <a:latin typeface="Consolas" panose="020B0609020204030204" pitchFamily="49" charset="0"/>
              </a:rPr>
              <a:t>ConfigurationProperties</a:t>
            </a:r>
            <a:endParaRPr lang="en-US" altLang="zh-CN" sz="1600" dirty="0">
              <a:latin typeface="Consolas" panose="020B0609020204030204" pitchFamily="49" charset="0"/>
            </a:endParaRPr>
          </a:p>
          <a:p>
            <a:r>
              <a:rPr lang="zh-CN" altLang="en-US" sz="1600" dirty="0">
                <a:latin typeface="Consolas" panose="020B0609020204030204" pitchFamily="49" charset="0"/>
              </a:rPr>
              <a:t>宽松绑定</a:t>
            </a:r>
            <a:r>
              <a:rPr lang="en-US" altLang="zh-CN" sz="1600" dirty="0">
                <a:latin typeface="Consolas" panose="020B0609020204030204" pitchFamily="49" charset="0"/>
              </a:rPr>
              <a:t>/</a:t>
            </a:r>
            <a:r>
              <a:rPr lang="zh-CN" altLang="en-US" sz="1600" dirty="0">
                <a:latin typeface="Consolas" panose="020B0609020204030204" pitchFamily="49" charset="0"/>
              </a:rPr>
              <a:t>松散绑定</a:t>
            </a:r>
            <a:endParaRPr lang="en-US" altLang="zh-CN" sz="1600" dirty="0">
              <a:latin typeface="Consolas" panose="020B0609020204030204" pitchFamily="49" charset="0"/>
              <a:sym typeface="Consolas" panose="020B0609020204030204" pitchFamily="49" charset="0"/>
            </a:endParaRPr>
          </a:p>
          <a:p>
            <a:r>
              <a:rPr lang="zh-CN" altLang="en-US" sz="1600" dirty="0">
                <a:latin typeface="Consolas" panose="020B0609020204030204" pitchFamily="49" charset="0"/>
                <a:sym typeface="Consolas" panose="020B0609020204030204" pitchFamily="49" charset="0"/>
              </a:rPr>
              <a:t>常用计量单位绑定</a:t>
            </a:r>
            <a:endParaRPr lang="en-US" altLang="zh-CN" sz="1600" dirty="0">
              <a:latin typeface="Consolas" panose="020B0609020204030204" pitchFamily="49" charset="0"/>
              <a:sym typeface="Consolas" panose="020B0609020204030204" pitchFamily="49" charset="0"/>
            </a:endParaRPr>
          </a:p>
          <a:p>
            <a:r>
              <a:rPr lang="zh-CN" altLang="en-US" sz="1600" dirty="0">
                <a:latin typeface="Consolas" panose="020B0609020204030204" pitchFamily="49" charset="0"/>
                <a:sym typeface="Consolas" panose="020B0609020204030204" pitchFamily="49" charset="0"/>
              </a:rPr>
              <a:t>数据校验</a:t>
            </a:r>
            <a:endParaRPr lang="en-US" altLang="zh-CN" sz="1600" dirty="0">
              <a:latin typeface="Consolas" panose="020B0609020204030204" pitchFamily="49" charset="0"/>
              <a:sym typeface="Consolas" panose="020B0609020204030204" pitchFamily="49" charset="0"/>
            </a:endParaRPr>
          </a:p>
        </p:txBody>
      </p:sp>
    </p:spTree>
    <p:extLst>
      <p:ext uri="{BB962C8B-B14F-4D97-AF65-F5344CB8AC3E}">
        <p14:creationId xmlns:p14="http://schemas.microsoft.com/office/powerpoint/2010/main" val="199537832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normAutofit fontScale="90000"/>
          </a:bodyPr>
          <a:lstStyle/>
          <a:p>
            <a:r>
              <a:rPr lang="zh-CN" altLang="en-US" dirty="0" smtClean="0">
                <a:latin typeface="Consolas" panose="020B0609020204030204" pitchFamily="49" charset="0"/>
                <a:sym typeface="Consolas" panose="020B0609020204030204" pitchFamily="49" charset="0"/>
              </a:rPr>
              <a:t>测试</a:t>
            </a:r>
            <a:endParaRPr lang="zh-CN" altLang="en-US" dirty="0"/>
          </a:p>
        </p:txBody>
      </p:sp>
      <p:sp>
        <p:nvSpPr>
          <p:cNvPr id="16" name="文本占位符 15">
            <a:extLst>
              <a:ext uri="{FF2B5EF4-FFF2-40B4-BE49-F238E27FC236}">
                <a16:creationId xmlns:a16="http://schemas.microsoft.com/office/drawing/2014/main" id="{4EF1BC7A-F89C-42F7-939B-710606C6C23A}"/>
              </a:ext>
            </a:extLst>
          </p:cNvPr>
          <p:cNvSpPr>
            <a:spLocks noGrp="1"/>
          </p:cNvSpPr>
          <p:nvPr>
            <p:ph type="body" idx="10"/>
          </p:nvPr>
        </p:nvSpPr>
        <p:spPr/>
        <p:txBody>
          <a:bodyPr/>
          <a:lstStyle/>
          <a:p>
            <a:r>
              <a:rPr lang="zh-CN" altLang="en-US" sz="1800" dirty="0" smtClean="0">
                <a:latin typeface="Consolas" panose="020B0609020204030204" pitchFamily="49" charset="0"/>
              </a:rPr>
              <a:t>加载测试专用属性</a:t>
            </a:r>
            <a:endParaRPr lang="en-US" altLang="zh-CN" sz="1800" dirty="0" smtClean="0">
              <a:latin typeface="Consolas" panose="020B0609020204030204" pitchFamily="49" charset="0"/>
            </a:endParaRPr>
          </a:p>
          <a:p>
            <a:r>
              <a:rPr lang="zh-CN" altLang="en-US" sz="1800" dirty="0">
                <a:latin typeface="Consolas" panose="020B0609020204030204" pitchFamily="49" charset="0"/>
              </a:rPr>
              <a:t>加载</a:t>
            </a:r>
            <a:r>
              <a:rPr lang="zh-CN" altLang="en-US" sz="1800" dirty="0" smtClean="0">
                <a:latin typeface="Consolas" panose="020B0609020204030204" pitchFamily="49" charset="0"/>
              </a:rPr>
              <a:t>测试专用配置</a:t>
            </a:r>
            <a:endParaRPr lang="en-US" altLang="zh-CN" sz="1800" dirty="0">
              <a:latin typeface="Consolas" panose="020B0609020204030204" pitchFamily="49" charset="0"/>
            </a:endParaRPr>
          </a:p>
          <a:p>
            <a:r>
              <a:rPr lang="en-US" altLang="zh-CN" sz="1800" dirty="0" smtClean="0">
                <a:latin typeface="Consolas" panose="020B0609020204030204" pitchFamily="49" charset="0"/>
              </a:rPr>
              <a:t>Web</a:t>
            </a:r>
            <a:r>
              <a:rPr lang="zh-CN" altLang="en-US" sz="1800" dirty="0" smtClean="0">
                <a:latin typeface="Consolas" panose="020B0609020204030204" pitchFamily="49" charset="0"/>
              </a:rPr>
              <a:t>环境模拟测试</a:t>
            </a:r>
            <a:endParaRPr lang="en-US" altLang="zh-CN" sz="1800" dirty="0" smtClean="0">
              <a:latin typeface="Consolas" panose="020B0609020204030204" pitchFamily="49" charset="0"/>
            </a:endParaRPr>
          </a:p>
          <a:p>
            <a:r>
              <a:rPr lang="zh-CN" altLang="en-US" sz="1800" dirty="0" smtClean="0">
                <a:latin typeface="Consolas" panose="020B0609020204030204" pitchFamily="49" charset="0"/>
                <a:sym typeface="Consolas" panose="020B0609020204030204" pitchFamily="49" charset="0"/>
              </a:rPr>
              <a:t>数据层测试</a:t>
            </a:r>
            <a:r>
              <a:rPr lang="zh-CN" altLang="en-US" sz="1800" dirty="0">
                <a:latin typeface="Consolas" panose="020B0609020204030204" pitchFamily="49" charset="0"/>
                <a:sym typeface="Consolas" panose="020B0609020204030204" pitchFamily="49" charset="0"/>
              </a:rPr>
              <a:t>回滚</a:t>
            </a:r>
            <a:endParaRPr lang="en-US" altLang="zh-CN" sz="1800" dirty="0">
              <a:latin typeface="Consolas" panose="020B0609020204030204" pitchFamily="49" charset="0"/>
              <a:sym typeface="Consolas" panose="020B0609020204030204" pitchFamily="49" charset="0"/>
            </a:endParaRPr>
          </a:p>
          <a:p>
            <a:r>
              <a:rPr lang="zh-CN" altLang="en-US" sz="1800" dirty="0" smtClean="0">
                <a:latin typeface="Consolas" panose="020B0609020204030204" pitchFamily="49" charset="0"/>
                <a:sym typeface="Consolas" panose="020B0609020204030204" pitchFamily="49" charset="0"/>
              </a:rPr>
              <a:t>测试用例数据设定</a:t>
            </a:r>
            <a:endParaRPr lang="en-US" altLang="zh-CN" sz="1800" dirty="0">
              <a:latin typeface="Consolas" panose="020B0609020204030204" pitchFamily="49" charset="0"/>
              <a:sym typeface="Consolas" panose="020B0609020204030204" pitchFamily="49" charset="0"/>
            </a:endParaRPr>
          </a:p>
        </p:txBody>
      </p:sp>
      <p:sp>
        <p:nvSpPr>
          <p:cNvPr id="3" name="文本占位符 2"/>
          <p:cNvSpPr>
            <a:spLocks noGrp="1"/>
          </p:cNvSpPr>
          <p:nvPr>
            <p:ph type="body" sz="quarter" idx="11"/>
          </p:nvPr>
        </p:nvSpPr>
        <p:spPr/>
        <p:txBody>
          <a:bodyPr/>
          <a:lstStyle/>
          <a:p>
            <a:r>
              <a:rPr lang="en-US" altLang="zh-CN" dirty="0" smtClean="0"/>
              <a:t>03</a:t>
            </a:r>
            <a:endParaRPr lang="zh-CN" altLang="en-US" dirty="0"/>
          </a:p>
        </p:txBody>
      </p:sp>
    </p:spTree>
    <p:extLst>
      <p:ext uri="{BB962C8B-B14F-4D97-AF65-F5344CB8AC3E}">
        <p14:creationId xmlns:p14="http://schemas.microsoft.com/office/powerpoint/2010/main" val="138056649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zh-CN" altLang="en-US" dirty="0" smtClean="0"/>
              <a:t>启动热部署</a:t>
            </a:r>
            <a:endParaRPr lang="zh-CN" altLang="en-US" dirty="0"/>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smtClean="0">
                <a:latin typeface="Consolas" panose="020B0609020204030204" pitchFamily="49" charset="0"/>
              </a:rPr>
              <a:t>开启开发者工具</a:t>
            </a:r>
            <a:endParaRPr lang="en-US" altLang="zh-CN" dirty="0" smtClean="0">
              <a:latin typeface="Consolas" panose="020B0609020204030204" pitchFamily="49" charset="0"/>
            </a:endParaRPr>
          </a:p>
          <a:p>
            <a:pPr>
              <a:buFont typeface="Wingdings" panose="05000000000000000000" pitchFamily="2" charset="2"/>
              <a:buChar char="l"/>
            </a:pPr>
            <a:endParaRPr lang="en-US" altLang="zh-CN" dirty="0">
              <a:latin typeface="Consolas" panose="020B0609020204030204" pitchFamily="49" charset="0"/>
            </a:endParaRPr>
          </a:p>
          <a:p>
            <a:pPr>
              <a:buFont typeface="Wingdings" panose="05000000000000000000" pitchFamily="2" charset="2"/>
              <a:buChar char="l"/>
            </a:pPr>
            <a:endParaRPr lang="en-US" altLang="zh-CN" dirty="0" smtClean="0">
              <a:latin typeface="Consolas" panose="020B0609020204030204" pitchFamily="49" charset="0"/>
            </a:endParaRPr>
          </a:p>
          <a:p>
            <a:pPr>
              <a:buFont typeface="Wingdings" panose="05000000000000000000" pitchFamily="2" charset="2"/>
              <a:buChar char="l"/>
            </a:pPr>
            <a:endParaRPr lang="en-US" altLang="zh-CN" sz="1400" dirty="0">
              <a:latin typeface="Consolas" panose="020B0609020204030204" pitchFamily="49" charset="0"/>
            </a:endParaRPr>
          </a:p>
          <a:p>
            <a:pPr>
              <a:buFont typeface="Wingdings" panose="05000000000000000000" pitchFamily="2" charset="2"/>
              <a:buChar char="l"/>
            </a:pPr>
            <a:endParaRPr lang="en-US" altLang="zh-CN" sz="2400" dirty="0">
              <a:latin typeface="Consolas" panose="020B0609020204030204" pitchFamily="49" charset="0"/>
            </a:endParaRPr>
          </a:p>
          <a:p>
            <a:pPr>
              <a:buFont typeface="Wingdings" panose="05000000000000000000" pitchFamily="2" charset="2"/>
              <a:buChar char="l"/>
            </a:pPr>
            <a:r>
              <a:rPr lang="zh-CN" altLang="en-US" dirty="0" smtClean="0">
                <a:latin typeface="Consolas" panose="020B0609020204030204" pitchFamily="49" charset="0"/>
              </a:rPr>
              <a:t>激活热部署：</a:t>
            </a:r>
            <a:r>
              <a:rPr lang="en-US" altLang="zh-CN" b="1" dirty="0" smtClean="0">
                <a:solidFill>
                  <a:srgbClr val="AD2A26"/>
                </a:solidFill>
                <a:latin typeface="Consolas" panose="020B0609020204030204" pitchFamily="49" charset="0"/>
              </a:rPr>
              <a:t>Ctrl </a:t>
            </a:r>
            <a:r>
              <a:rPr lang="en-US" altLang="zh-CN" dirty="0">
                <a:latin typeface="Consolas" panose="020B0609020204030204" pitchFamily="49" charset="0"/>
              </a:rPr>
              <a:t>+</a:t>
            </a:r>
            <a:r>
              <a:rPr lang="en-US" altLang="zh-CN" b="1" dirty="0" smtClean="0">
                <a:solidFill>
                  <a:srgbClr val="AD2A26"/>
                </a:solidFill>
                <a:latin typeface="Consolas" panose="020B0609020204030204" pitchFamily="49" charset="0"/>
              </a:rPr>
              <a:t> F9</a:t>
            </a:r>
          </a:p>
          <a:p>
            <a:pPr>
              <a:buFont typeface="Wingdings" panose="05000000000000000000" pitchFamily="2" charset="2"/>
              <a:buChar char="l"/>
            </a:pPr>
            <a:endParaRPr lang="en-US" altLang="zh-CN" dirty="0" smtClean="0">
              <a:latin typeface="Consolas" panose="020B0609020204030204" pitchFamily="49" charset="0"/>
            </a:endParaRPr>
          </a:p>
          <a:p>
            <a:pPr>
              <a:buFont typeface="Wingdings" panose="05000000000000000000" pitchFamily="2" charset="2"/>
              <a:buChar char="l"/>
            </a:pPr>
            <a:endParaRPr lang="en-US" altLang="zh-CN" dirty="0" smtClean="0">
              <a:latin typeface="Consolas" panose="020B0609020204030204" pitchFamily="49" charset="0"/>
            </a:endParaRPr>
          </a:p>
          <a:p>
            <a:pPr>
              <a:buFont typeface="Wingdings" panose="05000000000000000000" pitchFamily="2" charset="2"/>
              <a:buChar char="l"/>
            </a:pPr>
            <a:endParaRPr lang="en-US" altLang="zh-CN" dirty="0">
              <a:solidFill>
                <a:schemeClr val="tx1">
                  <a:lumMod val="85000"/>
                  <a:lumOff val="15000"/>
                </a:schemeClr>
              </a:solidFill>
              <a:latin typeface="Consolas" panose="020B0609020204030204" pitchFamily="49" charset="0"/>
            </a:endParaRPr>
          </a:p>
        </p:txBody>
      </p:sp>
      <p:sp>
        <p:nvSpPr>
          <p:cNvPr id="14" name="TextBox 3">
            <a:extLst>
              <a:ext uri="{FF2B5EF4-FFF2-40B4-BE49-F238E27FC236}">
                <a16:creationId xmlns:a16="http://schemas.microsoft.com/office/drawing/2014/main" id="{0C998B78-AB18-3C47-A1C7-25AE9A3A40B0}"/>
              </a:ext>
            </a:extLst>
          </p:cNvPr>
          <p:cNvSpPr txBox="1"/>
          <p:nvPr/>
        </p:nvSpPr>
        <p:spPr>
          <a:xfrm>
            <a:off x="1159842" y="2149748"/>
            <a:ext cx="9860586" cy="1672446"/>
          </a:xfrm>
          <a:prstGeom prst="rect">
            <a:avLst/>
          </a:prstGeom>
          <a:solidFill>
            <a:srgbClr val="FFFFE4"/>
          </a:solidFill>
          <a:ln w="3175">
            <a:solidFill>
              <a:srgbClr val="919191"/>
            </a:solidFill>
          </a:ln>
        </p:spPr>
        <p:txBody>
          <a:bodyPr wrap="square">
            <a:spAutoFit/>
          </a:bodyPr>
          <a:lstStyle/>
          <a:p>
            <a:pPr lvl="0" eaLnBrk="0" fontAlgn="base" hangingPunct="0">
              <a:lnSpc>
                <a:spcPct val="150000"/>
              </a:lnSpc>
              <a:spcBef>
                <a:spcPct val="0"/>
              </a:spcBef>
              <a:spcAft>
                <a:spcPct val="0"/>
              </a:spcAft>
            </a:pPr>
            <a:r>
              <a:rPr lang="zh-CN" altLang="zh-CN" sz="1400" dirty="0">
                <a:solidFill>
                  <a:srgbClr val="080808"/>
                </a:solidFill>
                <a:latin typeface="Consolas" panose="020B0609020204030204" pitchFamily="49" charset="0"/>
              </a:rPr>
              <a:t>&lt;</a:t>
            </a:r>
            <a:r>
              <a:rPr lang="zh-CN" altLang="zh-CN" sz="1400" dirty="0">
                <a:solidFill>
                  <a:srgbClr val="0033B3"/>
                </a:solidFill>
                <a:latin typeface="Consolas" panose="020B0609020204030204" pitchFamily="49" charset="0"/>
              </a:rPr>
              <a:t>dependency</a:t>
            </a:r>
            <a:r>
              <a:rPr lang="zh-CN" altLang="zh-CN" sz="1400" dirty="0">
                <a:solidFill>
                  <a:srgbClr val="080808"/>
                </a:solidFill>
                <a:latin typeface="Consolas" panose="020B0609020204030204" pitchFamily="49" charset="0"/>
              </a:rPr>
              <a:t>&gt;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&lt;</a:t>
            </a:r>
            <a:r>
              <a:rPr lang="zh-CN" altLang="zh-CN" sz="1400" dirty="0">
                <a:solidFill>
                  <a:srgbClr val="0033B3"/>
                </a:solidFill>
                <a:latin typeface="Consolas" panose="020B0609020204030204" pitchFamily="49" charset="0"/>
              </a:rPr>
              <a:t>groupId</a:t>
            </a:r>
            <a:r>
              <a:rPr lang="zh-CN" altLang="zh-CN" sz="1400" dirty="0">
                <a:solidFill>
                  <a:srgbClr val="080808"/>
                </a:solidFill>
                <a:latin typeface="Consolas" panose="020B0609020204030204" pitchFamily="49" charset="0"/>
              </a:rPr>
              <a:t>&gt;org.springframework.boot&lt;/</a:t>
            </a:r>
            <a:r>
              <a:rPr lang="zh-CN" altLang="zh-CN" sz="1400" dirty="0">
                <a:solidFill>
                  <a:srgbClr val="0033B3"/>
                </a:solidFill>
                <a:latin typeface="Consolas" panose="020B0609020204030204" pitchFamily="49" charset="0"/>
              </a:rPr>
              <a:t>groupId</a:t>
            </a:r>
            <a:r>
              <a:rPr lang="zh-CN" altLang="zh-CN" sz="1400" dirty="0">
                <a:solidFill>
                  <a:srgbClr val="080808"/>
                </a:solidFill>
                <a:latin typeface="Consolas" panose="020B0609020204030204" pitchFamily="49" charset="0"/>
              </a:rPr>
              <a:t>&gt;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&lt;</a:t>
            </a:r>
            <a:r>
              <a:rPr lang="zh-CN" altLang="zh-CN" sz="1400" dirty="0">
                <a:solidFill>
                  <a:srgbClr val="0033B3"/>
                </a:solidFill>
                <a:latin typeface="Consolas" panose="020B0609020204030204" pitchFamily="49" charset="0"/>
              </a:rPr>
              <a:t>artifactId</a:t>
            </a:r>
            <a:r>
              <a:rPr lang="zh-CN" altLang="zh-CN" sz="1400" dirty="0">
                <a:solidFill>
                  <a:srgbClr val="080808"/>
                </a:solidFill>
                <a:latin typeface="Consolas" panose="020B0609020204030204" pitchFamily="49" charset="0"/>
              </a:rPr>
              <a:t>&gt;spring-boot-devtools&lt;/</a:t>
            </a:r>
            <a:r>
              <a:rPr lang="zh-CN" altLang="zh-CN" sz="1400" dirty="0">
                <a:solidFill>
                  <a:srgbClr val="0033B3"/>
                </a:solidFill>
                <a:latin typeface="Consolas" panose="020B0609020204030204" pitchFamily="49" charset="0"/>
              </a:rPr>
              <a:t>artifactId</a:t>
            </a:r>
            <a:r>
              <a:rPr lang="zh-CN" altLang="zh-CN" sz="1400" dirty="0">
                <a:solidFill>
                  <a:srgbClr val="080808"/>
                </a:solidFill>
                <a:latin typeface="Consolas" panose="020B0609020204030204" pitchFamily="49" charset="0"/>
              </a:rPr>
              <a:t>&gt;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&lt;</a:t>
            </a:r>
            <a:r>
              <a:rPr lang="zh-CN" altLang="zh-CN" sz="1400" dirty="0">
                <a:solidFill>
                  <a:srgbClr val="0033B3"/>
                </a:solidFill>
                <a:latin typeface="Consolas" panose="020B0609020204030204" pitchFamily="49" charset="0"/>
              </a:rPr>
              <a:t>optional</a:t>
            </a:r>
            <a:r>
              <a:rPr lang="zh-CN" altLang="zh-CN" sz="1400" dirty="0">
                <a:solidFill>
                  <a:srgbClr val="080808"/>
                </a:solidFill>
                <a:latin typeface="Consolas" panose="020B0609020204030204" pitchFamily="49" charset="0"/>
              </a:rPr>
              <a:t>&gt;true&lt;/</a:t>
            </a:r>
            <a:r>
              <a:rPr lang="zh-CN" altLang="zh-CN" sz="1400" dirty="0">
                <a:solidFill>
                  <a:srgbClr val="0033B3"/>
                </a:solidFill>
                <a:latin typeface="Consolas" panose="020B0609020204030204" pitchFamily="49" charset="0"/>
              </a:rPr>
              <a:t>optional</a:t>
            </a:r>
            <a:r>
              <a:rPr lang="zh-CN" altLang="zh-CN" sz="1400" dirty="0">
                <a:solidFill>
                  <a:srgbClr val="080808"/>
                </a:solidFill>
                <a:latin typeface="Consolas" panose="020B0609020204030204" pitchFamily="49" charset="0"/>
              </a:rPr>
              <a:t>&gt;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&lt;/</a:t>
            </a:r>
            <a:r>
              <a:rPr lang="zh-CN" altLang="zh-CN" sz="1400" dirty="0">
                <a:solidFill>
                  <a:srgbClr val="0033B3"/>
                </a:solidFill>
                <a:latin typeface="Consolas" panose="020B0609020204030204" pitchFamily="49" charset="0"/>
              </a:rPr>
              <a:t>dependency</a:t>
            </a:r>
            <a:r>
              <a:rPr lang="zh-CN" altLang="zh-CN" sz="1400" dirty="0">
                <a:solidFill>
                  <a:srgbClr val="080808"/>
                </a:solidFill>
                <a:latin typeface="Consolas" panose="020B0609020204030204" pitchFamily="49" charset="0"/>
              </a:rPr>
              <a:t>&gt;</a:t>
            </a:r>
            <a:endParaRPr lang="zh-CN" altLang="zh-CN" sz="1600" dirty="0">
              <a:latin typeface="Arial" panose="020B0604020202020204" pitchFamily="34" charset="0"/>
            </a:endParaRPr>
          </a:p>
        </p:txBody>
      </p:sp>
    </p:spTree>
    <p:extLst>
      <p:ext uri="{BB962C8B-B14F-4D97-AF65-F5344CB8AC3E}">
        <p14:creationId xmlns:p14="http://schemas.microsoft.com/office/powerpoint/2010/main" val="392366862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zh-CN" altLang="en-US" dirty="0" smtClean="0">
                <a:latin typeface="Consolas" panose="020B0609020204030204" pitchFamily="49" charset="0"/>
              </a:rPr>
              <a:t>加载测试专用属性</a:t>
            </a:r>
            <a:endParaRPr lang="zh-CN" altLang="en-US" dirty="0">
              <a:latin typeface="Consolas" panose="020B0609020204030204" pitchFamily="49" charset="0"/>
            </a:endParaRPr>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smtClean="0">
                <a:latin typeface="Consolas" panose="020B0609020204030204" pitchFamily="49" charset="0"/>
              </a:rPr>
              <a:t>在启动测试环境时可以通过</a:t>
            </a:r>
            <a:r>
              <a:rPr lang="en-US" altLang="zh-CN" dirty="0" smtClean="0">
                <a:latin typeface="Consolas" panose="020B0609020204030204" pitchFamily="49" charset="0"/>
              </a:rPr>
              <a:t>properties</a:t>
            </a:r>
            <a:r>
              <a:rPr lang="zh-CN" altLang="en-US" dirty="0" smtClean="0">
                <a:latin typeface="Consolas" panose="020B0609020204030204" pitchFamily="49" charset="0"/>
              </a:rPr>
              <a:t>参数设置测试环境专用的属性</a:t>
            </a:r>
            <a:endParaRPr lang="en-US" altLang="zh-CN" dirty="0" smtClean="0">
              <a:latin typeface="Consolas" panose="020B0609020204030204" pitchFamily="49" charset="0"/>
            </a:endParaRPr>
          </a:p>
          <a:p>
            <a:pPr>
              <a:buFont typeface="Wingdings" panose="05000000000000000000" pitchFamily="2" charset="2"/>
              <a:buChar char="l"/>
            </a:pPr>
            <a:endParaRPr lang="en-US" altLang="zh-CN" dirty="0">
              <a:latin typeface="Consolas" panose="020B0609020204030204" pitchFamily="49" charset="0"/>
            </a:endParaRPr>
          </a:p>
          <a:p>
            <a:pPr>
              <a:buFont typeface="Wingdings" panose="05000000000000000000" pitchFamily="2" charset="2"/>
              <a:buChar char="l"/>
            </a:pPr>
            <a:endParaRPr lang="en-US" altLang="zh-CN" dirty="0" smtClean="0">
              <a:latin typeface="Consolas" panose="020B0609020204030204" pitchFamily="49" charset="0"/>
            </a:endParaRPr>
          </a:p>
          <a:p>
            <a:pPr>
              <a:buFont typeface="Wingdings" panose="05000000000000000000" pitchFamily="2" charset="2"/>
              <a:buChar char="l"/>
            </a:pPr>
            <a:endParaRPr lang="en-US" altLang="zh-CN" dirty="0">
              <a:latin typeface="Consolas" panose="020B0609020204030204" pitchFamily="49" charset="0"/>
            </a:endParaRPr>
          </a:p>
          <a:p>
            <a:pPr>
              <a:buFont typeface="Wingdings" panose="05000000000000000000" pitchFamily="2" charset="2"/>
              <a:buChar char="l"/>
            </a:pPr>
            <a:endParaRPr lang="en-US" altLang="zh-CN" dirty="0" smtClean="0">
              <a:latin typeface="Consolas" panose="020B0609020204030204" pitchFamily="49" charset="0"/>
            </a:endParaRPr>
          </a:p>
          <a:p>
            <a:pPr>
              <a:buFont typeface="Wingdings" panose="05000000000000000000" pitchFamily="2" charset="2"/>
              <a:buChar char="l"/>
            </a:pPr>
            <a:endParaRPr lang="en-US" altLang="zh-CN" dirty="0">
              <a:latin typeface="Consolas" panose="020B0609020204030204" pitchFamily="49" charset="0"/>
            </a:endParaRPr>
          </a:p>
          <a:p>
            <a:pPr>
              <a:buFont typeface="Wingdings" panose="05000000000000000000" pitchFamily="2" charset="2"/>
              <a:buChar char="l"/>
            </a:pPr>
            <a:endParaRPr lang="en-US" altLang="zh-CN" dirty="0" smtClean="0">
              <a:latin typeface="Consolas" panose="020B0609020204030204" pitchFamily="49" charset="0"/>
            </a:endParaRPr>
          </a:p>
          <a:p>
            <a:pPr>
              <a:buFont typeface="Wingdings" panose="05000000000000000000" pitchFamily="2" charset="2"/>
              <a:buChar char="l"/>
            </a:pPr>
            <a:endParaRPr lang="en-US" altLang="zh-CN" dirty="0">
              <a:latin typeface="Consolas" panose="020B0609020204030204" pitchFamily="49" charset="0"/>
            </a:endParaRPr>
          </a:p>
          <a:p>
            <a:pPr>
              <a:buFont typeface="Wingdings" panose="05000000000000000000" pitchFamily="2" charset="2"/>
              <a:buChar char="l"/>
            </a:pPr>
            <a:endParaRPr lang="en-US" altLang="zh-CN" dirty="0" smtClean="0">
              <a:latin typeface="Consolas" panose="020B0609020204030204" pitchFamily="49" charset="0"/>
            </a:endParaRPr>
          </a:p>
          <a:p>
            <a:pPr lvl="1">
              <a:buFont typeface="Wingdings" panose="05000000000000000000" pitchFamily="2" charset="2"/>
              <a:buChar char="u"/>
            </a:pPr>
            <a:r>
              <a:rPr lang="zh-CN" altLang="en-US" dirty="0" smtClean="0">
                <a:latin typeface="Consolas" panose="020B0609020204030204" pitchFamily="49" charset="0"/>
              </a:rPr>
              <a:t>优势：比多环境开发中的测试环境影响范围更小，仅对当前测试类有效</a:t>
            </a:r>
            <a:endParaRPr lang="en-US" altLang="zh-CN" dirty="0" smtClean="0">
              <a:latin typeface="Consolas" panose="020B0609020204030204" pitchFamily="49" charset="0"/>
            </a:endParaRPr>
          </a:p>
          <a:p>
            <a:pPr>
              <a:buFont typeface="Wingdings" panose="05000000000000000000" pitchFamily="2" charset="2"/>
              <a:buChar char="l"/>
            </a:pPr>
            <a:endParaRPr lang="en-US" altLang="zh-CN" dirty="0" smtClean="0">
              <a:latin typeface="Consolas" panose="020B0609020204030204" pitchFamily="49" charset="0"/>
            </a:endParaRPr>
          </a:p>
          <a:p>
            <a:pPr>
              <a:buFont typeface="Wingdings" panose="05000000000000000000" pitchFamily="2" charset="2"/>
              <a:buChar char="l"/>
            </a:pPr>
            <a:endParaRPr lang="en-US" altLang="zh-CN" dirty="0">
              <a:solidFill>
                <a:schemeClr val="tx1">
                  <a:lumMod val="85000"/>
                  <a:lumOff val="15000"/>
                </a:schemeClr>
              </a:solidFill>
              <a:latin typeface="Consolas" panose="020B0609020204030204" pitchFamily="49" charset="0"/>
            </a:endParaRPr>
          </a:p>
        </p:txBody>
      </p:sp>
      <p:sp>
        <p:nvSpPr>
          <p:cNvPr id="14" name="TextBox 3">
            <a:extLst>
              <a:ext uri="{FF2B5EF4-FFF2-40B4-BE49-F238E27FC236}">
                <a16:creationId xmlns:a16="http://schemas.microsoft.com/office/drawing/2014/main" id="{0C998B78-AB18-3C47-A1C7-25AE9A3A40B0}"/>
              </a:ext>
            </a:extLst>
          </p:cNvPr>
          <p:cNvSpPr txBox="1"/>
          <p:nvPr/>
        </p:nvSpPr>
        <p:spPr>
          <a:xfrm>
            <a:off x="1159842" y="2149748"/>
            <a:ext cx="9860586" cy="3000821"/>
          </a:xfrm>
          <a:prstGeom prst="rect">
            <a:avLst/>
          </a:prstGeom>
          <a:solidFill>
            <a:srgbClr val="FFFFE4"/>
          </a:solidFill>
          <a:ln w="3175">
            <a:solidFill>
              <a:srgbClr val="919191"/>
            </a:solidFill>
          </a:ln>
        </p:spPr>
        <p:txBody>
          <a:bodyPr wrap="square">
            <a:spAutoFit/>
          </a:bodyPr>
          <a:lstStyle/>
          <a:p>
            <a:pPr lvl="0" eaLnBrk="0" fontAlgn="base" hangingPunct="0">
              <a:lnSpc>
                <a:spcPct val="150000"/>
              </a:lnSpc>
              <a:spcBef>
                <a:spcPct val="0"/>
              </a:spcBef>
              <a:spcAft>
                <a:spcPct val="0"/>
              </a:spcAft>
            </a:pPr>
            <a:r>
              <a:rPr lang="zh-CN" altLang="zh-CN" sz="1400" dirty="0">
                <a:solidFill>
                  <a:srgbClr val="9E880D"/>
                </a:solidFill>
                <a:latin typeface="Consolas" panose="020B0609020204030204" pitchFamily="49" charset="0"/>
              </a:rPr>
              <a:t>@SpringBootTest</a:t>
            </a:r>
            <a:r>
              <a:rPr lang="zh-CN" altLang="zh-CN" sz="1400" dirty="0">
                <a:solidFill>
                  <a:srgbClr val="080808"/>
                </a:solidFill>
                <a:latin typeface="Consolas" panose="020B0609020204030204" pitchFamily="49" charset="0"/>
              </a:rPr>
              <a:t>(</a:t>
            </a:r>
            <a:r>
              <a:rPr lang="zh-CN" altLang="zh-CN" sz="1400" b="1" dirty="0">
                <a:solidFill>
                  <a:srgbClr val="AD2A26"/>
                </a:solidFill>
                <a:latin typeface="Consolas" panose="020B0609020204030204" pitchFamily="49" charset="0"/>
              </a:rPr>
              <a:t>properties</a:t>
            </a:r>
            <a:r>
              <a:rPr lang="zh-CN" altLang="zh-CN" sz="1400" dirty="0">
                <a:solidFill>
                  <a:srgbClr val="080808"/>
                </a:solidFill>
                <a:latin typeface="Consolas" panose="020B0609020204030204" pitchFamily="49" charset="0"/>
              </a:rPr>
              <a:t> = {</a:t>
            </a:r>
            <a:r>
              <a:rPr lang="zh-CN" altLang="zh-CN" sz="1400" dirty="0">
                <a:solidFill>
                  <a:srgbClr val="067D17"/>
                </a:solidFill>
                <a:latin typeface="Consolas" panose="020B0609020204030204" pitchFamily="49" charset="0"/>
              </a:rPr>
              <a:t>"test.prop=testValue1</a:t>
            </a:r>
            <a:r>
              <a:rPr lang="zh-CN" altLang="zh-CN" sz="1400" dirty="0" smtClean="0">
                <a:solidFill>
                  <a:srgbClr val="067D17"/>
                </a:solidFill>
                <a:latin typeface="Consolas" panose="020B0609020204030204" pitchFamily="49" charset="0"/>
              </a:rPr>
              <a:t>"</a:t>
            </a:r>
            <a:r>
              <a:rPr lang="zh-CN" altLang="zh-CN" sz="1400" dirty="0" smtClean="0">
                <a:solidFill>
                  <a:srgbClr val="080808"/>
                </a:solidFill>
                <a:latin typeface="Consolas" panose="020B0609020204030204" pitchFamily="49" charset="0"/>
              </a:rPr>
              <a:t>})</a:t>
            </a:r>
            <a:r>
              <a:rPr lang="zh-CN" altLang="zh-CN" sz="1400" dirty="0">
                <a:solidFill>
                  <a:srgbClr val="080808"/>
                </a:solidFill>
                <a:latin typeface="Consolas" panose="020B0609020204030204" pitchFamily="49" charset="0"/>
              </a:rPr>
              <a:t/>
            </a:r>
            <a:br>
              <a:rPr lang="zh-CN" altLang="zh-CN" sz="1400" dirty="0">
                <a:solidFill>
                  <a:srgbClr val="080808"/>
                </a:solidFill>
                <a:latin typeface="Consolas" panose="020B0609020204030204" pitchFamily="49" charset="0"/>
              </a:rPr>
            </a:br>
            <a:r>
              <a:rPr lang="zh-CN" altLang="zh-CN" sz="1400" dirty="0">
                <a:solidFill>
                  <a:srgbClr val="0033B3"/>
                </a:solidFill>
                <a:latin typeface="Consolas" panose="020B0609020204030204" pitchFamily="49" charset="0"/>
              </a:rPr>
              <a:t>public class </a:t>
            </a:r>
            <a:r>
              <a:rPr lang="zh-CN" altLang="zh-CN" sz="1400" dirty="0">
                <a:solidFill>
                  <a:srgbClr val="000000"/>
                </a:solidFill>
                <a:latin typeface="Consolas" panose="020B0609020204030204" pitchFamily="49" charset="0"/>
              </a:rPr>
              <a:t>PropertiesAndArgsTest </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smtClean="0">
                <a:solidFill>
                  <a:srgbClr val="080808"/>
                </a:solidFill>
                <a:latin typeface="Consolas" panose="020B0609020204030204" pitchFamily="49" charset="0"/>
              </a:rPr>
              <a:t>    </a:t>
            </a:r>
            <a:r>
              <a:rPr lang="zh-CN" altLang="zh-CN" sz="1400" dirty="0">
                <a:solidFill>
                  <a:srgbClr val="9E880D"/>
                </a:solidFill>
                <a:latin typeface="Consolas" panose="020B0609020204030204" pitchFamily="49" charset="0"/>
              </a:rPr>
              <a:t>@Value</a:t>
            </a:r>
            <a:r>
              <a:rPr lang="zh-CN" altLang="zh-CN" sz="1400" dirty="0">
                <a:solidFill>
                  <a:srgbClr val="080808"/>
                </a:solidFill>
                <a:latin typeface="Consolas" panose="020B0609020204030204" pitchFamily="49" charset="0"/>
              </a:rPr>
              <a:t>(</a:t>
            </a:r>
            <a:r>
              <a:rPr lang="zh-CN" altLang="zh-CN" sz="1400" dirty="0">
                <a:solidFill>
                  <a:srgbClr val="067D17"/>
                </a:solidFill>
                <a:latin typeface="Consolas" panose="020B0609020204030204" pitchFamily="49" charset="0"/>
              </a:rPr>
              <a:t>"${test.prop}"</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private </a:t>
            </a:r>
            <a:r>
              <a:rPr lang="zh-CN" altLang="zh-CN" sz="1400" dirty="0">
                <a:solidFill>
                  <a:srgbClr val="000000"/>
                </a:solidFill>
                <a:latin typeface="Consolas" panose="020B0609020204030204" pitchFamily="49" charset="0"/>
              </a:rPr>
              <a:t>String </a:t>
            </a:r>
            <a:r>
              <a:rPr lang="zh-CN" altLang="zh-CN" sz="1400" dirty="0">
                <a:solidFill>
                  <a:srgbClr val="871094"/>
                </a:solidFill>
                <a:latin typeface="Consolas" panose="020B0609020204030204" pitchFamily="49" charset="0"/>
              </a:rPr>
              <a:t>msg</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smtClean="0">
                <a:solidFill>
                  <a:srgbClr val="080808"/>
                </a:solidFill>
                <a:latin typeface="Consolas" panose="020B0609020204030204" pitchFamily="49" charset="0"/>
              </a:rPr>
              <a:t>    </a:t>
            </a:r>
            <a:r>
              <a:rPr lang="zh-CN" altLang="zh-CN" sz="1400" dirty="0">
                <a:solidFill>
                  <a:srgbClr val="9E880D"/>
                </a:solidFill>
                <a:latin typeface="Consolas" panose="020B0609020204030204" pitchFamily="49" charset="0"/>
              </a:rPr>
              <a:t>@Test</a:t>
            </a:r>
            <a:br>
              <a:rPr lang="zh-CN" altLang="zh-CN" sz="1400" dirty="0">
                <a:solidFill>
                  <a:srgbClr val="9E880D"/>
                </a:solidFill>
                <a:latin typeface="Consolas" panose="020B0609020204030204" pitchFamily="49" charset="0"/>
              </a:rPr>
            </a:br>
            <a:r>
              <a:rPr lang="zh-CN" altLang="zh-CN" sz="1400" dirty="0">
                <a:solidFill>
                  <a:srgbClr val="9E880D"/>
                </a:solidFill>
                <a:latin typeface="Consolas" panose="020B0609020204030204" pitchFamily="49" charset="0"/>
              </a:rPr>
              <a:t>    </a:t>
            </a:r>
            <a:r>
              <a:rPr lang="zh-CN" altLang="zh-CN" sz="1400" dirty="0">
                <a:solidFill>
                  <a:srgbClr val="0033B3"/>
                </a:solidFill>
                <a:latin typeface="Consolas" panose="020B0609020204030204" pitchFamily="49" charset="0"/>
              </a:rPr>
              <a:t>void </a:t>
            </a:r>
            <a:r>
              <a:rPr lang="zh-CN" altLang="zh-CN" sz="1400" dirty="0">
                <a:solidFill>
                  <a:srgbClr val="00627A"/>
                </a:solidFill>
                <a:latin typeface="Consolas" panose="020B0609020204030204" pitchFamily="49" charset="0"/>
              </a:rPr>
              <a:t>testProperties</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0000"/>
                </a:solidFill>
                <a:latin typeface="Consolas" panose="020B0609020204030204" pitchFamily="49" charset="0"/>
              </a:rPr>
              <a:t>System</a:t>
            </a:r>
            <a:r>
              <a:rPr lang="zh-CN" altLang="zh-CN" sz="1400" dirty="0">
                <a:solidFill>
                  <a:srgbClr val="080808"/>
                </a:solidFill>
                <a:latin typeface="Consolas" panose="020B0609020204030204" pitchFamily="49" charset="0"/>
              </a:rPr>
              <a:t>.</a:t>
            </a:r>
            <a:r>
              <a:rPr lang="zh-CN" altLang="zh-CN" sz="1400" i="1" dirty="0">
                <a:solidFill>
                  <a:srgbClr val="871094"/>
                </a:solidFill>
                <a:latin typeface="Consolas" panose="020B0609020204030204" pitchFamily="49" charset="0"/>
              </a:rPr>
              <a:t>out</a:t>
            </a:r>
            <a:r>
              <a:rPr lang="zh-CN" altLang="zh-CN" sz="1400" dirty="0">
                <a:solidFill>
                  <a:srgbClr val="080808"/>
                </a:solidFill>
                <a:latin typeface="Consolas" panose="020B0609020204030204" pitchFamily="49" charset="0"/>
              </a:rPr>
              <a:t>.println(</a:t>
            </a:r>
            <a:r>
              <a:rPr lang="zh-CN" altLang="zh-CN" sz="1400" dirty="0">
                <a:solidFill>
                  <a:srgbClr val="871094"/>
                </a:solidFill>
                <a:latin typeface="Consolas" panose="020B0609020204030204" pitchFamily="49" charset="0"/>
              </a:rPr>
              <a:t>msg</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br>
              <a:rPr lang="zh-CN" altLang="zh-CN" sz="1400" dirty="0">
                <a:solidFill>
                  <a:srgbClr val="080808"/>
                </a:solidFill>
                <a:latin typeface="Consolas" panose="020B0609020204030204" pitchFamily="49" charset="0"/>
              </a:rPr>
            </a:br>
            <a:r>
              <a:rPr lang="zh-CN" altLang="zh-CN" sz="1400" dirty="0" smtClean="0">
                <a:solidFill>
                  <a:srgbClr val="080808"/>
                </a:solidFill>
                <a:latin typeface="Consolas" panose="020B0609020204030204" pitchFamily="49" charset="0"/>
              </a:rPr>
              <a:t>}</a:t>
            </a:r>
            <a:endParaRPr lang="zh-CN" altLang="zh-CN" sz="1600" dirty="0">
              <a:latin typeface="Consolas" panose="020B0609020204030204" pitchFamily="49" charset="0"/>
            </a:endParaRPr>
          </a:p>
        </p:txBody>
      </p:sp>
    </p:spTree>
    <p:extLst>
      <p:ext uri="{BB962C8B-B14F-4D97-AF65-F5344CB8AC3E}">
        <p14:creationId xmlns:p14="http://schemas.microsoft.com/office/powerpoint/2010/main" val="3329308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zh-CN" altLang="en-US" dirty="0" smtClean="0">
                <a:latin typeface="Consolas" panose="020B0609020204030204" pitchFamily="49" charset="0"/>
              </a:rPr>
              <a:t>加载测试专用属性</a:t>
            </a:r>
            <a:endParaRPr lang="zh-CN" altLang="en-US" dirty="0">
              <a:latin typeface="Consolas" panose="020B0609020204030204" pitchFamily="49" charset="0"/>
            </a:endParaRPr>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smtClean="0">
                <a:latin typeface="Consolas" panose="020B0609020204030204" pitchFamily="49" charset="0"/>
              </a:rPr>
              <a:t>在启动测试环境时可以通过</a:t>
            </a:r>
            <a:r>
              <a:rPr lang="en-US" altLang="zh-CN" dirty="0" err="1" smtClean="0">
                <a:latin typeface="Consolas" panose="020B0609020204030204" pitchFamily="49" charset="0"/>
              </a:rPr>
              <a:t>args</a:t>
            </a:r>
            <a:r>
              <a:rPr lang="zh-CN" altLang="en-US" dirty="0" smtClean="0">
                <a:latin typeface="Consolas" panose="020B0609020204030204" pitchFamily="49" charset="0"/>
              </a:rPr>
              <a:t>参数设置测试环境专用的传入参数</a:t>
            </a:r>
            <a:endParaRPr lang="en-US" altLang="zh-CN" dirty="0" smtClean="0">
              <a:latin typeface="Consolas" panose="020B0609020204030204" pitchFamily="49" charset="0"/>
            </a:endParaRPr>
          </a:p>
          <a:p>
            <a:pPr>
              <a:buFont typeface="Wingdings" panose="05000000000000000000" pitchFamily="2" charset="2"/>
              <a:buChar char="l"/>
            </a:pPr>
            <a:endParaRPr lang="en-US" altLang="zh-CN" dirty="0" smtClean="0">
              <a:latin typeface="Consolas" panose="020B0609020204030204" pitchFamily="49" charset="0"/>
            </a:endParaRPr>
          </a:p>
          <a:p>
            <a:pPr>
              <a:buFont typeface="Wingdings" panose="05000000000000000000" pitchFamily="2" charset="2"/>
              <a:buChar char="l"/>
            </a:pPr>
            <a:endParaRPr lang="en-US" altLang="zh-CN" dirty="0">
              <a:solidFill>
                <a:schemeClr val="tx1">
                  <a:lumMod val="85000"/>
                  <a:lumOff val="15000"/>
                </a:schemeClr>
              </a:solidFill>
              <a:latin typeface="Consolas" panose="020B0609020204030204" pitchFamily="49" charset="0"/>
            </a:endParaRPr>
          </a:p>
        </p:txBody>
      </p:sp>
      <p:sp>
        <p:nvSpPr>
          <p:cNvPr id="14" name="TextBox 3">
            <a:extLst>
              <a:ext uri="{FF2B5EF4-FFF2-40B4-BE49-F238E27FC236}">
                <a16:creationId xmlns:a16="http://schemas.microsoft.com/office/drawing/2014/main" id="{0C998B78-AB18-3C47-A1C7-25AE9A3A40B0}"/>
              </a:ext>
            </a:extLst>
          </p:cNvPr>
          <p:cNvSpPr txBox="1"/>
          <p:nvPr/>
        </p:nvSpPr>
        <p:spPr>
          <a:xfrm>
            <a:off x="1159842" y="2149748"/>
            <a:ext cx="9860586" cy="3000821"/>
          </a:xfrm>
          <a:prstGeom prst="rect">
            <a:avLst/>
          </a:prstGeom>
          <a:solidFill>
            <a:srgbClr val="FFFFE4"/>
          </a:solidFill>
          <a:ln w="3175">
            <a:solidFill>
              <a:srgbClr val="919191"/>
            </a:solidFill>
          </a:ln>
        </p:spPr>
        <p:txBody>
          <a:bodyPr wrap="square">
            <a:spAutoFit/>
          </a:bodyPr>
          <a:lstStyle/>
          <a:p>
            <a:pPr lvl="0" eaLnBrk="0" fontAlgn="base" hangingPunct="0">
              <a:lnSpc>
                <a:spcPct val="150000"/>
              </a:lnSpc>
              <a:spcBef>
                <a:spcPct val="0"/>
              </a:spcBef>
              <a:spcAft>
                <a:spcPct val="0"/>
              </a:spcAft>
            </a:pPr>
            <a:r>
              <a:rPr lang="zh-CN" altLang="zh-CN" sz="1400" dirty="0">
                <a:solidFill>
                  <a:srgbClr val="9E880D"/>
                </a:solidFill>
                <a:latin typeface="Consolas" panose="020B0609020204030204" pitchFamily="49" charset="0"/>
              </a:rPr>
              <a:t>@SpringBootTest</a:t>
            </a:r>
            <a:r>
              <a:rPr lang="zh-CN" altLang="zh-CN" sz="1400" dirty="0" smtClean="0">
                <a:solidFill>
                  <a:srgbClr val="080808"/>
                </a:solidFill>
                <a:latin typeface="Consolas" panose="020B0609020204030204" pitchFamily="49" charset="0"/>
              </a:rPr>
              <a:t>(</a:t>
            </a:r>
            <a:r>
              <a:rPr lang="zh-CN" altLang="zh-CN" sz="1400" b="1" dirty="0" smtClean="0">
                <a:solidFill>
                  <a:srgbClr val="AD2A26"/>
                </a:solidFill>
                <a:latin typeface="Consolas" panose="020B0609020204030204" pitchFamily="49" charset="0"/>
              </a:rPr>
              <a:t>args</a:t>
            </a:r>
            <a:r>
              <a:rPr lang="zh-CN" altLang="zh-CN" sz="1400" dirty="0" smtClean="0">
                <a:solidFill>
                  <a:srgbClr val="080808"/>
                </a:solidFill>
                <a:latin typeface="Consolas" panose="020B0609020204030204" pitchFamily="49" charset="0"/>
              </a:rPr>
              <a:t> </a:t>
            </a:r>
            <a:r>
              <a:rPr lang="zh-CN" altLang="zh-CN" sz="1400" dirty="0">
                <a:solidFill>
                  <a:srgbClr val="080808"/>
                </a:solidFill>
                <a:latin typeface="Consolas" panose="020B0609020204030204" pitchFamily="49" charset="0"/>
              </a:rPr>
              <a:t>= {</a:t>
            </a:r>
            <a:r>
              <a:rPr lang="zh-CN" altLang="zh-CN" sz="1400" dirty="0">
                <a:solidFill>
                  <a:srgbClr val="067D17"/>
                </a:solidFill>
                <a:latin typeface="Consolas" panose="020B0609020204030204" pitchFamily="49" charset="0"/>
              </a:rPr>
              <a:t>"--test</a:t>
            </a:r>
            <a:r>
              <a:rPr lang="zh-CN" altLang="zh-CN" sz="1400" dirty="0" smtClean="0">
                <a:solidFill>
                  <a:srgbClr val="067D17"/>
                </a:solidFill>
                <a:latin typeface="Consolas" panose="020B0609020204030204" pitchFamily="49" charset="0"/>
              </a:rPr>
              <a:t>.</a:t>
            </a:r>
            <a:r>
              <a:rPr lang="en-US" altLang="zh-CN" sz="1400" dirty="0" err="1" smtClean="0">
                <a:solidFill>
                  <a:srgbClr val="067D17"/>
                </a:solidFill>
                <a:latin typeface="Consolas" panose="020B0609020204030204" pitchFamily="49" charset="0"/>
              </a:rPr>
              <a:t>arg</a:t>
            </a:r>
            <a:r>
              <a:rPr lang="zh-CN" altLang="zh-CN" sz="1400" dirty="0" smtClean="0">
                <a:solidFill>
                  <a:srgbClr val="067D17"/>
                </a:solidFill>
                <a:latin typeface="Consolas" panose="020B0609020204030204" pitchFamily="49" charset="0"/>
              </a:rPr>
              <a:t>=</a:t>
            </a:r>
            <a:r>
              <a:rPr lang="zh-CN" altLang="zh-CN" sz="1400" dirty="0">
                <a:solidFill>
                  <a:srgbClr val="067D17"/>
                </a:solidFill>
                <a:latin typeface="Consolas" panose="020B0609020204030204" pitchFamily="49" charset="0"/>
              </a:rPr>
              <a:t>testValue2"</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033B3"/>
                </a:solidFill>
                <a:latin typeface="Consolas" panose="020B0609020204030204" pitchFamily="49" charset="0"/>
              </a:rPr>
              <a:t>public class </a:t>
            </a:r>
            <a:r>
              <a:rPr lang="zh-CN" altLang="zh-CN" sz="1400" dirty="0">
                <a:solidFill>
                  <a:srgbClr val="000000"/>
                </a:solidFill>
                <a:latin typeface="Consolas" panose="020B0609020204030204" pitchFamily="49" charset="0"/>
              </a:rPr>
              <a:t>PropertiesAndArgsTest </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smtClean="0">
                <a:solidFill>
                  <a:srgbClr val="080808"/>
                </a:solidFill>
                <a:latin typeface="Consolas" panose="020B0609020204030204" pitchFamily="49" charset="0"/>
              </a:rPr>
              <a:t>    </a:t>
            </a:r>
            <a:r>
              <a:rPr lang="zh-CN" altLang="zh-CN" sz="1400" dirty="0">
                <a:solidFill>
                  <a:srgbClr val="9E880D"/>
                </a:solidFill>
                <a:latin typeface="Consolas" panose="020B0609020204030204" pitchFamily="49" charset="0"/>
              </a:rPr>
              <a:t>@Value</a:t>
            </a:r>
            <a:r>
              <a:rPr lang="zh-CN" altLang="zh-CN" sz="1400" dirty="0">
                <a:solidFill>
                  <a:srgbClr val="080808"/>
                </a:solidFill>
                <a:latin typeface="Consolas" panose="020B0609020204030204" pitchFamily="49" charset="0"/>
              </a:rPr>
              <a:t>(</a:t>
            </a:r>
            <a:r>
              <a:rPr lang="zh-CN" altLang="zh-CN" sz="1400" dirty="0">
                <a:solidFill>
                  <a:srgbClr val="067D17"/>
                </a:solidFill>
                <a:latin typeface="Consolas" panose="020B0609020204030204" pitchFamily="49" charset="0"/>
              </a:rPr>
              <a:t>"${test</a:t>
            </a:r>
            <a:r>
              <a:rPr lang="zh-CN" altLang="zh-CN" sz="1400" dirty="0" smtClean="0">
                <a:solidFill>
                  <a:srgbClr val="067D17"/>
                </a:solidFill>
                <a:latin typeface="Consolas" panose="020B0609020204030204" pitchFamily="49" charset="0"/>
              </a:rPr>
              <a:t>.</a:t>
            </a:r>
            <a:r>
              <a:rPr lang="en-US" altLang="zh-CN" sz="1400" dirty="0" err="1" smtClean="0">
                <a:solidFill>
                  <a:srgbClr val="067D17"/>
                </a:solidFill>
                <a:latin typeface="Consolas" panose="020B0609020204030204" pitchFamily="49" charset="0"/>
              </a:rPr>
              <a:t>arg</a:t>
            </a:r>
            <a:r>
              <a:rPr lang="zh-CN" altLang="zh-CN" sz="1400" dirty="0" smtClean="0">
                <a:solidFill>
                  <a:srgbClr val="067D17"/>
                </a:solidFill>
                <a:latin typeface="Consolas" panose="020B0609020204030204" pitchFamily="49" charset="0"/>
              </a:rPr>
              <a:t>}"</a:t>
            </a:r>
            <a:r>
              <a:rPr lang="zh-CN" altLang="zh-CN" sz="1400" dirty="0" smtClean="0">
                <a:solidFill>
                  <a:srgbClr val="080808"/>
                </a:solidFill>
                <a:latin typeface="Consolas" panose="020B0609020204030204" pitchFamily="49" charset="0"/>
              </a:rPr>
              <a:t>)</a:t>
            </a:r>
            <a:r>
              <a:rPr lang="zh-CN" altLang="zh-CN" sz="1400" dirty="0">
                <a:solidFill>
                  <a:srgbClr val="080808"/>
                </a:solidFill>
                <a:latin typeface="Consolas" panose="020B0609020204030204" pitchFamily="49" charset="0"/>
              </a:rPr>
              <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private </a:t>
            </a:r>
            <a:r>
              <a:rPr lang="zh-CN" altLang="zh-CN" sz="1400" dirty="0">
                <a:solidFill>
                  <a:srgbClr val="000000"/>
                </a:solidFill>
                <a:latin typeface="Consolas" panose="020B0609020204030204" pitchFamily="49" charset="0"/>
              </a:rPr>
              <a:t>String </a:t>
            </a:r>
            <a:r>
              <a:rPr lang="zh-CN" altLang="zh-CN" sz="1400" dirty="0">
                <a:solidFill>
                  <a:srgbClr val="871094"/>
                </a:solidFill>
                <a:latin typeface="Consolas" panose="020B0609020204030204" pitchFamily="49" charset="0"/>
              </a:rPr>
              <a:t>msg</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smtClean="0">
                <a:solidFill>
                  <a:srgbClr val="080808"/>
                </a:solidFill>
                <a:latin typeface="Consolas" panose="020B0609020204030204" pitchFamily="49" charset="0"/>
              </a:rPr>
              <a:t>    </a:t>
            </a:r>
            <a:r>
              <a:rPr lang="zh-CN" altLang="zh-CN" sz="1400" dirty="0">
                <a:solidFill>
                  <a:srgbClr val="9E880D"/>
                </a:solidFill>
                <a:latin typeface="Consolas" panose="020B0609020204030204" pitchFamily="49" charset="0"/>
              </a:rPr>
              <a:t>@Test</a:t>
            </a:r>
            <a:br>
              <a:rPr lang="zh-CN" altLang="zh-CN" sz="1400" dirty="0">
                <a:solidFill>
                  <a:srgbClr val="9E880D"/>
                </a:solidFill>
                <a:latin typeface="Consolas" panose="020B0609020204030204" pitchFamily="49" charset="0"/>
              </a:rPr>
            </a:br>
            <a:r>
              <a:rPr lang="zh-CN" altLang="zh-CN" sz="1400" dirty="0">
                <a:solidFill>
                  <a:srgbClr val="9E880D"/>
                </a:solidFill>
                <a:latin typeface="Consolas" panose="020B0609020204030204" pitchFamily="49" charset="0"/>
              </a:rPr>
              <a:t>    </a:t>
            </a:r>
            <a:r>
              <a:rPr lang="zh-CN" altLang="zh-CN" sz="1400" dirty="0">
                <a:solidFill>
                  <a:srgbClr val="0033B3"/>
                </a:solidFill>
                <a:latin typeface="Consolas" panose="020B0609020204030204" pitchFamily="49" charset="0"/>
              </a:rPr>
              <a:t>void </a:t>
            </a:r>
            <a:r>
              <a:rPr lang="zh-CN" altLang="zh-CN" sz="1400" dirty="0">
                <a:solidFill>
                  <a:srgbClr val="00627A"/>
                </a:solidFill>
                <a:latin typeface="Consolas" panose="020B0609020204030204" pitchFamily="49" charset="0"/>
              </a:rPr>
              <a:t>testArgs</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0000"/>
                </a:solidFill>
                <a:latin typeface="Consolas" panose="020B0609020204030204" pitchFamily="49" charset="0"/>
              </a:rPr>
              <a:t>System</a:t>
            </a:r>
            <a:r>
              <a:rPr lang="zh-CN" altLang="zh-CN" sz="1400" dirty="0">
                <a:solidFill>
                  <a:srgbClr val="080808"/>
                </a:solidFill>
                <a:latin typeface="Consolas" panose="020B0609020204030204" pitchFamily="49" charset="0"/>
              </a:rPr>
              <a:t>.</a:t>
            </a:r>
            <a:r>
              <a:rPr lang="zh-CN" altLang="zh-CN" sz="1400" i="1" dirty="0">
                <a:solidFill>
                  <a:srgbClr val="871094"/>
                </a:solidFill>
                <a:latin typeface="Consolas" panose="020B0609020204030204" pitchFamily="49" charset="0"/>
              </a:rPr>
              <a:t>out</a:t>
            </a:r>
            <a:r>
              <a:rPr lang="zh-CN" altLang="zh-CN" sz="1400" dirty="0">
                <a:solidFill>
                  <a:srgbClr val="080808"/>
                </a:solidFill>
                <a:latin typeface="Consolas" panose="020B0609020204030204" pitchFamily="49" charset="0"/>
              </a:rPr>
              <a:t>.println(</a:t>
            </a:r>
            <a:r>
              <a:rPr lang="zh-CN" altLang="zh-CN" sz="1400" dirty="0">
                <a:solidFill>
                  <a:srgbClr val="871094"/>
                </a:solidFill>
                <a:latin typeface="Consolas" panose="020B0609020204030204" pitchFamily="49" charset="0"/>
              </a:rPr>
              <a:t>msg</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br>
              <a:rPr lang="zh-CN" altLang="zh-CN" sz="1400" dirty="0">
                <a:solidFill>
                  <a:srgbClr val="080808"/>
                </a:solidFill>
                <a:latin typeface="Consolas" panose="020B0609020204030204" pitchFamily="49" charset="0"/>
              </a:rPr>
            </a:br>
            <a:r>
              <a:rPr lang="zh-CN" altLang="zh-CN" sz="1400" dirty="0" smtClean="0">
                <a:solidFill>
                  <a:srgbClr val="080808"/>
                </a:solidFill>
                <a:latin typeface="Consolas" panose="020B0609020204030204" pitchFamily="49" charset="0"/>
              </a:rPr>
              <a:t>}</a:t>
            </a:r>
            <a:endParaRPr lang="zh-CN" altLang="zh-CN" sz="1600" dirty="0">
              <a:latin typeface="Consolas" panose="020B0609020204030204" pitchFamily="49" charset="0"/>
            </a:endParaRPr>
          </a:p>
        </p:txBody>
      </p:sp>
    </p:spTree>
    <p:extLst>
      <p:ext uri="{BB962C8B-B14F-4D97-AF65-F5344CB8AC3E}">
        <p14:creationId xmlns:p14="http://schemas.microsoft.com/office/powerpoint/2010/main" val="301352413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4A7A685B-F94D-194F-BA07-9413F6ABF747}"/>
              </a:ext>
            </a:extLst>
          </p:cNvPr>
          <p:cNvSpPr>
            <a:spLocks noGrp="1"/>
          </p:cNvSpPr>
          <p:nvPr>
            <p:ph type="body" sz="quarter" idx="10"/>
          </p:nvPr>
        </p:nvSpPr>
        <p:spPr>
          <a:xfrm>
            <a:off x="5126583" y="1463040"/>
            <a:ext cx="6573803" cy="4511040"/>
          </a:xfrm>
        </p:spPr>
        <p:txBody>
          <a:bodyPr/>
          <a:lstStyle/>
          <a:p>
            <a:r>
              <a:rPr lang="zh-CN" altLang="en-US" sz="1600" dirty="0" smtClean="0">
                <a:solidFill>
                  <a:srgbClr val="080808"/>
                </a:solidFill>
                <a:latin typeface="Consolas" panose="020B0609020204030204" pitchFamily="49" charset="0"/>
                <a:sym typeface="Consolas" panose="020B0609020204030204" pitchFamily="49" charset="0"/>
              </a:rPr>
              <a:t>加载测试临时属性应用于小范围测试环境</a:t>
            </a:r>
            <a:endParaRPr lang="en-US" altLang="zh-CN" sz="1600" dirty="0" smtClean="0">
              <a:latin typeface="Consolas" panose="020B0609020204030204" pitchFamily="49" charset="0"/>
              <a:sym typeface="Consolas" panose="020B0609020204030204" pitchFamily="49" charset="0"/>
            </a:endParaRPr>
          </a:p>
        </p:txBody>
      </p:sp>
    </p:spTree>
    <p:extLst>
      <p:ext uri="{BB962C8B-B14F-4D97-AF65-F5344CB8AC3E}">
        <p14:creationId xmlns:p14="http://schemas.microsoft.com/office/powerpoint/2010/main" val="217878423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zh-CN" altLang="en-US" dirty="0" smtClean="0">
                <a:latin typeface="Consolas" panose="020B0609020204030204" pitchFamily="49" charset="0"/>
              </a:rPr>
              <a:t>加载测试专用配置</a:t>
            </a:r>
            <a:endParaRPr lang="zh-CN" altLang="en-US" dirty="0">
              <a:latin typeface="Consolas" panose="020B0609020204030204" pitchFamily="49" charset="0"/>
            </a:endParaRPr>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smtClean="0">
                <a:latin typeface="Consolas" panose="020B0609020204030204" pitchFamily="49" charset="0"/>
              </a:rPr>
              <a:t>使用</a:t>
            </a:r>
            <a:r>
              <a:rPr lang="en-US" altLang="zh-CN" dirty="0" smtClean="0">
                <a:latin typeface="Consolas" panose="020B0609020204030204" pitchFamily="49" charset="0"/>
              </a:rPr>
              <a:t>@Import</a:t>
            </a:r>
            <a:r>
              <a:rPr lang="zh-CN" altLang="en-US" dirty="0" smtClean="0">
                <a:latin typeface="Consolas" panose="020B0609020204030204" pitchFamily="49" charset="0"/>
              </a:rPr>
              <a:t>注解加载当前测试类专用的配置</a:t>
            </a:r>
            <a:endParaRPr lang="en-US" altLang="zh-CN" dirty="0">
              <a:solidFill>
                <a:schemeClr val="tx1">
                  <a:lumMod val="85000"/>
                  <a:lumOff val="15000"/>
                </a:schemeClr>
              </a:solidFill>
              <a:latin typeface="Consolas" panose="020B0609020204030204" pitchFamily="49" charset="0"/>
            </a:endParaRPr>
          </a:p>
        </p:txBody>
      </p:sp>
      <p:sp>
        <p:nvSpPr>
          <p:cNvPr id="14" name="TextBox 3">
            <a:extLst>
              <a:ext uri="{FF2B5EF4-FFF2-40B4-BE49-F238E27FC236}">
                <a16:creationId xmlns:a16="http://schemas.microsoft.com/office/drawing/2014/main" id="{0C998B78-AB18-3C47-A1C7-25AE9A3A40B0}"/>
              </a:ext>
            </a:extLst>
          </p:cNvPr>
          <p:cNvSpPr txBox="1"/>
          <p:nvPr/>
        </p:nvSpPr>
        <p:spPr>
          <a:xfrm>
            <a:off x="1159842" y="2149748"/>
            <a:ext cx="9860586" cy="3323987"/>
          </a:xfrm>
          <a:prstGeom prst="rect">
            <a:avLst/>
          </a:prstGeom>
          <a:solidFill>
            <a:srgbClr val="FFFFE4"/>
          </a:solidFill>
          <a:ln w="3175">
            <a:solidFill>
              <a:srgbClr val="919191"/>
            </a:solidFill>
          </a:ln>
        </p:spPr>
        <p:txBody>
          <a:bodyPr wrap="square">
            <a:spAutoFit/>
          </a:bodyPr>
          <a:lstStyle/>
          <a:p>
            <a:pPr lvl="0" eaLnBrk="0" fontAlgn="base" hangingPunct="0">
              <a:lnSpc>
                <a:spcPct val="150000"/>
              </a:lnSpc>
              <a:spcBef>
                <a:spcPct val="0"/>
              </a:spcBef>
              <a:spcAft>
                <a:spcPct val="0"/>
              </a:spcAft>
            </a:pPr>
            <a:r>
              <a:rPr lang="zh-CN" altLang="zh-CN" sz="1400" dirty="0">
                <a:solidFill>
                  <a:srgbClr val="9E880D"/>
                </a:solidFill>
                <a:latin typeface="Consolas" panose="020B0609020204030204" pitchFamily="49" charset="0"/>
              </a:rPr>
              <a:t>@SpringBootTest</a:t>
            </a:r>
            <a:br>
              <a:rPr lang="zh-CN" altLang="zh-CN" sz="1400" dirty="0">
                <a:solidFill>
                  <a:srgbClr val="9E880D"/>
                </a:solidFill>
                <a:latin typeface="Consolas" panose="020B0609020204030204" pitchFamily="49" charset="0"/>
              </a:rPr>
            </a:br>
            <a:r>
              <a:rPr lang="zh-CN" altLang="zh-CN" sz="1400" b="1" dirty="0">
                <a:solidFill>
                  <a:srgbClr val="AD2A26"/>
                </a:solidFill>
                <a:latin typeface="Consolas" panose="020B0609020204030204" pitchFamily="49" charset="0"/>
              </a:rPr>
              <a:t>@Import</a:t>
            </a:r>
            <a:r>
              <a:rPr lang="zh-CN" altLang="zh-CN" sz="1400" dirty="0">
                <a:solidFill>
                  <a:srgbClr val="080808"/>
                </a:solidFill>
                <a:latin typeface="Consolas" panose="020B0609020204030204" pitchFamily="49" charset="0"/>
              </a:rPr>
              <a:t>(</a:t>
            </a:r>
            <a:r>
              <a:rPr lang="zh-CN" altLang="zh-CN" sz="1400" dirty="0">
                <a:solidFill>
                  <a:srgbClr val="000000"/>
                </a:solidFill>
                <a:latin typeface="Consolas" panose="020B0609020204030204" pitchFamily="49" charset="0"/>
              </a:rPr>
              <a:t>MsgConfig</a:t>
            </a:r>
            <a:r>
              <a:rPr lang="zh-CN" altLang="zh-CN" sz="1400" dirty="0">
                <a:solidFill>
                  <a:srgbClr val="080808"/>
                </a:solidFill>
                <a:latin typeface="Consolas" panose="020B0609020204030204" pitchFamily="49" charset="0"/>
              </a:rPr>
              <a:t>.</a:t>
            </a:r>
            <a:r>
              <a:rPr lang="zh-CN" altLang="zh-CN" sz="1400" dirty="0">
                <a:solidFill>
                  <a:srgbClr val="0033B3"/>
                </a:solidFill>
                <a:latin typeface="Consolas" panose="020B0609020204030204" pitchFamily="49" charset="0"/>
              </a:rPr>
              <a:t>class</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033B3"/>
                </a:solidFill>
                <a:latin typeface="Consolas" panose="020B0609020204030204" pitchFamily="49" charset="0"/>
              </a:rPr>
              <a:t>public class </a:t>
            </a:r>
            <a:r>
              <a:rPr lang="zh-CN" altLang="zh-CN" sz="1400" dirty="0">
                <a:solidFill>
                  <a:srgbClr val="000000"/>
                </a:solidFill>
                <a:latin typeface="Consolas" panose="020B0609020204030204" pitchFamily="49" charset="0"/>
              </a:rPr>
              <a:t>ConfigurationTest </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9E880D"/>
                </a:solidFill>
                <a:latin typeface="Consolas" panose="020B0609020204030204" pitchFamily="49" charset="0"/>
              </a:rPr>
              <a:t>@Autowired</a:t>
            </a:r>
            <a:br>
              <a:rPr lang="zh-CN" altLang="zh-CN" sz="1400" dirty="0">
                <a:solidFill>
                  <a:srgbClr val="9E880D"/>
                </a:solidFill>
                <a:latin typeface="Consolas" panose="020B0609020204030204" pitchFamily="49" charset="0"/>
              </a:rPr>
            </a:br>
            <a:r>
              <a:rPr lang="zh-CN" altLang="zh-CN" sz="1400" dirty="0">
                <a:solidFill>
                  <a:srgbClr val="9E880D"/>
                </a:solidFill>
                <a:latin typeface="Consolas" panose="020B0609020204030204" pitchFamily="49" charset="0"/>
              </a:rPr>
              <a:t>    </a:t>
            </a:r>
            <a:r>
              <a:rPr lang="zh-CN" altLang="zh-CN" sz="1400" dirty="0">
                <a:solidFill>
                  <a:srgbClr val="0033B3"/>
                </a:solidFill>
                <a:latin typeface="Consolas" panose="020B0609020204030204" pitchFamily="49" charset="0"/>
              </a:rPr>
              <a:t>private </a:t>
            </a:r>
            <a:r>
              <a:rPr lang="zh-CN" altLang="zh-CN" sz="1400" dirty="0">
                <a:solidFill>
                  <a:srgbClr val="000000"/>
                </a:solidFill>
                <a:latin typeface="Consolas" panose="020B0609020204030204" pitchFamily="49" charset="0"/>
              </a:rPr>
              <a:t>String </a:t>
            </a:r>
            <a:r>
              <a:rPr lang="zh-CN" altLang="zh-CN" sz="1400" dirty="0">
                <a:solidFill>
                  <a:srgbClr val="871094"/>
                </a:solidFill>
                <a:latin typeface="Consolas" panose="020B0609020204030204" pitchFamily="49" charset="0"/>
              </a:rPr>
              <a:t>msg</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smtClean="0">
                <a:solidFill>
                  <a:srgbClr val="080808"/>
                </a:solidFill>
                <a:latin typeface="Consolas" panose="020B0609020204030204" pitchFamily="49" charset="0"/>
              </a:rPr>
              <a:t>    </a:t>
            </a:r>
            <a:r>
              <a:rPr lang="zh-CN" altLang="zh-CN" sz="1400" dirty="0">
                <a:solidFill>
                  <a:srgbClr val="9E880D"/>
                </a:solidFill>
                <a:latin typeface="Consolas" panose="020B0609020204030204" pitchFamily="49" charset="0"/>
              </a:rPr>
              <a:t>@Test</a:t>
            </a:r>
            <a:br>
              <a:rPr lang="zh-CN" altLang="zh-CN" sz="1400" dirty="0">
                <a:solidFill>
                  <a:srgbClr val="9E880D"/>
                </a:solidFill>
                <a:latin typeface="Consolas" panose="020B0609020204030204" pitchFamily="49" charset="0"/>
              </a:rPr>
            </a:br>
            <a:r>
              <a:rPr lang="zh-CN" altLang="zh-CN" sz="1400" dirty="0">
                <a:solidFill>
                  <a:srgbClr val="9E880D"/>
                </a:solidFill>
                <a:latin typeface="Consolas" panose="020B0609020204030204" pitchFamily="49" charset="0"/>
              </a:rPr>
              <a:t>    </a:t>
            </a:r>
            <a:r>
              <a:rPr lang="zh-CN" altLang="zh-CN" sz="1400" dirty="0">
                <a:solidFill>
                  <a:srgbClr val="0033B3"/>
                </a:solidFill>
                <a:latin typeface="Consolas" panose="020B0609020204030204" pitchFamily="49" charset="0"/>
              </a:rPr>
              <a:t>void </a:t>
            </a:r>
            <a:r>
              <a:rPr lang="zh-CN" altLang="zh-CN" sz="1400" dirty="0">
                <a:solidFill>
                  <a:srgbClr val="00627A"/>
                </a:solidFill>
                <a:latin typeface="Consolas" panose="020B0609020204030204" pitchFamily="49" charset="0"/>
              </a:rPr>
              <a:t>testConfiguration</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0000"/>
                </a:solidFill>
                <a:latin typeface="Consolas" panose="020B0609020204030204" pitchFamily="49" charset="0"/>
              </a:rPr>
              <a:t>System</a:t>
            </a:r>
            <a:r>
              <a:rPr lang="zh-CN" altLang="zh-CN" sz="1400" dirty="0">
                <a:solidFill>
                  <a:srgbClr val="080808"/>
                </a:solidFill>
                <a:latin typeface="Consolas" panose="020B0609020204030204" pitchFamily="49" charset="0"/>
              </a:rPr>
              <a:t>.</a:t>
            </a:r>
            <a:r>
              <a:rPr lang="zh-CN" altLang="zh-CN" sz="1400" i="1" dirty="0">
                <a:solidFill>
                  <a:srgbClr val="871094"/>
                </a:solidFill>
                <a:latin typeface="Consolas" panose="020B0609020204030204" pitchFamily="49" charset="0"/>
              </a:rPr>
              <a:t>out</a:t>
            </a:r>
            <a:r>
              <a:rPr lang="zh-CN" altLang="zh-CN" sz="1400" dirty="0">
                <a:solidFill>
                  <a:srgbClr val="080808"/>
                </a:solidFill>
                <a:latin typeface="Consolas" panose="020B0609020204030204" pitchFamily="49" charset="0"/>
              </a:rPr>
              <a:t>.println(</a:t>
            </a:r>
            <a:r>
              <a:rPr lang="zh-CN" altLang="zh-CN" sz="1400" dirty="0">
                <a:solidFill>
                  <a:srgbClr val="871094"/>
                </a:solidFill>
                <a:latin typeface="Consolas" panose="020B0609020204030204" pitchFamily="49" charset="0"/>
              </a:rPr>
              <a:t>msg</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a:t>
            </a:r>
            <a:endParaRPr lang="zh-CN" altLang="zh-CN" sz="1600" dirty="0">
              <a:latin typeface="Consolas" panose="020B0609020204030204" pitchFamily="49" charset="0"/>
            </a:endParaRPr>
          </a:p>
        </p:txBody>
      </p:sp>
    </p:spTree>
    <p:extLst>
      <p:ext uri="{BB962C8B-B14F-4D97-AF65-F5344CB8AC3E}">
        <p14:creationId xmlns:p14="http://schemas.microsoft.com/office/powerpoint/2010/main" val="165724051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4A7A685B-F94D-194F-BA07-9413F6ABF747}"/>
              </a:ext>
            </a:extLst>
          </p:cNvPr>
          <p:cNvSpPr>
            <a:spLocks noGrp="1"/>
          </p:cNvSpPr>
          <p:nvPr>
            <p:ph type="body" sz="quarter" idx="10"/>
          </p:nvPr>
        </p:nvSpPr>
        <p:spPr>
          <a:xfrm>
            <a:off x="5126583" y="1463040"/>
            <a:ext cx="6573803" cy="4511040"/>
          </a:xfrm>
        </p:spPr>
        <p:txBody>
          <a:bodyPr/>
          <a:lstStyle/>
          <a:p>
            <a:r>
              <a:rPr lang="zh-CN" altLang="en-US" sz="1600" dirty="0">
                <a:solidFill>
                  <a:srgbClr val="080808"/>
                </a:solidFill>
                <a:latin typeface="Consolas" panose="020B0609020204030204" pitchFamily="49" charset="0"/>
                <a:sym typeface="Consolas" panose="020B0609020204030204" pitchFamily="49" charset="0"/>
              </a:rPr>
              <a:t>加载</a:t>
            </a:r>
            <a:r>
              <a:rPr lang="zh-CN" altLang="en-US" sz="1600" dirty="0" smtClean="0">
                <a:solidFill>
                  <a:srgbClr val="080808"/>
                </a:solidFill>
                <a:latin typeface="Consolas" panose="020B0609020204030204" pitchFamily="49" charset="0"/>
                <a:sym typeface="Consolas" panose="020B0609020204030204" pitchFamily="49" charset="0"/>
              </a:rPr>
              <a:t>测试范围配置应用</a:t>
            </a:r>
            <a:r>
              <a:rPr lang="zh-CN" altLang="en-US" sz="1600" dirty="0">
                <a:solidFill>
                  <a:srgbClr val="080808"/>
                </a:solidFill>
                <a:latin typeface="Consolas" panose="020B0609020204030204" pitchFamily="49" charset="0"/>
                <a:sym typeface="Consolas" panose="020B0609020204030204" pitchFamily="49" charset="0"/>
              </a:rPr>
              <a:t>于小范围测试环境</a:t>
            </a:r>
            <a:endParaRPr lang="en-US" altLang="zh-CN" sz="1600" dirty="0">
              <a:latin typeface="Consolas" panose="020B0609020204030204" pitchFamily="49" charset="0"/>
              <a:sym typeface="Consolas" panose="020B0609020204030204" pitchFamily="49" charset="0"/>
            </a:endParaRPr>
          </a:p>
        </p:txBody>
      </p:sp>
    </p:spTree>
    <p:extLst>
      <p:ext uri="{BB962C8B-B14F-4D97-AF65-F5344CB8AC3E}">
        <p14:creationId xmlns:p14="http://schemas.microsoft.com/office/powerpoint/2010/main" val="178392662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en-US" altLang="zh-CN" dirty="0" smtClean="0">
                <a:latin typeface="Consolas" panose="020B0609020204030204" pitchFamily="49" charset="0"/>
              </a:rPr>
              <a:t>web</a:t>
            </a:r>
            <a:r>
              <a:rPr lang="zh-CN" altLang="en-US" dirty="0" smtClean="0">
                <a:latin typeface="Consolas" panose="020B0609020204030204" pitchFamily="49" charset="0"/>
              </a:rPr>
              <a:t>环境模拟测试</a:t>
            </a:r>
            <a:endParaRPr lang="zh-CN" altLang="en-US" dirty="0">
              <a:latin typeface="Consolas" panose="020B0609020204030204" pitchFamily="49" charset="0"/>
            </a:endParaRPr>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smtClean="0">
                <a:latin typeface="Consolas" panose="020B0609020204030204" pitchFamily="49" charset="0"/>
              </a:rPr>
              <a:t>模拟端口</a:t>
            </a:r>
            <a:endParaRPr lang="en-US" altLang="zh-CN" dirty="0">
              <a:solidFill>
                <a:schemeClr val="tx1">
                  <a:lumMod val="85000"/>
                  <a:lumOff val="15000"/>
                </a:schemeClr>
              </a:solidFill>
              <a:latin typeface="Consolas" panose="020B0609020204030204" pitchFamily="49" charset="0"/>
            </a:endParaRPr>
          </a:p>
        </p:txBody>
      </p:sp>
      <p:sp>
        <p:nvSpPr>
          <p:cNvPr id="14" name="TextBox 3">
            <a:extLst>
              <a:ext uri="{FF2B5EF4-FFF2-40B4-BE49-F238E27FC236}">
                <a16:creationId xmlns:a16="http://schemas.microsoft.com/office/drawing/2014/main" id="{0C998B78-AB18-3C47-A1C7-25AE9A3A40B0}"/>
              </a:ext>
            </a:extLst>
          </p:cNvPr>
          <p:cNvSpPr txBox="1"/>
          <p:nvPr/>
        </p:nvSpPr>
        <p:spPr>
          <a:xfrm>
            <a:off x="1159842" y="2149748"/>
            <a:ext cx="9860586" cy="1995611"/>
          </a:xfrm>
          <a:prstGeom prst="rect">
            <a:avLst/>
          </a:prstGeom>
          <a:solidFill>
            <a:srgbClr val="FFFFE4"/>
          </a:solidFill>
          <a:ln w="3175">
            <a:solidFill>
              <a:srgbClr val="919191"/>
            </a:solidFill>
          </a:ln>
        </p:spPr>
        <p:txBody>
          <a:bodyPr wrap="square">
            <a:spAutoFit/>
          </a:bodyPr>
          <a:lstStyle/>
          <a:p>
            <a:pPr lvl="0" eaLnBrk="0" fontAlgn="base" hangingPunct="0">
              <a:lnSpc>
                <a:spcPct val="150000"/>
              </a:lnSpc>
              <a:spcBef>
                <a:spcPct val="0"/>
              </a:spcBef>
              <a:spcAft>
                <a:spcPct val="0"/>
              </a:spcAft>
            </a:pPr>
            <a:r>
              <a:rPr lang="zh-CN" altLang="zh-CN" sz="1400" dirty="0">
                <a:solidFill>
                  <a:srgbClr val="9E880D"/>
                </a:solidFill>
                <a:latin typeface="Consolas" panose="020B0609020204030204" pitchFamily="49" charset="0"/>
              </a:rPr>
              <a:t>@SpringBootTest</a:t>
            </a:r>
            <a:r>
              <a:rPr lang="zh-CN" altLang="zh-CN" sz="1400" dirty="0">
                <a:solidFill>
                  <a:srgbClr val="080808"/>
                </a:solidFill>
                <a:latin typeface="Consolas" panose="020B0609020204030204" pitchFamily="49" charset="0"/>
              </a:rPr>
              <a:t>(webEnvironment = </a:t>
            </a:r>
            <a:r>
              <a:rPr lang="zh-CN" altLang="zh-CN" sz="1400" dirty="0">
                <a:solidFill>
                  <a:srgbClr val="9E880D"/>
                </a:solidFill>
                <a:latin typeface="Consolas" panose="020B0609020204030204" pitchFamily="49" charset="0"/>
              </a:rPr>
              <a:t>SpringBootTest</a:t>
            </a:r>
            <a:r>
              <a:rPr lang="zh-CN" altLang="zh-CN" sz="1400" dirty="0">
                <a:solidFill>
                  <a:srgbClr val="080808"/>
                </a:solidFill>
                <a:latin typeface="Consolas" panose="020B0609020204030204" pitchFamily="49" charset="0"/>
              </a:rPr>
              <a:t>.</a:t>
            </a:r>
            <a:r>
              <a:rPr lang="zh-CN" altLang="zh-CN" sz="1400" dirty="0">
                <a:solidFill>
                  <a:srgbClr val="000000"/>
                </a:solidFill>
                <a:latin typeface="Consolas" panose="020B0609020204030204" pitchFamily="49" charset="0"/>
              </a:rPr>
              <a:t>WebEnvironment</a:t>
            </a:r>
            <a:r>
              <a:rPr lang="zh-CN" altLang="zh-CN" sz="1400" dirty="0">
                <a:solidFill>
                  <a:srgbClr val="080808"/>
                </a:solidFill>
                <a:latin typeface="Consolas" panose="020B0609020204030204" pitchFamily="49" charset="0"/>
              </a:rPr>
              <a:t>.</a:t>
            </a:r>
            <a:r>
              <a:rPr lang="zh-CN" altLang="zh-CN" sz="1400" i="1" dirty="0">
                <a:solidFill>
                  <a:srgbClr val="871094"/>
                </a:solidFill>
                <a:latin typeface="Consolas" panose="020B0609020204030204" pitchFamily="49" charset="0"/>
              </a:rPr>
              <a:t>RANDOM_PORT</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smtClean="0">
                <a:solidFill>
                  <a:srgbClr val="0033B3"/>
                </a:solidFill>
                <a:latin typeface="Consolas" panose="020B0609020204030204" pitchFamily="49" charset="0"/>
              </a:rPr>
              <a:t>public </a:t>
            </a:r>
            <a:r>
              <a:rPr lang="zh-CN" altLang="zh-CN" sz="1400" dirty="0">
                <a:solidFill>
                  <a:srgbClr val="0033B3"/>
                </a:solidFill>
                <a:latin typeface="Consolas" panose="020B0609020204030204" pitchFamily="49" charset="0"/>
              </a:rPr>
              <a:t>class </a:t>
            </a:r>
            <a:r>
              <a:rPr lang="zh-CN" altLang="zh-CN" sz="1400" dirty="0">
                <a:solidFill>
                  <a:srgbClr val="000000"/>
                </a:solidFill>
                <a:latin typeface="Consolas" panose="020B0609020204030204" pitchFamily="49" charset="0"/>
              </a:rPr>
              <a:t>WebTest </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smtClean="0">
                <a:solidFill>
                  <a:srgbClr val="080808"/>
                </a:solidFill>
                <a:latin typeface="Consolas" panose="020B0609020204030204" pitchFamily="49" charset="0"/>
              </a:rPr>
              <a:t>    </a:t>
            </a:r>
            <a:r>
              <a:rPr lang="zh-CN" altLang="zh-CN" sz="1400" dirty="0">
                <a:solidFill>
                  <a:srgbClr val="9E880D"/>
                </a:solidFill>
                <a:latin typeface="Consolas" panose="020B0609020204030204" pitchFamily="49" charset="0"/>
              </a:rPr>
              <a:t>@Test</a:t>
            </a:r>
            <a:br>
              <a:rPr lang="zh-CN" altLang="zh-CN" sz="1400" dirty="0">
                <a:solidFill>
                  <a:srgbClr val="9E880D"/>
                </a:solidFill>
                <a:latin typeface="Consolas" panose="020B0609020204030204" pitchFamily="49" charset="0"/>
              </a:rPr>
            </a:br>
            <a:r>
              <a:rPr lang="zh-CN" altLang="zh-CN" sz="1400" dirty="0">
                <a:solidFill>
                  <a:srgbClr val="9E880D"/>
                </a:solidFill>
                <a:latin typeface="Consolas" panose="020B0609020204030204" pitchFamily="49" charset="0"/>
              </a:rPr>
              <a:t>    </a:t>
            </a:r>
            <a:r>
              <a:rPr lang="zh-CN" altLang="zh-CN" sz="1400" dirty="0">
                <a:solidFill>
                  <a:srgbClr val="0033B3"/>
                </a:solidFill>
                <a:latin typeface="Consolas" panose="020B0609020204030204" pitchFamily="49" charset="0"/>
              </a:rPr>
              <a:t>void </a:t>
            </a:r>
            <a:r>
              <a:rPr lang="en-US" altLang="zh-CN" sz="1400" dirty="0" err="1" smtClean="0">
                <a:solidFill>
                  <a:srgbClr val="0033B3"/>
                </a:solidFill>
                <a:latin typeface="Consolas" panose="020B0609020204030204" pitchFamily="49" charset="0"/>
              </a:rPr>
              <a:t>test</a:t>
            </a:r>
            <a:r>
              <a:rPr lang="en-US" altLang="zh-CN" sz="1400" dirty="0" err="1" smtClean="0">
                <a:solidFill>
                  <a:srgbClr val="00627A"/>
                </a:solidFill>
                <a:latin typeface="Consolas" panose="020B0609020204030204" pitchFamily="49" charset="0"/>
              </a:rPr>
              <a:t>RandomPort</a:t>
            </a:r>
            <a:r>
              <a:rPr lang="en-US" altLang="zh-CN" sz="1400" dirty="0" smtClean="0">
                <a:solidFill>
                  <a:srgbClr val="00627A"/>
                </a:solidFill>
                <a:latin typeface="Consolas" panose="020B0609020204030204" pitchFamily="49" charset="0"/>
              </a:rPr>
              <a:t> </a:t>
            </a:r>
            <a:r>
              <a:rPr lang="zh-CN" altLang="zh-CN" sz="1400" dirty="0" smtClean="0">
                <a:solidFill>
                  <a:srgbClr val="080808"/>
                </a:solidFill>
                <a:latin typeface="Consolas" panose="020B0609020204030204" pitchFamily="49" charset="0"/>
              </a:rPr>
              <a:t>() {</a:t>
            </a:r>
            <a:r>
              <a:rPr lang="zh-CN" altLang="zh-CN" sz="1400" dirty="0">
                <a:solidFill>
                  <a:srgbClr val="080808"/>
                </a:solidFill>
                <a:latin typeface="Consolas" panose="020B0609020204030204" pitchFamily="49" charset="0"/>
              </a:rPr>
              <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smtClean="0">
                <a:solidFill>
                  <a:srgbClr val="080808"/>
                </a:solidFill>
                <a:latin typeface="Consolas" panose="020B0609020204030204" pitchFamily="49" charset="0"/>
              </a:rPr>
              <a:t>}</a:t>
            </a:r>
            <a:r>
              <a:rPr lang="zh-CN" altLang="zh-CN" sz="1400" dirty="0">
                <a:solidFill>
                  <a:srgbClr val="080808"/>
                </a:solidFill>
                <a:latin typeface="Consolas" panose="020B0609020204030204" pitchFamily="49" charset="0"/>
              </a:rPr>
              <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a:t>
            </a:r>
            <a:endParaRPr lang="zh-CN" altLang="zh-CN" sz="1600" dirty="0">
              <a:latin typeface="Consolas" panose="020B0609020204030204" pitchFamily="49" charset="0"/>
            </a:endParaRPr>
          </a:p>
        </p:txBody>
      </p:sp>
      <p:pic>
        <p:nvPicPr>
          <p:cNvPr id="13" name="图片 12"/>
          <p:cNvPicPr>
            <a:picLocks noChangeAspect="1"/>
          </p:cNvPicPr>
          <p:nvPr/>
        </p:nvPicPr>
        <p:blipFill>
          <a:blip r:embed="rId3"/>
          <a:stretch>
            <a:fillRect/>
          </a:stretch>
        </p:blipFill>
        <p:spPr>
          <a:xfrm>
            <a:off x="1159842" y="4548266"/>
            <a:ext cx="6019048" cy="1266667"/>
          </a:xfrm>
          <a:prstGeom prst="rect">
            <a:avLst/>
          </a:prstGeom>
        </p:spPr>
      </p:pic>
    </p:spTree>
    <p:extLst>
      <p:ext uri="{BB962C8B-B14F-4D97-AF65-F5344CB8AC3E}">
        <p14:creationId xmlns:p14="http://schemas.microsoft.com/office/powerpoint/2010/main" val="1615515279"/>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en-US" altLang="zh-CN" dirty="0" smtClean="0">
                <a:latin typeface="Consolas" panose="020B0609020204030204" pitchFamily="49" charset="0"/>
              </a:rPr>
              <a:t>web</a:t>
            </a:r>
            <a:r>
              <a:rPr lang="zh-CN" altLang="en-US" dirty="0" smtClean="0">
                <a:latin typeface="Consolas" panose="020B0609020204030204" pitchFamily="49" charset="0"/>
              </a:rPr>
              <a:t>环境模拟测试</a:t>
            </a:r>
            <a:endParaRPr lang="zh-CN" altLang="en-US" dirty="0">
              <a:latin typeface="Consolas" panose="020B0609020204030204" pitchFamily="49" charset="0"/>
            </a:endParaRPr>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smtClean="0">
                <a:latin typeface="Consolas" panose="020B0609020204030204" pitchFamily="49" charset="0"/>
              </a:rPr>
              <a:t>虚拟请求测试</a:t>
            </a:r>
            <a:endParaRPr lang="en-US" altLang="zh-CN" dirty="0">
              <a:solidFill>
                <a:schemeClr val="tx1">
                  <a:lumMod val="85000"/>
                  <a:lumOff val="15000"/>
                </a:schemeClr>
              </a:solidFill>
              <a:latin typeface="Consolas" panose="020B0609020204030204" pitchFamily="49" charset="0"/>
            </a:endParaRPr>
          </a:p>
        </p:txBody>
      </p:sp>
      <p:sp>
        <p:nvSpPr>
          <p:cNvPr id="14" name="TextBox 3">
            <a:extLst>
              <a:ext uri="{FF2B5EF4-FFF2-40B4-BE49-F238E27FC236}">
                <a16:creationId xmlns:a16="http://schemas.microsoft.com/office/drawing/2014/main" id="{0C998B78-AB18-3C47-A1C7-25AE9A3A40B0}"/>
              </a:ext>
            </a:extLst>
          </p:cNvPr>
          <p:cNvSpPr txBox="1"/>
          <p:nvPr/>
        </p:nvSpPr>
        <p:spPr>
          <a:xfrm>
            <a:off x="1159842" y="2149748"/>
            <a:ext cx="9860586" cy="4257769"/>
          </a:xfrm>
          <a:prstGeom prst="rect">
            <a:avLst/>
          </a:prstGeom>
          <a:solidFill>
            <a:srgbClr val="FFFFE4"/>
          </a:solidFill>
          <a:ln w="3175">
            <a:solidFill>
              <a:srgbClr val="919191"/>
            </a:solidFill>
          </a:ln>
        </p:spPr>
        <p:txBody>
          <a:bodyPr wrap="square">
            <a:spAutoFit/>
          </a:bodyPr>
          <a:lstStyle/>
          <a:p>
            <a:pPr lvl="0" eaLnBrk="0" fontAlgn="base" hangingPunct="0">
              <a:lnSpc>
                <a:spcPct val="150000"/>
              </a:lnSpc>
              <a:spcBef>
                <a:spcPct val="0"/>
              </a:spcBef>
              <a:spcAft>
                <a:spcPct val="0"/>
              </a:spcAft>
            </a:pPr>
            <a:r>
              <a:rPr lang="zh-CN" altLang="zh-CN" sz="1400" dirty="0">
                <a:solidFill>
                  <a:srgbClr val="9E880D"/>
                </a:solidFill>
                <a:latin typeface="Consolas" panose="020B0609020204030204" pitchFamily="49" charset="0"/>
                <a:ea typeface="阿里巴巴普惠体" panose="00020600040101010101" pitchFamily="18" charset="-122"/>
                <a:cs typeface="阿里巴巴普惠体" panose="00020600040101010101" pitchFamily="18" charset="-122"/>
              </a:rPr>
              <a:t>@SpringBootTest</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(webEnvironment = </a:t>
            </a:r>
            <a:r>
              <a:rPr lang="zh-CN" altLang="zh-CN" sz="1400" dirty="0">
                <a:solidFill>
                  <a:srgbClr val="9E880D"/>
                </a:solidFill>
                <a:latin typeface="Consolas" panose="020B0609020204030204" pitchFamily="49" charset="0"/>
                <a:ea typeface="阿里巴巴普惠体" panose="00020600040101010101" pitchFamily="18" charset="-122"/>
                <a:cs typeface="阿里巴巴普惠体" panose="00020600040101010101" pitchFamily="18" charset="-122"/>
              </a:rPr>
              <a:t>SpringBootTest</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r>
              <a:rPr lang="zh-CN" altLang="zh-CN" sz="1400" dirty="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WebEnvironment</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r>
              <a:rPr lang="zh-CN" altLang="zh-CN" sz="1400" i="1" dirty="0">
                <a:solidFill>
                  <a:srgbClr val="871094"/>
                </a:solidFill>
                <a:latin typeface="Consolas" panose="020B0609020204030204" pitchFamily="49" charset="0"/>
                <a:ea typeface="阿里巴巴普惠体" panose="00020600040101010101" pitchFamily="18" charset="-122"/>
                <a:cs typeface="阿里巴巴普惠体" panose="00020600040101010101" pitchFamily="18" charset="-122"/>
              </a:rPr>
              <a:t>RANDOM_PORT</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b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i="1" dirty="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t>//开启虚拟MVC调用</a:t>
            </a:r>
            <a:br>
              <a:rPr lang="zh-CN" altLang="zh-CN" sz="1400" i="1" dirty="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dirty="0">
                <a:solidFill>
                  <a:srgbClr val="9E880D"/>
                </a:solidFill>
                <a:latin typeface="Consolas" panose="020B0609020204030204" pitchFamily="49" charset="0"/>
                <a:ea typeface="阿里巴巴普惠体" panose="00020600040101010101" pitchFamily="18" charset="-122"/>
                <a:cs typeface="阿里巴巴普惠体" panose="00020600040101010101" pitchFamily="18" charset="-122"/>
              </a:rPr>
              <a:t>@AutoConfigureMockMvc</a:t>
            </a:r>
            <a:br>
              <a:rPr lang="zh-CN" altLang="zh-CN" sz="1400" dirty="0">
                <a:solidFill>
                  <a:srgbClr val="9E880D"/>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dirty="0">
                <a:solidFill>
                  <a:srgbClr val="0033B3"/>
                </a:solidFill>
                <a:latin typeface="Consolas" panose="020B0609020204030204" pitchFamily="49" charset="0"/>
                <a:ea typeface="阿里巴巴普惠体" panose="00020600040101010101" pitchFamily="18" charset="-122"/>
                <a:cs typeface="阿里巴巴普惠体" panose="00020600040101010101" pitchFamily="18" charset="-122"/>
              </a:rPr>
              <a:t>public class </a:t>
            </a:r>
            <a:r>
              <a:rPr lang="zh-CN" altLang="zh-CN" sz="1400" dirty="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WebTest </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b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dirty="0" smtClean="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dirty="0">
                <a:solidFill>
                  <a:srgbClr val="9E880D"/>
                </a:solidFill>
                <a:latin typeface="Consolas" panose="020B0609020204030204" pitchFamily="49" charset="0"/>
                <a:ea typeface="阿里巴巴普惠体" panose="00020600040101010101" pitchFamily="18" charset="-122"/>
                <a:cs typeface="阿里巴巴普惠体" panose="00020600040101010101" pitchFamily="18" charset="-122"/>
              </a:rPr>
              <a:t>@Test</a:t>
            </a:r>
            <a:br>
              <a:rPr lang="zh-CN" altLang="zh-CN" sz="1400" dirty="0">
                <a:solidFill>
                  <a:srgbClr val="9E880D"/>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dirty="0">
                <a:solidFill>
                  <a:srgbClr val="9E880D"/>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i="1" dirty="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t>//注入虚拟MVC调用对象</a:t>
            </a:r>
            <a:br>
              <a:rPr lang="zh-CN" altLang="zh-CN" sz="1400" i="1" dirty="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i="1" dirty="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dirty="0">
                <a:solidFill>
                  <a:srgbClr val="0033B3"/>
                </a:solidFill>
                <a:latin typeface="Consolas" panose="020B0609020204030204" pitchFamily="49" charset="0"/>
                <a:ea typeface="阿里巴巴普惠体" panose="00020600040101010101" pitchFamily="18" charset="-122"/>
                <a:cs typeface="阿里巴巴普惠体" panose="00020600040101010101" pitchFamily="18" charset="-122"/>
              </a:rPr>
              <a:t>public void </a:t>
            </a:r>
            <a:r>
              <a:rPr lang="zh-CN" altLang="zh-CN" sz="1400" dirty="0">
                <a:solidFill>
                  <a:srgbClr val="00627A"/>
                </a:solidFill>
                <a:latin typeface="Consolas" panose="020B0609020204030204" pitchFamily="49" charset="0"/>
                <a:ea typeface="阿里巴巴普惠体" panose="00020600040101010101" pitchFamily="18" charset="-122"/>
                <a:cs typeface="阿里巴巴普惠体" panose="00020600040101010101" pitchFamily="18" charset="-122"/>
              </a:rPr>
              <a:t>testWeb</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r>
              <a:rPr lang="zh-CN" altLang="zh-CN" sz="1400" dirty="0">
                <a:solidFill>
                  <a:srgbClr val="9E880D"/>
                </a:solidFill>
                <a:latin typeface="Consolas" panose="020B0609020204030204" pitchFamily="49" charset="0"/>
                <a:ea typeface="阿里巴巴普惠体" panose="00020600040101010101" pitchFamily="18" charset="-122"/>
                <a:cs typeface="阿里巴巴普惠体" panose="00020600040101010101" pitchFamily="18" charset="-122"/>
              </a:rPr>
              <a:t>@Autowired </a:t>
            </a:r>
            <a:r>
              <a:rPr lang="zh-CN" altLang="zh-CN" sz="1400" dirty="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MockMvc </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mvc) </a:t>
            </a:r>
            <a:r>
              <a:rPr lang="zh-CN" altLang="zh-CN" sz="1400" dirty="0">
                <a:solidFill>
                  <a:srgbClr val="0033B3"/>
                </a:solidFill>
                <a:latin typeface="Consolas" panose="020B0609020204030204" pitchFamily="49" charset="0"/>
                <a:ea typeface="阿里巴巴普惠体" panose="00020600040101010101" pitchFamily="18" charset="-122"/>
                <a:cs typeface="阿里巴巴普惠体" panose="00020600040101010101" pitchFamily="18" charset="-122"/>
              </a:rPr>
              <a:t>throws </a:t>
            </a:r>
            <a:r>
              <a:rPr lang="zh-CN" altLang="zh-CN" sz="1400" dirty="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Exception </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b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i="1" dirty="0" smtClean="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i="1" dirty="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t>//创建虚拟请求，当前访问/books</a:t>
            </a:r>
            <a:br>
              <a:rPr lang="zh-CN" altLang="zh-CN" sz="1400" i="1" dirty="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i="1" dirty="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dirty="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MockHttpServletRequestBuilder builder </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dirty="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MockMvcRequestBuilders</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r>
              <a:rPr lang="zh-CN" altLang="zh-CN" sz="1400" i="1"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get</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r>
              <a:rPr lang="zh-CN" altLang="zh-CN" sz="1400" dirty="0">
                <a:solidFill>
                  <a:srgbClr val="067D17"/>
                </a:solidFill>
                <a:latin typeface="Consolas" panose="020B0609020204030204" pitchFamily="49" charset="0"/>
                <a:ea typeface="阿里巴巴普惠体" panose="00020600040101010101" pitchFamily="18" charset="-122"/>
                <a:cs typeface="阿里巴巴普惠体" panose="00020600040101010101" pitchFamily="18" charset="-122"/>
              </a:rPr>
              <a:t>"/books"</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b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i="1" dirty="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t>//执行请求</a:t>
            </a:r>
            <a:br>
              <a:rPr lang="zh-CN" altLang="zh-CN" sz="1400" i="1" dirty="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i="1" dirty="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dirty="0" smtClean="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ResultActions </a:t>
            </a:r>
            <a:r>
              <a:rPr lang="zh-CN" altLang="zh-CN" sz="1400" dirty="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action </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mvc.perform(</a:t>
            </a:r>
            <a:r>
              <a:rPr lang="zh-CN" altLang="zh-CN" sz="1400" dirty="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builder</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b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i="1" dirty="0" smtClean="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b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dirty="0" smtClean="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endParaRPr lang="zh-CN" altLang="zh-CN" sz="1600" dirty="0">
              <a:latin typeface="Consolas" panose="020B0609020204030204" pitchFamily="49" charset="0"/>
              <a:ea typeface="阿里巴巴普惠体" panose="00020600040101010101" pitchFamily="18" charset="-122"/>
              <a:cs typeface="阿里巴巴普惠体" panose="00020600040101010101" pitchFamily="18" charset="-122"/>
            </a:endParaRPr>
          </a:p>
        </p:txBody>
      </p:sp>
    </p:spTree>
    <p:extLst>
      <p:ext uri="{BB962C8B-B14F-4D97-AF65-F5344CB8AC3E}">
        <p14:creationId xmlns:p14="http://schemas.microsoft.com/office/powerpoint/2010/main" val="113889645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en-US" altLang="zh-CN" dirty="0" smtClean="0">
                <a:latin typeface="Consolas" panose="020B0609020204030204" pitchFamily="49" charset="0"/>
              </a:rPr>
              <a:t>web</a:t>
            </a:r>
            <a:r>
              <a:rPr lang="zh-CN" altLang="en-US" dirty="0" smtClean="0">
                <a:latin typeface="Consolas" panose="020B0609020204030204" pitchFamily="49" charset="0"/>
              </a:rPr>
              <a:t>环境模拟测试</a:t>
            </a:r>
            <a:endParaRPr lang="zh-CN" altLang="en-US" dirty="0">
              <a:latin typeface="Consolas" panose="020B0609020204030204" pitchFamily="49" charset="0"/>
            </a:endParaRPr>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smtClean="0">
                <a:latin typeface="Consolas" panose="020B0609020204030204" pitchFamily="49" charset="0"/>
              </a:rPr>
              <a:t>虚拟请求状态匹配</a:t>
            </a:r>
            <a:endParaRPr lang="en-US" altLang="zh-CN" dirty="0">
              <a:solidFill>
                <a:schemeClr val="tx1">
                  <a:lumMod val="85000"/>
                  <a:lumOff val="15000"/>
                </a:schemeClr>
              </a:solidFill>
              <a:latin typeface="Consolas" panose="020B0609020204030204" pitchFamily="49" charset="0"/>
            </a:endParaRPr>
          </a:p>
        </p:txBody>
      </p:sp>
      <p:sp>
        <p:nvSpPr>
          <p:cNvPr id="14" name="TextBox 3">
            <a:extLst>
              <a:ext uri="{FF2B5EF4-FFF2-40B4-BE49-F238E27FC236}">
                <a16:creationId xmlns:a16="http://schemas.microsoft.com/office/drawing/2014/main" id="{0C998B78-AB18-3C47-A1C7-25AE9A3A40B0}"/>
              </a:ext>
            </a:extLst>
          </p:cNvPr>
          <p:cNvSpPr txBox="1"/>
          <p:nvPr/>
        </p:nvSpPr>
        <p:spPr>
          <a:xfrm>
            <a:off x="1159842" y="2149748"/>
            <a:ext cx="9860586" cy="3934603"/>
          </a:xfrm>
          <a:prstGeom prst="rect">
            <a:avLst/>
          </a:prstGeom>
          <a:solidFill>
            <a:srgbClr val="FFFFE4"/>
          </a:solidFill>
          <a:ln w="3175">
            <a:solidFill>
              <a:srgbClr val="919191"/>
            </a:solidFill>
          </a:ln>
        </p:spPr>
        <p:txBody>
          <a:bodyPr wrap="square">
            <a:spAutoFit/>
          </a:bodyPr>
          <a:lstStyle/>
          <a:p>
            <a:pPr lvl="0" eaLnBrk="0" fontAlgn="base" hangingPunct="0">
              <a:lnSpc>
                <a:spcPct val="150000"/>
              </a:lnSpc>
              <a:spcBef>
                <a:spcPct val="0"/>
              </a:spcBef>
              <a:spcAft>
                <a:spcPct val="0"/>
              </a:spcAft>
            </a:pPr>
            <a:r>
              <a:rPr lang="zh-CN" altLang="zh-CN" sz="1400" dirty="0" smtClean="0">
                <a:solidFill>
                  <a:srgbClr val="9E880D"/>
                </a:solidFill>
                <a:latin typeface="Consolas" panose="020B0609020204030204" pitchFamily="49" charset="0"/>
                <a:ea typeface="阿里巴巴普惠体" panose="00020600040101010101" pitchFamily="18" charset="-122"/>
                <a:cs typeface="阿里巴巴普惠体" panose="00020600040101010101" pitchFamily="18" charset="-122"/>
              </a:rPr>
              <a:t>@Test</a:t>
            </a:r>
            <a:r>
              <a:rPr lang="zh-CN" altLang="zh-CN" sz="1400" i="1" dirty="0" smtClean="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t/>
            </a:r>
            <a:br>
              <a:rPr lang="zh-CN" altLang="zh-CN" sz="1400" i="1" dirty="0" smtClean="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dirty="0" smtClean="0">
                <a:solidFill>
                  <a:srgbClr val="0033B3"/>
                </a:solidFill>
                <a:latin typeface="Consolas" panose="020B0609020204030204" pitchFamily="49" charset="0"/>
                <a:ea typeface="阿里巴巴普惠体" panose="00020600040101010101" pitchFamily="18" charset="-122"/>
                <a:cs typeface="阿里巴巴普惠体" panose="00020600040101010101" pitchFamily="18" charset="-122"/>
              </a:rPr>
              <a:t>public void </a:t>
            </a:r>
            <a:r>
              <a:rPr lang="zh-CN" altLang="zh-CN" sz="1400" dirty="0" smtClean="0">
                <a:solidFill>
                  <a:srgbClr val="00627A"/>
                </a:solidFill>
                <a:latin typeface="Consolas" panose="020B0609020204030204" pitchFamily="49" charset="0"/>
                <a:ea typeface="阿里巴巴普惠体" panose="00020600040101010101" pitchFamily="18" charset="-122"/>
                <a:cs typeface="阿里巴巴普惠体" panose="00020600040101010101" pitchFamily="18" charset="-122"/>
              </a:rPr>
              <a:t>test</a:t>
            </a:r>
            <a:r>
              <a:rPr lang="en-US" altLang="zh-CN" sz="1400" dirty="0" err="1" smtClean="0">
                <a:solidFill>
                  <a:srgbClr val="00627A"/>
                </a:solidFill>
                <a:latin typeface="Consolas" panose="020B0609020204030204" pitchFamily="49" charset="0"/>
                <a:ea typeface="阿里巴巴普惠体" panose="00020600040101010101" pitchFamily="18" charset="-122"/>
                <a:cs typeface="阿里巴巴普惠体" panose="00020600040101010101" pitchFamily="18" charset="-122"/>
              </a:rPr>
              <a:t>Sataus</a:t>
            </a:r>
            <a:r>
              <a:rPr lang="zh-CN" altLang="zh-CN" sz="1400" dirty="0" smtClean="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r>
              <a:rPr lang="zh-CN" altLang="zh-CN" sz="1400" dirty="0" smtClean="0">
                <a:solidFill>
                  <a:srgbClr val="9E880D"/>
                </a:solidFill>
                <a:latin typeface="Consolas" panose="020B0609020204030204" pitchFamily="49" charset="0"/>
                <a:ea typeface="阿里巴巴普惠体" panose="00020600040101010101" pitchFamily="18" charset="-122"/>
                <a:cs typeface="阿里巴巴普惠体" panose="00020600040101010101" pitchFamily="18" charset="-122"/>
              </a:rPr>
              <a:t>@Autowired </a:t>
            </a:r>
            <a:r>
              <a:rPr lang="zh-CN" altLang="zh-CN" sz="1400" dirty="0" smtClean="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MockMvc </a:t>
            </a:r>
            <a:r>
              <a:rPr lang="zh-CN" altLang="zh-CN" sz="1400" dirty="0" smtClean="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mvc) </a:t>
            </a:r>
            <a:r>
              <a:rPr lang="zh-CN" altLang="zh-CN" sz="1400" dirty="0" smtClean="0">
                <a:solidFill>
                  <a:srgbClr val="0033B3"/>
                </a:solidFill>
                <a:latin typeface="Consolas" panose="020B0609020204030204" pitchFamily="49" charset="0"/>
                <a:ea typeface="阿里巴巴普惠体" panose="00020600040101010101" pitchFamily="18" charset="-122"/>
                <a:cs typeface="阿里巴巴普惠体" panose="00020600040101010101" pitchFamily="18" charset="-122"/>
              </a:rPr>
              <a:t>throws </a:t>
            </a:r>
            <a:r>
              <a:rPr lang="zh-CN" altLang="zh-CN" sz="1400" dirty="0" smtClean="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Exception </a:t>
            </a:r>
            <a:r>
              <a:rPr lang="zh-CN" altLang="zh-CN" sz="1400" dirty="0" smtClean="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r>
              <a:rPr lang="zh-CN" altLang="zh-CN" sz="1400" i="1" dirty="0" smtClean="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t/>
            </a:r>
            <a:br>
              <a:rPr lang="zh-CN" altLang="zh-CN" sz="1400" i="1" dirty="0" smtClean="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br>
            <a:r>
              <a:rPr lang="en-US" altLang="zh-CN" sz="1400" i="1" dirty="0" smtClean="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dirty="0" smtClean="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MockHttpServletRequestBuilder builder </a:t>
            </a:r>
            <a:r>
              <a:rPr lang="zh-CN" altLang="zh-CN" sz="1400" dirty="0" smtClean="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dirty="0" smtClean="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MockMvcRequestBuilders</a:t>
            </a:r>
            <a:r>
              <a:rPr lang="zh-CN" altLang="zh-CN" sz="1400" dirty="0" smtClean="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r>
              <a:rPr lang="zh-CN" altLang="zh-CN" sz="1400" i="1" dirty="0" smtClean="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get</a:t>
            </a:r>
            <a:r>
              <a:rPr lang="zh-CN" altLang="zh-CN" sz="1400" dirty="0" smtClean="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r>
              <a:rPr lang="zh-CN" altLang="zh-CN" sz="1400" dirty="0" smtClean="0">
                <a:solidFill>
                  <a:srgbClr val="067D17"/>
                </a:solidFill>
                <a:latin typeface="Consolas" panose="020B0609020204030204" pitchFamily="49" charset="0"/>
                <a:ea typeface="阿里巴巴普惠体" panose="00020600040101010101" pitchFamily="18" charset="-122"/>
                <a:cs typeface="阿里巴巴普惠体" panose="00020600040101010101" pitchFamily="18" charset="-122"/>
              </a:rPr>
              <a:t>"/books"</a:t>
            </a:r>
            <a:r>
              <a:rPr lang="zh-CN" altLang="zh-CN" sz="1400" dirty="0" smtClean="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r>
              <a:rPr lang="zh-CN" altLang="zh-CN" sz="1400" i="1" dirty="0" smtClean="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t/>
            </a:r>
            <a:br>
              <a:rPr lang="zh-CN" altLang="zh-CN" sz="1400" i="1" dirty="0" smtClean="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br>
            <a:r>
              <a:rPr lang="en-US" altLang="zh-CN" sz="1400" dirty="0" smtClean="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dirty="0" smtClean="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ResultActions action </a:t>
            </a:r>
            <a:r>
              <a:rPr lang="zh-CN" altLang="zh-CN" sz="1400" dirty="0" smtClean="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mvc.perform(</a:t>
            </a:r>
            <a:r>
              <a:rPr lang="zh-CN" altLang="zh-CN" sz="1400" dirty="0" smtClean="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builder</a:t>
            </a:r>
            <a:r>
              <a:rPr lang="zh-CN" altLang="zh-CN" sz="1400" dirty="0" smtClean="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br>
              <a:rPr lang="zh-CN" altLang="zh-CN" sz="1400" dirty="0" smtClean="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br>
            <a:r>
              <a:rPr lang="en-US" altLang="zh-CN" sz="1400" dirty="0" smtClean="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i="1" dirty="0" smtClean="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t>//匹配执行状态（是否预期值）</a:t>
            </a:r>
            <a:br>
              <a:rPr lang="zh-CN" altLang="zh-CN" sz="1400" i="1" dirty="0" smtClean="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i="1" dirty="0" smtClean="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t>    //定义执行状态匹配器</a:t>
            </a:r>
            <a:br>
              <a:rPr lang="zh-CN" altLang="zh-CN" sz="1400" i="1" dirty="0" smtClean="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i="1" dirty="0" smtClean="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dirty="0" smtClean="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StatusResultMatchers status </a:t>
            </a:r>
            <a:r>
              <a:rPr lang="zh-CN" altLang="zh-CN" sz="1400" dirty="0" smtClean="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dirty="0" smtClean="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MockMvcResultMatchers</a:t>
            </a:r>
            <a:r>
              <a:rPr lang="zh-CN" altLang="zh-CN" sz="1400" dirty="0" smtClean="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r>
              <a:rPr lang="zh-CN" altLang="zh-CN" sz="1400" i="1" dirty="0" smtClean="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status</a:t>
            </a:r>
            <a:r>
              <a:rPr lang="zh-CN" altLang="zh-CN" sz="1400" dirty="0" smtClean="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br>
              <a:rPr lang="zh-CN" altLang="zh-CN" sz="1400" dirty="0" smtClean="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dirty="0" smtClean="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i="1" dirty="0" smtClean="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t>//定义预期执行状态</a:t>
            </a:r>
            <a:br>
              <a:rPr lang="zh-CN" altLang="zh-CN" sz="1400" i="1" dirty="0" smtClean="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i="1" dirty="0" smtClean="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dirty="0" smtClean="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ResultMatcher ok </a:t>
            </a:r>
            <a:r>
              <a:rPr lang="zh-CN" altLang="zh-CN" sz="1400" dirty="0" smtClean="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dirty="0" smtClean="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status</a:t>
            </a:r>
            <a:r>
              <a:rPr lang="zh-CN" altLang="zh-CN" sz="1400" dirty="0" smtClean="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.isOk();</a:t>
            </a:r>
            <a:br>
              <a:rPr lang="zh-CN" altLang="zh-CN" sz="1400" dirty="0" smtClean="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dirty="0" smtClean="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i="1" dirty="0" smtClean="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t>//使用本次真实执行结果与预期结果进行比对</a:t>
            </a:r>
            <a:br>
              <a:rPr lang="zh-CN" altLang="zh-CN" sz="1400" i="1" dirty="0" smtClean="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i="1" dirty="0" smtClean="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dirty="0" smtClean="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action</a:t>
            </a:r>
            <a:r>
              <a:rPr lang="zh-CN" altLang="zh-CN" sz="1400" dirty="0" smtClean="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.andExpect(</a:t>
            </a:r>
            <a:r>
              <a:rPr lang="zh-CN" altLang="zh-CN" sz="1400" dirty="0" smtClean="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ok</a:t>
            </a:r>
            <a:r>
              <a:rPr lang="zh-CN" altLang="zh-CN" sz="1400" dirty="0" smtClean="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br>
              <a:rPr lang="zh-CN" altLang="zh-CN" sz="1400" dirty="0" smtClean="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dirty="0" smtClean="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endParaRPr lang="zh-CN" altLang="zh-CN" sz="1600" dirty="0">
              <a:latin typeface="Consolas" panose="020B0609020204030204" pitchFamily="49" charset="0"/>
              <a:ea typeface="阿里巴巴普惠体" panose="00020600040101010101" pitchFamily="18" charset="-122"/>
              <a:cs typeface="阿里巴巴普惠体" panose="00020600040101010101" pitchFamily="18" charset="-122"/>
            </a:endParaRPr>
          </a:p>
        </p:txBody>
      </p:sp>
    </p:spTree>
    <p:extLst>
      <p:ext uri="{BB962C8B-B14F-4D97-AF65-F5344CB8AC3E}">
        <p14:creationId xmlns:p14="http://schemas.microsoft.com/office/powerpoint/2010/main" val="354019853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en-US" altLang="zh-CN" dirty="0" smtClean="0">
                <a:latin typeface="Consolas" panose="020B0609020204030204" pitchFamily="49" charset="0"/>
              </a:rPr>
              <a:t>web</a:t>
            </a:r>
            <a:r>
              <a:rPr lang="zh-CN" altLang="en-US" dirty="0" smtClean="0">
                <a:latin typeface="Consolas" panose="020B0609020204030204" pitchFamily="49" charset="0"/>
              </a:rPr>
              <a:t>环境模拟测试</a:t>
            </a:r>
            <a:endParaRPr lang="zh-CN" altLang="en-US" dirty="0">
              <a:latin typeface="Consolas" panose="020B0609020204030204" pitchFamily="49" charset="0"/>
            </a:endParaRPr>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smtClean="0">
                <a:latin typeface="Consolas" panose="020B0609020204030204" pitchFamily="49" charset="0"/>
              </a:rPr>
              <a:t>虚拟请求响应体匹配</a:t>
            </a:r>
            <a:endParaRPr lang="en-US" altLang="zh-CN" dirty="0">
              <a:solidFill>
                <a:schemeClr val="tx1">
                  <a:lumMod val="85000"/>
                  <a:lumOff val="15000"/>
                </a:schemeClr>
              </a:solidFill>
              <a:latin typeface="Consolas" panose="020B0609020204030204" pitchFamily="49" charset="0"/>
            </a:endParaRPr>
          </a:p>
        </p:txBody>
      </p:sp>
      <p:sp>
        <p:nvSpPr>
          <p:cNvPr id="14" name="TextBox 3">
            <a:extLst>
              <a:ext uri="{FF2B5EF4-FFF2-40B4-BE49-F238E27FC236}">
                <a16:creationId xmlns:a16="http://schemas.microsoft.com/office/drawing/2014/main" id="{0C998B78-AB18-3C47-A1C7-25AE9A3A40B0}"/>
              </a:ext>
            </a:extLst>
          </p:cNvPr>
          <p:cNvSpPr txBox="1"/>
          <p:nvPr/>
        </p:nvSpPr>
        <p:spPr>
          <a:xfrm>
            <a:off x="1159842" y="2149748"/>
            <a:ext cx="9860586" cy="3970318"/>
          </a:xfrm>
          <a:prstGeom prst="rect">
            <a:avLst/>
          </a:prstGeom>
          <a:solidFill>
            <a:srgbClr val="FFFFE4"/>
          </a:solidFill>
          <a:ln w="3175">
            <a:solidFill>
              <a:srgbClr val="919191"/>
            </a:solidFill>
          </a:ln>
        </p:spPr>
        <p:txBody>
          <a:bodyPr wrap="square">
            <a:spAutoFit/>
          </a:bodyPr>
          <a:lstStyle/>
          <a:p>
            <a:pPr lvl="0" eaLnBrk="0" fontAlgn="base" hangingPunct="0">
              <a:lnSpc>
                <a:spcPct val="150000"/>
              </a:lnSpc>
              <a:spcBef>
                <a:spcPct val="0"/>
              </a:spcBef>
              <a:spcAft>
                <a:spcPct val="0"/>
              </a:spcAft>
            </a:pPr>
            <a:r>
              <a:rPr lang="zh-CN" altLang="zh-CN" sz="1400" dirty="0" smtClean="0">
                <a:solidFill>
                  <a:srgbClr val="9E880D"/>
                </a:solidFill>
                <a:latin typeface="Consolas" panose="020B0609020204030204" pitchFamily="49" charset="0"/>
                <a:ea typeface="阿里巴巴普惠体" panose="00020600040101010101" pitchFamily="18" charset="-122"/>
                <a:cs typeface="阿里巴巴普惠体" panose="00020600040101010101" pitchFamily="18" charset="-122"/>
              </a:rPr>
              <a:t>@</a:t>
            </a:r>
            <a:r>
              <a:rPr lang="zh-CN" altLang="zh-CN" sz="1400" dirty="0">
                <a:solidFill>
                  <a:srgbClr val="9E880D"/>
                </a:solidFill>
                <a:latin typeface="Consolas" panose="020B0609020204030204" pitchFamily="49" charset="0"/>
                <a:ea typeface="阿里巴巴普惠体" panose="00020600040101010101" pitchFamily="18" charset="-122"/>
                <a:cs typeface="阿里巴巴普惠体" panose="00020600040101010101" pitchFamily="18" charset="-122"/>
              </a:rPr>
              <a:t>Test</a:t>
            </a:r>
            <a:br>
              <a:rPr lang="zh-CN" altLang="zh-CN" sz="1400" dirty="0">
                <a:solidFill>
                  <a:srgbClr val="9E880D"/>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dirty="0" smtClean="0">
                <a:solidFill>
                  <a:srgbClr val="0033B3"/>
                </a:solidFill>
                <a:latin typeface="Consolas" panose="020B0609020204030204" pitchFamily="49" charset="0"/>
                <a:ea typeface="阿里巴巴普惠体" panose="00020600040101010101" pitchFamily="18" charset="-122"/>
                <a:cs typeface="阿里巴巴普惠体" panose="00020600040101010101" pitchFamily="18" charset="-122"/>
              </a:rPr>
              <a:t>public </a:t>
            </a:r>
            <a:r>
              <a:rPr lang="zh-CN" altLang="zh-CN" sz="1400" dirty="0">
                <a:solidFill>
                  <a:srgbClr val="0033B3"/>
                </a:solidFill>
                <a:latin typeface="Consolas" panose="020B0609020204030204" pitchFamily="49" charset="0"/>
                <a:ea typeface="阿里巴巴普惠体" panose="00020600040101010101" pitchFamily="18" charset="-122"/>
                <a:cs typeface="阿里巴巴普惠体" panose="00020600040101010101" pitchFamily="18" charset="-122"/>
              </a:rPr>
              <a:t>void </a:t>
            </a:r>
            <a:r>
              <a:rPr lang="zh-CN" altLang="zh-CN" sz="1400" dirty="0" smtClean="0">
                <a:solidFill>
                  <a:srgbClr val="00627A"/>
                </a:solidFill>
                <a:latin typeface="Consolas" panose="020B0609020204030204" pitchFamily="49" charset="0"/>
                <a:ea typeface="阿里巴巴普惠体" panose="00020600040101010101" pitchFamily="18" charset="-122"/>
                <a:cs typeface="阿里巴巴普惠体" panose="00020600040101010101" pitchFamily="18" charset="-122"/>
              </a:rPr>
              <a:t>test</a:t>
            </a:r>
            <a:r>
              <a:rPr lang="en-US" altLang="zh-CN" sz="1400" dirty="0" smtClean="0">
                <a:solidFill>
                  <a:srgbClr val="00627A"/>
                </a:solidFill>
                <a:latin typeface="Consolas" panose="020B0609020204030204" pitchFamily="49" charset="0"/>
                <a:ea typeface="阿里巴巴普惠体" panose="00020600040101010101" pitchFamily="18" charset="-122"/>
                <a:cs typeface="阿里巴巴普惠体" panose="00020600040101010101" pitchFamily="18" charset="-122"/>
              </a:rPr>
              <a:t>Body</a:t>
            </a:r>
            <a:r>
              <a:rPr lang="zh-CN" altLang="zh-CN" sz="1400" dirty="0" smtClean="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r>
              <a:rPr lang="zh-CN" altLang="zh-CN" sz="1400" dirty="0" smtClean="0">
                <a:solidFill>
                  <a:srgbClr val="9E880D"/>
                </a:solidFill>
                <a:latin typeface="Consolas" panose="020B0609020204030204" pitchFamily="49" charset="0"/>
                <a:ea typeface="阿里巴巴普惠体" panose="00020600040101010101" pitchFamily="18" charset="-122"/>
                <a:cs typeface="阿里巴巴普惠体" panose="00020600040101010101" pitchFamily="18" charset="-122"/>
              </a:rPr>
              <a:t>@</a:t>
            </a:r>
            <a:r>
              <a:rPr lang="zh-CN" altLang="zh-CN" sz="1400" dirty="0">
                <a:solidFill>
                  <a:srgbClr val="9E880D"/>
                </a:solidFill>
                <a:latin typeface="Consolas" panose="020B0609020204030204" pitchFamily="49" charset="0"/>
                <a:ea typeface="阿里巴巴普惠体" panose="00020600040101010101" pitchFamily="18" charset="-122"/>
                <a:cs typeface="阿里巴巴普惠体" panose="00020600040101010101" pitchFamily="18" charset="-122"/>
              </a:rPr>
              <a:t>Autowired </a:t>
            </a:r>
            <a:r>
              <a:rPr lang="zh-CN" altLang="zh-CN" sz="1400" dirty="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MockMvc </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mvc) </a:t>
            </a:r>
            <a:r>
              <a:rPr lang="zh-CN" altLang="zh-CN" sz="1400" dirty="0">
                <a:solidFill>
                  <a:srgbClr val="0033B3"/>
                </a:solidFill>
                <a:latin typeface="Consolas" panose="020B0609020204030204" pitchFamily="49" charset="0"/>
                <a:ea typeface="阿里巴巴普惠体" panose="00020600040101010101" pitchFamily="18" charset="-122"/>
                <a:cs typeface="阿里巴巴普惠体" panose="00020600040101010101" pitchFamily="18" charset="-122"/>
              </a:rPr>
              <a:t>throws </a:t>
            </a:r>
            <a:r>
              <a:rPr lang="zh-CN" altLang="zh-CN" sz="1400" dirty="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Exception </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b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br>
            <a:r>
              <a:rPr lang="en-US" altLang="zh-CN" sz="1400" dirty="0" smtClean="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dirty="0" smtClean="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MockHttpServletRequestBuilder </a:t>
            </a:r>
            <a:r>
              <a:rPr lang="zh-CN" altLang="zh-CN" sz="1400" dirty="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builder </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dirty="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MockMvcRequestBuilders</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r>
              <a:rPr lang="zh-CN" altLang="zh-CN" sz="1400" i="1"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get</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r>
              <a:rPr lang="zh-CN" altLang="zh-CN" sz="1400" dirty="0">
                <a:solidFill>
                  <a:srgbClr val="067D17"/>
                </a:solidFill>
                <a:latin typeface="Consolas" panose="020B0609020204030204" pitchFamily="49" charset="0"/>
                <a:ea typeface="阿里巴巴普惠体" panose="00020600040101010101" pitchFamily="18" charset="-122"/>
                <a:cs typeface="阿里巴巴普惠体" panose="00020600040101010101" pitchFamily="18" charset="-122"/>
              </a:rPr>
              <a:t>"/books"</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r>
              <a:rPr lang="zh-CN" altLang="zh-CN" sz="1400" dirty="0" smtClean="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endParaRPr lang="en-US" altLang="zh-CN" sz="1400" dirty="0" smtClean="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endParaRPr>
          </a:p>
          <a:p>
            <a:pPr lvl="0" eaLnBrk="0" fontAlgn="base" hangingPunct="0">
              <a:lnSpc>
                <a:spcPct val="150000"/>
              </a:lnSpc>
              <a:spcBef>
                <a:spcPct val="0"/>
              </a:spcBef>
              <a:spcAft>
                <a:spcPct val="0"/>
              </a:spcAft>
            </a:pPr>
            <a:r>
              <a:rPr lang="en-US"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en-US" altLang="zh-CN" sz="1400" dirty="0" smtClean="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dirty="0" smtClean="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ResultActions </a:t>
            </a:r>
            <a:r>
              <a:rPr lang="zh-CN" altLang="zh-CN" sz="1400" dirty="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action </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mvc.perform(</a:t>
            </a:r>
            <a:r>
              <a:rPr lang="zh-CN" altLang="zh-CN" sz="1400" dirty="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builder</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b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br>
            <a:r>
              <a:rPr lang="en-US" altLang="zh-CN" sz="1400" dirty="0" smtClean="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i="1" dirty="0" smtClean="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t>//</a:t>
            </a:r>
            <a:r>
              <a:rPr lang="zh-CN" altLang="zh-CN" sz="1400" i="1" dirty="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t>匹配执行结果（是否预期值）</a:t>
            </a:r>
            <a:br>
              <a:rPr lang="zh-CN" altLang="zh-CN" sz="1400" i="1" dirty="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br>
            <a:r>
              <a:rPr lang="en-US" altLang="zh-CN" sz="1400" i="1" dirty="0" smtClean="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i="1" dirty="0" smtClean="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t>//</a:t>
            </a:r>
            <a:r>
              <a:rPr lang="zh-CN" altLang="zh-CN" sz="1400" i="1" dirty="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t>定义执行结果匹配器</a:t>
            </a:r>
            <a:br>
              <a:rPr lang="zh-CN" altLang="zh-CN" sz="1400" i="1" dirty="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br>
            <a:r>
              <a:rPr lang="en-US" altLang="zh-CN" sz="1400" i="1" dirty="0" smtClean="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dirty="0" smtClean="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ContentResultMatchers </a:t>
            </a:r>
            <a:r>
              <a:rPr lang="zh-CN" altLang="zh-CN" sz="1400" dirty="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content </a:t>
            </a:r>
            <a:r>
              <a:rPr lang="zh-CN" altLang="zh-CN" sz="1400" dirty="0" smtClean="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r>
              <a:rPr lang="zh-CN" altLang="zh-CN" sz="1400" dirty="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 MockMvcResultMatchers</a:t>
            </a:r>
            <a:r>
              <a:rPr lang="zh-CN" altLang="zh-CN" sz="1400" dirty="0" smtClean="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r>
              <a:rPr lang="zh-CN" altLang="zh-CN" sz="1400" i="1" dirty="0" smtClean="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content</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b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br>
            <a:r>
              <a:rPr lang="en-US" altLang="zh-CN" sz="1400" dirty="0" smtClean="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i="1" dirty="0" smtClean="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t>//</a:t>
            </a:r>
            <a:r>
              <a:rPr lang="zh-CN" altLang="zh-CN" sz="1400" i="1" dirty="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t>定义预期执行结果</a:t>
            </a:r>
            <a:br>
              <a:rPr lang="zh-CN" altLang="zh-CN" sz="1400" i="1" dirty="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br>
            <a:r>
              <a:rPr lang="en-US" altLang="zh-CN" sz="1400" i="1" dirty="0" smtClean="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dirty="0" smtClean="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ResultMatcher </a:t>
            </a:r>
            <a:r>
              <a:rPr lang="zh-CN" altLang="zh-CN" sz="1400" dirty="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result </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i="1"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content</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().string(</a:t>
            </a:r>
            <a:r>
              <a:rPr lang="zh-CN" altLang="zh-CN" sz="1400" dirty="0">
                <a:solidFill>
                  <a:srgbClr val="067D17"/>
                </a:solidFill>
                <a:latin typeface="Consolas" panose="020B0609020204030204" pitchFamily="49" charset="0"/>
                <a:ea typeface="阿里巴巴普惠体" panose="00020600040101010101" pitchFamily="18" charset="-122"/>
                <a:cs typeface="阿里巴巴普惠体" panose="00020600040101010101" pitchFamily="18" charset="-122"/>
              </a:rPr>
              <a:t>"springboot"</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b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br>
            <a:r>
              <a:rPr lang="en-US" altLang="zh-CN" sz="1400" dirty="0" smtClean="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i="1" dirty="0" smtClean="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t>//</a:t>
            </a:r>
            <a:r>
              <a:rPr lang="zh-CN" altLang="zh-CN" sz="1400" i="1" dirty="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t>使用本次真实执行结果与预期结果进行比对</a:t>
            </a:r>
            <a:br>
              <a:rPr lang="zh-CN" altLang="zh-CN" sz="1400" i="1" dirty="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br>
            <a:r>
              <a:rPr lang="en-US" altLang="zh-CN" sz="1400" i="1" dirty="0" smtClean="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dirty="0" smtClean="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action</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.andExpect(</a:t>
            </a:r>
            <a:r>
              <a:rPr lang="zh-CN" altLang="zh-CN" sz="1400" dirty="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result</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b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dirty="0" smtClean="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endParaRPr lang="zh-CN" altLang="zh-CN" sz="1600" dirty="0">
              <a:latin typeface="Consolas" panose="020B0609020204030204" pitchFamily="49" charset="0"/>
              <a:ea typeface="阿里巴巴普惠体" panose="00020600040101010101" pitchFamily="18" charset="-122"/>
              <a:cs typeface="阿里巴巴普惠体" panose="00020600040101010101" pitchFamily="18" charset="-122"/>
            </a:endParaRPr>
          </a:p>
        </p:txBody>
      </p:sp>
    </p:spTree>
    <p:extLst>
      <p:ext uri="{BB962C8B-B14F-4D97-AF65-F5344CB8AC3E}">
        <p14:creationId xmlns:p14="http://schemas.microsoft.com/office/powerpoint/2010/main" val="2296611587"/>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en-US" altLang="zh-CN" dirty="0" smtClean="0">
                <a:latin typeface="Consolas" panose="020B0609020204030204" pitchFamily="49" charset="0"/>
              </a:rPr>
              <a:t>web</a:t>
            </a:r>
            <a:r>
              <a:rPr lang="zh-CN" altLang="en-US" dirty="0" smtClean="0">
                <a:latin typeface="Consolas" panose="020B0609020204030204" pitchFamily="49" charset="0"/>
              </a:rPr>
              <a:t>环境模拟测试</a:t>
            </a:r>
            <a:endParaRPr lang="zh-CN" altLang="en-US" dirty="0">
              <a:latin typeface="Consolas" panose="020B0609020204030204" pitchFamily="49" charset="0"/>
            </a:endParaRPr>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smtClean="0">
                <a:latin typeface="Consolas" panose="020B0609020204030204" pitchFamily="49" charset="0"/>
              </a:rPr>
              <a:t>虚拟请求响应体（</a:t>
            </a:r>
            <a:r>
              <a:rPr lang="en-US" altLang="zh-CN" dirty="0" err="1" smtClean="0">
                <a:latin typeface="Consolas" panose="020B0609020204030204" pitchFamily="49" charset="0"/>
              </a:rPr>
              <a:t>json</a:t>
            </a:r>
            <a:r>
              <a:rPr lang="zh-CN" altLang="en-US" dirty="0">
                <a:latin typeface="Consolas" panose="020B0609020204030204" pitchFamily="49" charset="0"/>
              </a:rPr>
              <a:t>）</a:t>
            </a:r>
            <a:r>
              <a:rPr lang="zh-CN" altLang="en-US" dirty="0" smtClean="0">
                <a:latin typeface="Consolas" panose="020B0609020204030204" pitchFamily="49" charset="0"/>
              </a:rPr>
              <a:t>匹配</a:t>
            </a:r>
            <a:endParaRPr lang="en-US" altLang="zh-CN" dirty="0">
              <a:solidFill>
                <a:schemeClr val="tx1">
                  <a:lumMod val="85000"/>
                  <a:lumOff val="15000"/>
                </a:schemeClr>
              </a:solidFill>
              <a:latin typeface="Consolas" panose="020B0609020204030204" pitchFamily="49" charset="0"/>
            </a:endParaRPr>
          </a:p>
        </p:txBody>
      </p:sp>
      <p:sp>
        <p:nvSpPr>
          <p:cNvPr id="14" name="TextBox 3">
            <a:extLst>
              <a:ext uri="{FF2B5EF4-FFF2-40B4-BE49-F238E27FC236}">
                <a16:creationId xmlns:a16="http://schemas.microsoft.com/office/drawing/2014/main" id="{0C998B78-AB18-3C47-A1C7-25AE9A3A40B0}"/>
              </a:ext>
            </a:extLst>
          </p:cNvPr>
          <p:cNvSpPr txBox="1"/>
          <p:nvPr/>
        </p:nvSpPr>
        <p:spPr>
          <a:xfrm>
            <a:off x="1159842" y="2149748"/>
            <a:ext cx="9860586" cy="3934603"/>
          </a:xfrm>
          <a:prstGeom prst="rect">
            <a:avLst/>
          </a:prstGeom>
          <a:solidFill>
            <a:srgbClr val="FFFFE4"/>
          </a:solidFill>
          <a:ln w="3175">
            <a:solidFill>
              <a:srgbClr val="919191"/>
            </a:solidFill>
          </a:ln>
        </p:spPr>
        <p:txBody>
          <a:bodyPr wrap="square">
            <a:spAutoFit/>
          </a:bodyPr>
          <a:lstStyle/>
          <a:p>
            <a:pPr lvl="0" eaLnBrk="0" fontAlgn="base" hangingPunct="0">
              <a:lnSpc>
                <a:spcPct val="150000"/>
              </a:lnSpc>
              <a:spcBef>
                <a:spcPct val="0"/>
              </a:spcBef>
              <a:spcAft>
                <a:spcPct val="0"/>
              </a:spcAft>
            </a:pPr>
            <a:r>
              <a:rPr lang="zh-CN" altLang="zh-CN" sz="1400" dirty="0">
                <a:solidFill>
                  <a:srgbClr val="9E880D"/>
                </a:solidFill>
                <a:latin typeface="Consolas" panose="020B0609020204030204" pitchFamily="49" charset="0"/>
                <a:ea typeface="阿里巴巴普惠体" panose="00020600040101010101" pitchFamily="18" charset="-122"/>
                <a:cs typeface="阿里巴巴普惠体" panose="00020600040101010101" pitchFamily="18" charset="-122"/>
              </a:rPr>
              <a:t>@Test</a:t>
            </a:r>
            <a:r>
              <a:rPr lang="zh-CN" altLang="zh-CN" sz="1400" i="1" dirty="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t/>
            </a:r>
            <a:br>
              <a:rPr lang="zh-CN" altLang="zh-CN" sz="1400" i="1" dirty="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dirty="0" smtClean="0">
                <a:solidFill>
                  <a:srgbClr val="0033B3"/>
                </a:solidFill>
                <a:latin typeface="Consolas" panose="020B0609020204030204" pitchFamily="49" charset="0"/>
                <a:ea typeface="阿里巴巴普惠体" panose="00020600040101010101" pitchFamily="18" charset="-122"/>
                <a:cs typeface="阿里巴巴普惠体" panose="00020600040101010101" pitchFamily="18" charset="-122"/>
              </a:rPr>
              <a:t>public </a:t>
            </a:r>
            <a:r>
              <a:rPr lang="zh-CN" altLang="zh-CN" sz="1400" dirty="0">
                <a:solidFill>
                  <a:srgbClr val="0033B3"/>
                </a:solidFill>
                <a:latin typeface="Consolas" panose="020B0609020204030204" pitchFamily="49" charset="0"/>
                <a:ea typeface="阿里巴巴普惠体" panose="00020600040101010101" pitchFamily="18" charset="-122"/>
                <a:cs typeface="阿里巴巴普惠体" panose="00020600040101010101" pitchFamily="18" charset="-122"/>
              </a:rPr>
              <a:t>void </a:t>
            </a:r>
            <a:r>
              <a:rPr lang="zh-CN" altLang="zh-CN" sz="1400" dirty="0" smtClean="0">
                <a:solidFill>
                  <a:srgbClr val="00627A"/>
                </a:solidFill>
                <a:latin typeface="Consolas" panose="020B0609020204030204" pitchFamily="49" charset="0"/>
                <a:ea typeface="阿里巴巴普惠体" panose="00020600040101010101" pitchFamily="18" charset="-122"/>
                <a:cs typeface="阿里巴巴普惠体" panose="00020600040101010101" pitchFamily="18" charset="-122"/>
              </a:rPr>
              <a:t>test</a:t>
            </a:r>
            <a:r>
              <a:rPr lang="en-US" altLang="zh-CN" sz="1400" dirty="0" err="1" smtClean="0">
                <a:solidFill>
                  <a:srgbClr val="00627A"/>
                </a:solidFill>
                <a:latin typeface="Consolas" panose="020B0609020204030204" pitchFamily="49" charset="0"/>
                <a:ea typeface="阿里巴巴普惠体" panose="00020600040101010101" pitchFamily="18" charset="-122"/>
                <a:cs typeface="阿里巴巴普惠体" panose="00020600040101010101" pitchFamily="18" charset="-122"/>
              </a:rPr>
              <a:t>Json</a:t>
            </a:r>
            <a:r>
              <a:rPr lang="zh-CN" altLang="zh-CN" sz="1400" dirty="0" smtClean="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r>
              <a:rPr lang="zh-CN" altLang="zh-CN" sz="1400" dirty="0" smtClean="0">
                <a:solidFill>
                  <a:srgbClr val="9E880D"/>
                </a:solidFill>
                <a:latin typeface="Consolas" panose="020B0609020204030204" pitchFamily="49" charset="0"/>
                <a:ea typeface="阿里巴巴普惠体" panose="00020600040101010101" pitchFamily="18" charset="-122"/>
                <a:cs typeface="阿里巴巴普惠体" panose="00020600040101010101" pitchFamily="18" charset="-122"/>
              </a:rPr>
              <a:t>@</a:t>
            </a:r>
            <a:r>
              <a:rPr lang="zh-CN" altLang="zh-CN" sz="1400" dirty="0">
                <a:solidFill>
                  <a:srgbClr val="9E880D"/>
                </a:solidFill>
                <a:latin typeface="Consolas" panose="020B0609020204030204" pitchFamily="49" charset="0"/>
                <a:ea typeface="阿里巴巴普惠体" panose="00020600040101010101" pitchFamily="18" charset="-122"/>
                <a:cs typeface="阿里巴巴普惠体" panose="00020600040101010101" pitchFamily="18" charset="-122"/>
              </a:rPr>
              <a:t>Autowired </a:t>
            </a:r>
            <a:r>
              <a:rPr lang="zh-CN" altLang="zh-CN" sz="1400" dirty="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MockMvc </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mvc) </a:t>
            </a:r>
            <a:r>
              <a:rPr lang="zh-CN" altLang="zh-CN" sz="1400" dirty="0">
                <a:solidFill>
                  <a:srgbClr val="0033B3"/>
                </a:solidFill>
                <a:latin typeface="Consolas" panose="020B0609020204030204" pitchFamily="49" charset="0"/>
                <a:ea typeface="阿里巴巴普惠体" panose="00020600040101010101" pitchFamily="18" charset="-122"/>
                <a:cs typeface="阿里巴巴普惠体" panose="00020600040101010101" pitchFamily="18" charset="-122"/>
              </a:rPr>
              <a:t>throws </a:t>
            </a:r>
            <a:r>
              <a:rPr lang="zh-CN" altLang="zh-CN" sz="1400" dirty="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Exception </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b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i="1" dirty="0" smtClean="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dirty="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MockHttpServletRequestBuilder builder </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dirty="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MockMvcRequestBuilders</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r>
              <a:rPr lang="zh-CN" altLang="zh-CN" sz="1400" i="1"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get</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r>
              <a:rPr lang="zh-CN" altLang="zh-CN" sz="1400" dirty="0">
                <a:solidFill>
                  <a:srgbClr val="067D17"/>
                </a:solidFill>
                <a:latin typeface="Consolas" panose="020B0609020204030204" pitchFamily="49" charset="0"/>
                <a:ea typeface="阿里巴巴普惠体" panose="00020600040101010101" pitchFamily="18" charset="-122"/>
                <a:cs typeface="阿里巴巴普惠体" panose="00020600040101010101" pitchFamily="18" charset="-122"/>
              </a:rPr>
              <a:t>"/books"</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b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br>
            <a:r>
              <a:rPr lang="en-US" altLang="zh-CN" sz="1400" dirty="0" smtClean="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dirty="0" smtClean="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ResultActions </a:t>
            </a:r>
            <a:r>
              <a:rPr lang="zh-CN" altLang="zh-CN" sz="1400" dirty="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action </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mvc.perform(</a:t>
            </a:r>
            <a:r>
              <a:rPr lang="zh-CN" altLang="zh-CN" sz="1400" dirty="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builder</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b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dirty="0" smtClean="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i="1" dirty="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t>//匹配执行结果（是否预期值）</a:t>
            </a:r>
            <a:br>
              <a:rPr lang="zh-CN" altLang="zh-CN" sz="1400" i="1" dirty="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i="1" dirty="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t>    //定义执行结果匹配器</a:t>
            </a:r>
            <a:br>
              <a:rPr lang="zh-CN" altLang="zh-CN" sz="1400" i="1" dirty="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i="1" dirty="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dirty="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ContentResultMatchers content </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dirty="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MockMvcResultMatchers</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r>
              <a:rPr lang="zh-CN" altLang="zh-CN" sz="1400" i="1"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content</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b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i="1" dirty="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t>//定义预期执行结果</a:t>
            </a:r>
            <a:br>
              <a:rPr lang="zh-CN" altLang="zh-CN" sz="1400" i="1" dirty="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i="1" dirty="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dirty="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ResultMatcher result </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dirty="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content</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.json(</a:t>
            </a:r>
            <a:r>
              <a:rPr lang="zh-CN" altLang="zh-CN" sz="1400" dirty="0">
                <a:solidFill>
                  <a:srgbClr val="067D17"/>
                </a:solidFill>
                <a:latin typeface="Consolas" panose="020B0609020204030204" pitchFamily="49" charset="0"/>
                <a:ea typeface="阿里巴巴普惠体" panose="00020600040101010101" pitchFamily="18" charset="-122"/>
                <a:cs typeface="阿里巴巴普惠体" panose="00020600040101010101" pitchFamily="18" charset="-122"/>
              </a:rPr>
              <a:t>"{</a:t>
            </a:r>
            <a:r>
              <a:rPr lang="zh-CN" altLang="zh-CN" sz="1400" dirty="0">
                <a:solidFill>
                  <a:srgbClr val="0037A6"/>
                </a:solidFill>
                <a:latin typeface="Consolas" panose="020B0609020204030204" pitchFamily="49" charset="0"/>
                <a:ea typeface="阿里巴巴普惠体" panose="00020600040101010101" pitchFamily="18" charset="-122"/>
                <a:cs typeface="阿里巴巴普惠体" panose="00020600040101010101" pitchFamily="18" charset="-122"/>
              </a:rPr>
              <a:t>\"</a:t>
            </a:r>
            <a:r>
              <a:rPr lang="zh-CN" altLang="zh-CN" sz="1400" dirty="0">
                <a:solidFill>
                  <a:srgbClr val="067D17"/>
                </a:solidFill>
                <a:latin typeface="Consolas" panose="020B0609020204030204" pitchFamily="49" charset="0"/>
                <a:ea typeface="阿里巴巴普惠体" panose="00020600040101010101" pitchFamily="18" charset="-122"/>
                <a:cs typeface="阿里巴巴普惠体" panose="00020600040101010101" pitchFamily="18" charset="-122"/>
              </a:rPr>
              <a:t>id</a:t>
            </a:r>
            <a:r>
              <a:rPr lang="zh-CN" altLang="zh-CN" sz="1400" dirty="0">
                <a:solidFill>
                  <a:srgbClr val="0037A6"/>
                </a:solidFill>
                <a:latin typeface="Consolas" panose="020B0609020204030204" pitchFamily="49" charset="0"/>
                <a:ea typeface="阿里巴巴普惠体" panose="00020600040101010101" pitchFamily="18" charset="-122"/>
                <a:cs typeface="阿里巴巴普惠体" panose="00020600040101010101" pitchFamily="18" charset="-122"/>
              </a:rPr>
              <a:t>\"</a:t>
            </a:r>
            <a:r>
              <a:rPr lang="zh-CN" altLang="zh-CN" sz="1400" dirty="0">
                <a:solidFill>
                  <a:srgbClr val="067D17"/>
                </a:solidFill>
                <a:latin typeface="Consolas" panose="020B0609020204030204" pitchFamily="49" charset="0"/>
                <a:ea typeface="阿里巴巴普惠体" panose="00020600040101010101" pitchFamily="18" charset="-122"/>
                <a:cs typeface="阿里巴巴普惠体" panose="00020600040101010101" pitchFamily="18" charset="-122"/>
              </a:rPr>
              <a:t>:1,</a:t>
            </a:r>
            <a:r>
              <a:rPr lang="zh-CN" altLang="zh-CN" sz="1400" dirty="0">
                <a:solidFill>
                  <a:srgbClr val="0037A6"/>
                </a:solidFill>
                <a:latin typeface="Consolas" panose="020B0609020204030204" pitchFamily="49" charset="0"/>
                <a:ea typeface="阿里巴巴普惠体" panose="00020600040101010101" pitchFamily="18" charset="-122"/>
                <a:cs typeface="阿里巴巴普惠体" panose="00020600040101010101" pitchFamily="18" charset="-122"/>
              </a:rPr>
              <a:t>\"</a:t>
            </a:r>
            <a:r>
              <a:rPr lang="zh-CN" altLang="zh-CN" sz="1400" dirty="0">
                <a:solidFill>
                  <a:srgbClr val="067D17"/>
                </a:solidFill>
                <a:latin typeface="Consolas" panose="020B0609020204030204" pitchFamily="49" charset="0"/>
                <a:ea typeface="阿里巴巴普惠体" panose="00020600040101010101" pitchFamily="18" charset="-122"/>
                <a:cs typeface="阿里巴巴普惠体" panose="00020600040101010101" pitchFamily="18" charset="-122"/>
              </a:rPr>
              <a:t>name</a:t>
            </a:r>
            <a:r>
              <a:rPr lang="zh-CN" altLang="zh-CN" sz="1400" dirty="0">
                <a:solidFill>
                  <a:srgbClr val="0037A6"/>
                </a:solidFill>
                <a:latin typeface="Consolas" panose="020B0609020204030204" pitchFamily="49" charset="0"/>
                <a:ea typeface="阿里巴巴普惠体" panose="00020600040101010101" pitchFamily="18" charset="-122"/>
                <a:cs typeface="阿里巴巴普惠体" panose="00020600040101010101" pitchFamily="18" charset="-122"/>
              </a:rPr>
              <a:t>\"</a:t>
            </a:r>
            <a:r>
              <a:rPr lang="zh-CN" altLang="zh-CN" sz="1400" dirty="0">
                <a:solidFill>
                  <a:srgbClr val="067D17"/>
                </a:solidFill>
                <a:latin typeface="Consolas" panose="020B0609020204030204" pitchFamily="49" charset="0"/>
                <a:ea typeface="阿里巴巴普惠体" panose="00020600040101010101" pitchFamily="18" charset="-122"/>
                <a:cs typeface="阿里巴巴普惠体" panose="00020600040101010101" pitchFamily="18" charset="-122"/>
              </a:rPr>
              <a:t>:</a:t>
            </a:r>
            <a:r>
              <a:rPr lang="zh-CN" altLang="zh-CN" sz="1400" dirty="0">
                <a:solidFill>
                  <a:srgbClr val="0037A6"/>
                </a:solidFill>
                <a:latin typeface="Consolas" panose="020B0609020204030204" pitchFamily="49" charset="0"/>
                <a:ea typeface="阿里巴巴普惠体" panose="00020600040101010101" pitchFamily="18" charset="-122"/>
                <a:cs typeface="阿里巴巴普惠体" panose="00020600040101010101" pitchFamily="18" charset="-122"/>
              </a:rPr>
              <a:t>\"</a:t>
            </a:r>
            <a:r>
              <a:rPr lang="zh-CN" altLang="zh-CN" sz="1400" dirty="0">
                <a:solidFill>
                  <a:srgbClr val="067D17"/>
                </a:solidFill>
                <a:latin typeface="Consolas" panose="020B0609020204030204" pitchFamily="49" charset="0"/>
                <a:ea typeface="阿里巴巴普惠体" panose="00020600040101010101" pitchFamily="18" charset="-122"/>
                <a:cs typeface="阿里巴巴普惠体" panose="00020600040101010101" pitchFamily="18" charset="-122"/>
              </a:rPr>
              <a:t>SpringBoot2</a:t>
            </a:r>
            <a:r>
              <a:rPr lang="zh-CN" altLang="zh-CN" sz="1400" dirty="0">
                <a:solidFill>
                  <a:srgbClr val="0037A6"/>
                </a:solidFill>
                <a:latin typeface="Consolas" panose="020B0609020204030204" pitchFamily="49" charset="0"/>
                <a:ea typeface="阿里巴巴普惠体" panose="00020600040101010101" pitchFamily="18" charset="-122"/>
                <a:cs typeface="阿里巴巴普惠体" panose="00020600040101010101" pitchFamily="18" charset="-122"/>
              </a:rPr>
              <a:t>\"</a:t>
            </a:r>
            <a:r>
              <a:rPr lang="zh-CN" altLang="zh-CN" sz="1400" dirty="0">
                <a:solidFill>
                  <a:srgbClr val="067D17"/>
                </a:solidFill>
                <a:latin typeface="Consolas" panose="020B0609020204030204" pitchFamily="49" charset="0"/>
                <a:ea typeface="阿里巴巴普惠体" panose="00020600040101010101" pitchFamily="18" charset="-122"/>
                <a:cs typeface="阿里巴巴普惠体" panose="00020600040101010101" pitchFamily="18" charset="-122"/>
              </a:rPr>
              <a:t>}"</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b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i="1" dirty="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t>//使用本次真实执行结果与预期结果进行比对</a:t>
            </a:r>
            <a:br>
              <a:rPr lang="zh-CN" altLang="zh-CN" sz="1400" i="1" dirty="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i="1" dirty="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dirty="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action</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.andExpect(</a:t>
            </a:r>
            <a:r>
              <a:rPr lang="zh-CN" altLang="zh-CN" sz="1400" dirty="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result</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r>
              <a:rPr lang="zh-CN" altLang="zh-CN" sz="1400" dirty="0" smtClean="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r>
            <a:b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endParaRPr lang="zh-CN" altLang="zh-CN" sz="1600" dirty="0">
              <a:latin typeface="Consolas" panose="020B0609020204030204" pitchFamily="49" charset="0"/>
              <a:ea typeface="阿里巴巴普惠体" panose="00020600040101010101" pitchFamily="18" charset="-122"/>
              <a:cs typeface="阿里巴巴普惠体" panose="00020600040101010101" pitchFamily="18" charset="-122"/>
            </a:endParaRPr>
          </a:p>
        </p:txBody>
      </p:sp>
    </p:spTree>
    <p:extLst>
      <p:ext uri="{BB962C8B-B14F-4D97-AF65-F5344CB8AC3E}">
        <p14:creationId xmlns:p14="http://schemas.microsoft.com/office/powerpoint/2010/main" val="61099979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zh-CN" altLang="en-US" dirty="0" smtClean="0"/>
              <a:t>启动热部署</a:t>
            </a:r>
            <a:endParaRPr lang="zh-CN" altLang="en-US" dirty="0"/>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smtClean="0">
                <a:latin typeface="Consolas" panose="020B0609020204030204" pitchFamily="49" charset="0"/>
              </a:rPr>
              <a:t>关于热部署</a:t>
            </a:r>
            <a:endParaRPr lang="en-US" altLang="zh-CN" dirty="0" smtClean="0">
              <a:latin typeface="Consolas" panose="020B0609020204030204" pitchFamily="49" charset="0"/>
            </a:endParaRPr>
          </a:p>
          <a:p>
            <a:pPr lvl="1">
              <a:buFont typeface="Wingdings" panose="05000000000000000000" pitchFamily="2" charset="2"/>
              <a:buChar char="u"/>
            </a:pPr>
            <a:r>
              <a:rPr lang="zh-CN" altLang="en-US" dirty="0">
                <a:latin typeface="Consolas" panose="020B0609020204030204" pitchFamily="49" charset="0"/>
              </a:rPr>
              <a:t>重</a:t>
            </a:r>
            <a:r>
              <a:rPr lang="zh-CN" altLang="en-US" dirty="0" smtClean="0">
                <a:latin typeface="Consolas" panose="020B0609020204030204" pitchFamily="49" charset="0"/>
              </a:rPr>
              <a:t>启（</a:t>
            </a:r>
            <a:r>
              <a:rPr lang="en-US" altLang="zh-CN" dirty="0" smtClean="0">
                <a:latin typeface="Consolas" panose="020B0609020204030204" pitchFamily="49" charset="0"/>
              </a:rPr>
              <a:t>Restart</a:t>
            </a:r>
            <a:r>
              <a:rPr lang="zh-CN" altLang="en-US" dirty="0" smtClean="0">
                <a:latin typeface="Consolas" panose="020B0609020204030204" pitchFamily="49" charset="0"/>
              </a:rPr>
              <a:t>）：自定义开发代码，包含类、页面、配置文件等，加载位置</a:t>
            </a:r>
            <a:r>
              <a:rPr lang="en-US" altLang="zh-CN" dirty="0" smtClean="0">
                <a:latin typeface="Consolas" panose="020B0609020204030204" pitchFamily="49" charset="0"/>
              </a:rPr>
              <a:t>restart</a:t>
            </a:r>
            <a:r>
              <a:rPr lang="zh-CN" altLang="en-US" dirty="0" smtClean="0">
                <a:latin typeface="Consolas" panose="020B0609020204030204" pitchFamily="49" charset="0"/>
              </a:rPr>
              <a:t>类加载器</a:t>
            </a:r>
            <a:endParaRPr lang="en-US" altLang="zh-CN" dirty="0" smtClean="0">
              <a:latin typeface="Consolas" panose="020B0609020204030204" pitchFamily="49" charset="0"/>
            </a:endParaRPr>
          </a:p>
          <a:p>
            <a:pPr lvl="1">
              <a:buFont typeface="Wingdings" panose="05000000000000000000" pitchFamily="2" charset="2"/>
              <a:buChar char="u"/>
            </a:pPr>
            <a:r>
              <a:rPr lang="zh-CN" altLang="en-US" dirty="0" smtClean="0">
                <a:latin typeface="Consolas" panose="020B0609020204030204" pitchFamily="49" charset="0"/>
              </a:rPr>
              <a:t>重载（</a:t>
            </a:r>
            <a:r>
              <a:rPr lang="en-US" altLang="zh-CN" dirty="0" err="1" smtClean="0">
                <a:latin typeface="Consolas" panose="020B0609020204030204" pitchFamily="49" charset="0"/>
              </a:rPr>
              <a:t>ReLoad</a:t>
            </a:r>
            <a:r>
              <a:rPr lang="zh-CN" altLang="en-US" dirty="0" smtClean="0">
                <a:latin typeface="Consolas" panose="020B0609020204030204" pitchFamily="49" charset="0"/>
              </a:rPr>
              <a:t>）：</a:t>
            </a:r>
            <a:r>
              <a:rPr lang="en-US" altLang="zh-CN" dirty="0" smtClean="0">
                <a:latin typeface="Consolas" panose="020B0609020204030204" pitchFamily="49" charset="0"/>
              </a:rPr>
              <a:t>jar</a:t>
            </a:r>
            <a:r>
              <a:rPr lang="zh-CN" altLang="en-US" dirty="0" smtClean="0">
                <a:latin typeface="Consolas" panose="020B0609020204030204" pitchFamily="49" charset="0"/>
              </a:rPr>
              <a:t>包，加载位置</a:t>
            </a:r>
            <a:r>
              <a:rPr lang="en-US" altLang="zh-CN" dirty="0" smtClean="0">
                <a:latin typeface="Consolas" panose="020B0609020204030204" pitchFamily="49" charset="0"/>
              </a:rPr>
              <a:t>base</a:t>
            </a:r>
            <a:r>
              <a:rPr lang="zh-CN" altLang="en-US" dirty="0" smtClean="0">
                <a:latin typeface="Consolas" panose="020B0609020204030204" pitchFamily="49" charset="0"/>
              </a:rPr>
              <a:t>类加载器</a:t>
            </a:r>
            <a:endParaRPr lang="en-US" altLang="zh-CN" dirty="0">
              <a:latin typeface="Consolas" panose="020B0609020204030204" pitchFamily="49" charset="0"/>
            </a:endParaRPr>
          </a:p>
        </p:txBody>
      </p:sp>
    </p:spTree>
    <p:extLst>
      <p:ext uri="{BB962C8B-B14F-4D97-AF65-F5344CB8AC3E}">
        <p14:creationId xmlns:p14="http://schemas.microsoft.com/office/powerpoint/2010/main" val="205180576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en-US" altLang="zh-CN" dirty="0" smtClean="0">
                <a:latin typeface="Consolas" panose="020B0609020204030204" pitchFamily="49" charset="0"/>
              </a:rPr>
              <a:t>web</a:t>
            </a:r>
            <a:r>
              <a:rPr lang="zh-CN" altLang="en-US" dirty="0" smtClean="0">
                <a:latin typeface="Consolas" panose="020B0609020204030204" pitchFamily="49" charset="0"/>
              </a:rPr>
              <a:t>环境模拟测试</a:t>
            </a:r>
            <a:endParaRPr lang="zh-CN" altLang="en-US" dirty="0">
              <a:latin typeface="Consolas" panose="020B0609020204030204" pitchFamily="49" charset="0"/>
            </a:endParaRPr>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a:latin typeface="Consolas" panose="020B0609020204030204" pitchFamily="49" charset="0"/>
              </a:rPr>
              <a:t>虚拟</a:t>
            </a:r>
            <a:r>
              <a:rPr lang="zh-CN" altLang="en-US" dirty="0" smtClean="0">
                <a:latin typeface="Consolas" panose="020B0609020204030204" pitchFamily="49" charset="0"/>
              </a:rPr>
              <a:t>请求响应头</a:t>
            </a:r>
            <a:r>
              <a:rPr lang="zh-CN" altLang="en-US" dirty="0">
                <a:latin typeface="Consolas" panose="020B0609020204030204" pitchFamily="49" charset="0"/>
              </a:rPr>
              <a:t>匹配</a:t>
            </a:r>
            <a:endParaRPr lang="en-US" altLang="zh-CN" dirty="0">
              <a:latin typeface="Consolas" panose="020B0609020204030204" pitchFamily="49" charset="0"/>
            </a:endParaRPr>
          </a:p>
        </p:txBody>
      </p:sp>
      <p:sp>
        <p:nvSpPr>
          <p:cNvPr id="14" name="TextBox 3">
            <a:extLst>
              <a:ext uri="{FF2B5EF4-FFF2-40B4-BE49-F238E27FC236}">
                <a16:creationId xmlns:a16="http://schemas.microsoft.com/office/drawing/2014/main" id="{0C998B78-AB18-3C47-A1C7-25AE9A3A40B0}"/>
              </a:ext>
            </a:extLst>
          </p:cNvPr>
          <p:cNvSpPr txBox="1"/>
          <p:nvPr/>
        </p:nvSpPr>
        <p:spPr>
          <a:xfrm>
            <a:off x="1159842" y="2149748"/>
            <a:ext cx="9860586" cy="2677656"/>
          </a:xfrm>
          <a:prstGeom prst="rect">
            <a:avLst/>
          </a:prstGeom>
          <a:solidFill>
            <a:srgbClr val="FFFFE4"/>
          </a:solidFill>
          <a:ln w="3175">
            <a:solidFill>
              <a:srgbClr val="919191"/>
            </a:solidFill>
          </a:ln>
        </p:spPr>
        <p:txBody>
          <a:bodyPr wrap="square">
            <a:spAutoFit/>
          </a:bodyPr>
          <a:lstStyle/>
          <a:p>
            <a:pPr lvl="0" eaLnBrk="0" fontAlgn="base" hangingPunct="0">
              <a:lnSpc>
                <a:spcPct val="150000"/>
              </a:lnSpc>
              <a:spcBef>
                <a:spcPct val="0"/>
              </a:spcBef>
              <a:spcAft>
                <a:spcPct val="0"/>
              </a:spcAft>
            </a:pPr>
            <a:r>
              <a:rPr lang="zh-CN" altLang="zh-CN" sz="1400" dirty="0">
                <a:solidFill>
                  <a:srgbClr val="9E880D"/>
                </a:solidFill>
                <a:latin typeface="Consolas" panose="020B0609020204030204" pitchFamily="49" charset="0"/>
                <a:ea typeface="阿里巴巴普惠体" panose="00020600040101010101" pitchFamily="18" charset="-122"/>
                <a:cs typeface="阿里巴巴普惠体" panose="00020600040101010101" pitchFamily="18" charset="-122"/>
              </a:rPr>
              <a:t>@Test</a:t>
            </a:r>
            <a:r>
              <a:rPr lang="zh-CN" altLang="zh-CN" sz="1400" i="1" dirty="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t/>
            </a:r>
            <a:br>
              <a:rPr lang="zh-CN" altLang="zh-CN" sz="1400" i="1" dirty="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dirty="0" smtClean="0">
                <a:solidFill>
                  <a:srgbClr val="0033B3"/>
                </a:solidFill>
                <a:latin typeface="Consolas" panose="020B0609020204030204" pitchFamily="49" charset="0"/>
                <a:ea typeface="阿里巴巴普惠体" panose="00020600040101010101" pitchFamily="18" charset="-122"/>
                <a:cs typeface="阿里巴巴普惠体" panose="00020600040101010101" pitchFamily="18" charset="-122"/>
              </a:rPr>
              <a:t>public </a:t>
            </a:r>
            <a:r>
              <a:rPr lang="zh-CN" altLang="zh-CN" sz="1400" dirty="0">
                <a:solidFill>
                  <a:srgbClr val="0033B3"/>
                </a:solidFill>
                <a:latin typeface="Consolas" panose="020B0609020204030204" pitchFamily="49" charset="0"/>
                <a:ea typeface="阿里巴巴普惠体" panose="00020600040101010101" pitchFamily="18" charset="-122"/>
                <a:cs typeface="阿里巴巴普惠体" panose="00020600040101010101" pitchFamily="18" charset="-122"/>
              </a:rPr>
              <a:t>void </a:t>
            </a:r>
            <a:r>
              <a:rPr lang="zh-CN" altLang="zh-CN" sz="1400" dirty="0" smtClean="0">
                <a:solidFill>
                  <a:srgbClr val="00627A"/>
                </a:solidFill>
                <a:latin typeface="Consolas" panose="020B0609020204030204" pitchFamily="49" charset="0"/>
                <a:ea typeface="阿里巴巴普惠体" panose="00020600040101010101" pitchFamily="18" charset="-122"/>
                <a:cs typeface="阿里巴巴普惠体" panose="00020600040101010101" pitchFamily="18" charset="-122"/>
              </a:rPr>
              <a:t>test</a:t>
            </a:r>
            <a:r>
              <a:rPr lang="en-US" altLang="zh-CN" sz="1400" dirty="0" err="1" smtClean="0">
                <a:solidFill>
                  <a:srgbClr val="00627A"/>
                </a:solidFill>
                <a:latin typeface="Consolas" panose="020B0609020204030204" pitchFamily="49" charset="0"/>
                <a:ea typeface="阿里巴巴普惠体" panose="00020600040101010101" pitchFamily="18" charset="-122"/>
                <a:cs typeface="阿里巴巴普惠体" panose="00020600040101010101" pitchFamily="18" charset="-122"/>
              </a:rPr>
              <a:t>ContentType</a:t>
            </a:r>
            <a:r>
              <a:rPr lang="zh-CN" altLang="zh-CN" sz="1400" dirty="0" smtClean="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r>
              <a:rPr lang="zh-CN" altLang="zh-CN" sz="1400" dirty="0" smtClean="0">
                <a:solidFill>
                  <a:srgbClr val="9E880D"/>
                </a:solidFill>
                <a:latin typeface="Consolas" panose="020B0609020204030204" pitchFamily="49" charset="0"/>
                <a:ea typeface="阿里巴巴普惠体" panose="00020600040101010101" pitchFamily="18" charset="-122"/>
                <a:cs typeface="阿里巴巴普惠体" panose="00020600040101010101" pitchFamily="18" charset="-122"/>
              </a:rPr>
              <a:t>@</a:t>
            </a:r>
            <a:r>
              <a:rPr lang="zh-CN" altLang="zh-CN" sz="1400" dirty="0">
                <a:solidFill>
                  <a:srgbClr val="9E880D"/>
                </a:solidFill>
                <a:latin typeface="Consolas" panose="020B0609020204030204" pitchFamily="49" charset="0"/>
                <a:ea typeface="阿里巴巴普惠体" panose="00020600040101010101" pitchFamily="18" charset="-122"/>
                <a:cs typeface="阿里巴巴普惠体" panose="00020600040101010101" pitchFamily="18" charset="-122"/>
              </a:rPr>
              <a:t>Autowired </a:t>
            </a:r>
            <a:r>
              <a:rPr lang="zh-CN" altLang="zh-CN" sz="1400" dirty="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MockMvc </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mvc) </a:t>
            </a:r>
            <a:r>
              <a:rPr lang="zh-CN" altLang="zh-CN" sz="1400" dirty="0">
                <a:solidFill>
                  <a:srgbClr val="0033B3"/>
                </a:solidFill>
                <a:latin typeface="Consolas" panose="020B0609020204030204" pitchFamily="49" charset="0"/>
                <a:ea typeface="阿里巴巴普惠体" panose="00020600040101010101" pitchFamily="18" charset="-122"/>
                <a:cs typeface="阿里巴巴普惠体" panose="00020600040101010101" pitchFamily="18" charset="-122"/>
              </a:rPr>
              <a:t>throws </a:t>
            </a:r>
            <a:r>
              <a:rPr lang="zh-CN" altLang="zh-CN" sz="1400" dirty="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Exception </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b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i="1" dirty="0" smtClean="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dirty="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MockHttpServletRequestBuilder builder </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dirty="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MockMvcRequestBuilders</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r>
              <a:rPr lang="zh-CN" altLang="zh-CN" sz="1400" i="1"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get</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r>
              <a:rPr lang="zh-CN" altLang="zh-CN" sz="1400" dirty="0">
                <a:solidFill>
                  <a:srgbClr val="067D17"/>
                </a:solidFill>
                <a:latin typeface="Consolas" panose="020B0609020204030204" pitchFamily="49" charset="0"/>
                <a:ea typeface="阿里巴巴普惠体" panose="00020600040101010101" pitchFamily="18" charset="-122"/>
                <a:cs typeface="阿里巴巴普惠体" panose="00020600040101010101" pitchFamily="18" charset="-122"/>
              </a:rPr>
              <a:t>"/books"</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b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br>
            <a:r>
              <a:rPr lang="en-US" altLang="zh-CN" sz="1400" dirty="0" smtClean="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dirty="0" smtClean="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ResultActions </a:t>
            </a:r>
            <a:r>
              <a:rPr lang="zh-CN" altLang="zh-CN" sz="1400" dirty="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action </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mvc.perform(</a:t>
            </a:r>
            <a:r>
              <a:rPr lang="zh-CN" altLang="zh-CN" sz="1400" dirty="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builder</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b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br>
            <a:r>
              <a:rPr lang="en-US" altLang="zh-CN" sz="1400" i="1" dirty="0" smtClean="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dirty="0" smtClean="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HeaderResultMatchers </a:t>
            </a:r>
            <a:r>
              <a:rPr lang="zh-CN" altLang="zh-CN" sz="1400" dirty="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header </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dirty="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MockMvcResultMatchers</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r>
              <a:rPr lang="zh-CN" altLang="zh-CN" sz="1400" i="1"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header</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b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br>
            <a:r>
              <a:rPr lang="en-US" altLang="zh-CN" sz="1400" dirty="0" smtClean="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dirty="0" smtClean="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ResultMatcher </a:t>
            </a:r>
            <a:r>
              <a:rPr lang="zh-CN" altLang="zh-CN" sz="1400" dirty="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resultHeader </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dirty="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header</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.string(</a:t>
            </a:r>
            <a:r>
              <a:rPr lang="zh-CN" altLang="zh-CN" sz="1400" dirty="0">
                <a:solidFill>
                  <a:srgbClr val="067D17"/>
                </a:solidFill>
                <a:latin typeface="Consolas" panose="020B0609020204030204" pitchFamily="49" charset="0"/>
                <a:ea typeface="阿里巴巴普惠体" panose="00020600040101010101" pitchFamily="18" charset="-122"/>
                <a:cs typeface="阿里巴巴普惠体" panose="00020600040101010101" pitchFamily="18" charset="-122"/>
              </a:rPr>
              <a:t>"Content-Type"</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dirty="0">
                <a:solidFill>
                  <a:srgbClr val="067D17"/>
                </a:solidFill>
                <a:latin typeface="Consolas" panose="020B0609020204030204" pitchFamily="49" charset="0"/>
                <a:ea typeface="阿里巴巴普惠体" panose="00020600040101010101" pitchFamily="18" charset="-122"/>
                <a:cs typeface="阿里巴巴普惠体" panose="00020600040101010101" pitchFamily="18" charset="-122"/>
              </a:rPr>
              <a:t>"application/json"</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b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dirty="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action</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.andExpect(</a:t>
            </a:r>
            <a:r>
              <a:rPr lang="zh-CN" altLang="zh-CN" sz="1400" dirty="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resultHeader</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b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dirty="0" smtClean="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endParaRPr lang="zh-CN" altLang="zh-CN" sz="1600" dirty="0">
              <a:latin typeface="Consolas" panose="020B0609020204030204" pitchFamily="49" charset="0"/>
              <a:ea typeface="阿里巴巴普惠体" panose="00020600040101010101" pitchFamily="18" charset="-122"/>
              <a:cs typeface="阿里巴巴普惠体" panose="00020600040101010101" pitchFamily="18" charset="-122"/>
            </a:endParaRPr>
          </a:p>
        </p:txBody>
      </p:sp>
    </p:spTree>
    <p:extLst>
      <p:ext uri="{BB962C8B-B14F-4D97-AF65-F5344CB8AC3E}">
        <p14:creationId xmlns:p14="http://schemas.microsoft.com/office/powerpoint/2010/main" val="728262248"/>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4A7A685B-F94D-194F-BA07-9413F6ABF747}"/>
              </a:ext>
            </a:extLst>
          </p:cNvPr>
          <p:cNvSpPr>
            <a:spLocks noGrp="1"/>
          </p:cNvSpPr>
          <p:nvPr>
            <p:ph type="body" sz="quarter" idx="10"/>
          </p:nvPr>
        </p:nvSpPr>
        <p:spPr>
          <a:xfrm>
            <a:off x="5126583" y="1463040"/>
            <a:ext cx="6573803" cy="4511040"/>
          </a:xfrm>
        </p:spPr>
        <p:txBody>
          <a:bodyPr/>
          <a:lstStyle/>
          <a:p>
            <a:r>
              <a:rPr lang="en-US" altLang="zh-CN" sz="1600" dirty="0" smtClean="0">
                <a:solidFill>
                  <a:srgbClr val="080808"/>
                </a:solidFill>
                <a:latin typeface="Consolas" panose="020B0609020204030204" pitchFamily="49" charset="0"/>
              </a:rPr>
              <a:t>web</a:t>
            </a:r>
            <a:r>
              <a:rPr lang="zh-CN" altLang="en-US" sz="1600" dirty="0" smtClean="0">
                <a:solidFill>
                  <a:srgbClr val="080808"/>
                </a:solidFill>
                <a:latin typeface="Consolas" panose="020B0609020204030204" pitchFamily="49" charset="0"/>
              </a:rPr>
              <a:t>环境模拟测试</a:t>
            </a:r>
            <a:endParaRPr lang="en-US" altLang="zh-CN" sz="1600" dirty="0">
              <a:solidFill>
                <a:srgbClr val="080808"/>
              </a:solidFill>
              <a:latin typeface="Consolas" panose="020B0609020204030204" pitchFamily="49" charset="0"/>
            </a:endParaRPr>
          </a:p>
          <a:p>
            <a:pPr marL="952485" lvl="1" indent="-342900">
              <a:lnSpc>
                <a:spcPct val="150000"/>
              </a:lnSpc>
              <a:buFont typeface="Wingdings" panose="05000000000000000000" pitchFamily="2" charset="2"/>
              <a:buChar char="l"/>
            </a:pPr>
            <a:r>
              <a:rPr lang="zh-CN" altLang="en-US" sz="1600" b="0" dirty="0" smtClean="0">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rPr>
              <a:t>设置测试端口</a:t>
            </a:r>
            <a:endParaRPr lang="en-US" altLang="zh-CN" sz="1600" b="0" dirty="0">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endParaRPr>
          </a:p>
          <a:p>
            <a:pPr marL="952485" lvl="1" indent="-342900">
              <a:lnSpc>
                <a:spcPct val="150000"/>
              </a:lnSpc>
              <a:buFont typeface="Wingdings" panose="05000000000000000000" pitchFamily="2" charset="2"/>
              <a:buChar char="l"/>
            </a:pPr>
            <a:r>
              <a:rPr lang="zh-CN" altLang="en-US" sz="1600" b="0" dirty="0" smtClean="0">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rPr>
              <a:t>模拟测试启动</a:t>
            </a:r>
            <a:endParaRPr lang="en-US" altLang="zh-CN" sz="1600" b="0" dirty="0">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endParaRPr>
          </a:p>
          <a:p>
            <a:pPr marL="952485" lvl="1" indent="-342900">
              <a:lnSpc>
                <a:spcPct val="150000"/>
              </a:lnSpc>
              <a:buFont typeface="Wingdings" panose="05000000000000000000" pitchFamily="2" charset="2"/>
              <a:buChar char="l"/>
            </a:pPr>
            <a:r>
              <a:rPr lang="zh-CN" altLang="en-US" sz="1600" b="0" dirty="0" smtClean="0">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rPr>
              <a:t>模拟测试匹配（各组成部分信息均可匹配）</a:t>
            </a:r>
            <a:endParaRPr lang="en-US" altLang="zh-CN" sz="1600" b="0" dirty="0">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endParaRPr>
          </a:p>
        </p:txBody>
      </p:sp>
    </p:spTree>
    <p:extLst>
      <p:ext uri="{BB962C8B-B14F-4D97-AF65-F5344CB8AC3E}">
        <p14:creationId xmlns:p14="http://schemas.microsoft.com/office/powerpoint/2010/main" val="720331346"/>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zh-CN" altLang="en-US" dirty="0">
                <a:latin typeface="Consolas" panose="020B0609020204030204" pitchFamily="49" charset="0"/>
              </a:rPr>
              <a:t>业务</a:t>
            </a:r>
            <a:r>
              <a:rPr lang="zh-CN" altLang="en-US" dirty="0" smtClean="0">
                <a:latin typeface="Consolas" panose="020B0609020204030204" pitchFamily="49" charset="0"/>
              </a:rPr>
              <a:t>层测试事务回滚</a:t>
            </a:r>
            <a:endParaRPr lang="zh-CN" altLang="en-US" dirty="0">
              <a:latin typeface="Consolas" panose="020B0609020204030204" pitchFamily="49" charset="0"/>
            </a:endParaRPr>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smtClean="0">
                <a:latin typeface="Consolas" panose="020B0609020204030204" pitchFamily="49" charset="0"/>
              </a:rPr>
              <a:t>为测试用例添加事务，</a:t>
            </a:r>
            <a:r>
              <a:rPr lang="en-US" altLang="zh-CN" dirty="0" err="1" smtClean="0">
                <a:latin typeface="Consolas" panose="020B0609020204030204" pitchFamily="49" charset="0"/>
              </a:rPr>
              <a:t>SpringBoot</a:t>
            </a:r>
            <a:r>
              <a:rPr lang="zh-CN" altLang="en-US" dirty="0" smtClean="0">
                <a:latin typeface="Consolas" panose="020B0609020204030204" pitchFamily="49" charset="0"/>
              </a:rPr>
              <a:t>会对测试用例对应的事务提交操作进行回滚</a:t>
            </a:r>
            <a:endParaRPr lang="en-US" altLang="zh-CN" dirty="0">
              <a:latin typeface="Consolas" panose="020B0609020204030204" pitchFamily="49" charset="0"/>
            </a:endParaRPr>
          </a:p>
          <a:p>
            <a:pPr>
              <a:buFont typeface="Wingdings" panose="05000000000000000000" pitchFamily="2" charset="2"/>
              <a:buChar char="l"/>
            </a:pPr>
            <a:endParaRPr lang="en-US" altLang="zh-CN" dirty="0" smtClean="0">
              <a:latin typeface="Consolas" panose="020B0609020204030204" pitchFamily="49" charset="0"/>
            </a:endParaRPr>
          </a:p>
          <a:p>
            <a:pPr>
              <a:buFont typeface="Wingdings" panose="05000000000000000000" pitchFamily="2" charset="2"/>
              <a:buChar char="l"/>
            </a:pPr>
            <a:endParaRPr lang="en-US" altLang="zh-CN" dirty="0">
              <a:latin typeface="Consolas" panose="020B0609020204030204" pitchFamily="49" charset="0"/>
            </a:endParaRPr>
          </a:p>
          <a:p>
            <a:pPr>
              <a:buFont typeface="Wingdings" panose="05000000000000000000" pitchFamily="2" charset="2"/>
              <a:buChar char="l"/>
            </a:pPr>
            <a:endParaRPr lang="en-US" altLang="zh-CN" dirty="0" smtClean="0">
              <a:latin typeface="Consolas" panose="020B0609020204030204" pitchFamily="49" charset="0"/>
            </a:endParaRPr>
          </a:p>
          <a:p>
            <a:pPr>
              <a:buFont typeface="Wingdings" panose="05000000000000000000" pitchFamily="2" charset="2"/>
              <a:buChar char="l"/>
            </a:pPr>
            <a:endParaRPr lang="en-US" altLang="zh-CN" dirty="0">
              <a:latin typeface="Consolas" panose="020B0609020204030204" pitchFamily="49" charset="0"/>
            </a:endParaRPr>
          </a:p>
          <a:p>
            <a:pPr>
              <a:buFont typeface="Wingdings" panose="05000000000000000000" pitchFamily="2" charset="2"/>
              <a:buChar char="l"/>
            </a:pPr>
            <a:endParaRPr lang="en-US" altLang="zh-CN" dirty="0" smtClean="0">
              <a:latin typeface="Consolas" panose="020B0609020204030204" pitchFamily="49" charset="0"/>
            </a:endParaRPr>
          </a:p>
          <a:p>
            <a:pPr>
              <a:buFont typeface="Wingdings" panose="05000000000000000000" pitchFamily="2" charset="2"/>
              <a:buChar char="l"/>
            </a:pPr>
            <a:r>
              <a:rPr lang="zh-CN" altLang="en-US" dirty="0" smtClean="0">
                <a:latin typeface="Consolas" panose="020B0609020204030204" pitchFamily="49" charset="0"/>
              </a:rPr>
              <a:t>如果想在测试用例中提交事务，可以通过</a:t>
            </a:r>
            <a:r>
              <a:rPr lang="en-US" altLang="zh-CN" dirty="0" smtClean="0">
                <a:latin typeface="Consolas" panose="020B0609020204030204" pitchFamily="49" charset="0"/>
              </a:rPr>
              <a:t>@Rollback</a:t>
            </a:r>
            <a:r>
              <a:rPr lang="zh-CN" altLang="en-US" dirty="0" smtClean="0">
                <a:latin typeface="Consolas" panose="020B0609020204030204" pitchFamily="49" charset="0"/>
              </a:rPr>
              <a:t>注解设置</a:t>
            </a:r>
            <a:endParaRPr lang="en-US" altLang="zh-CN" dirty="0" smtClean="0">
              <a:latin typeface="Consolas" panose="020B0609020204030204" pitchFamily="49" charset="0"/>
            </a:endParaRPr>
          </a:p>
          <a:p>
            <a:pPr>
              <a:buFont typeface="Wingdings" panose="05000000000000000000" pitchFamily="2" charset="2"/>
              <a:buChar char="l"/>
            </a:pPr>
            <a:endParaRPr lang="en-US" altLang="zh-CN" dirty="0" smtClean="0">
              <a:latin typeface="Consolas" panose="020B0609020204030204" pitchFamily="49" charset="0"/>
            </a:endParaRPr>
          </a:p>
          <a:p>
            <a:pPr>
              <a:buFont typeface="Wingdings" panose="05000000000000000000" pitchFamily="2" charset="2"/>
              <a:buChar char="l"/>
            </a:pPr>
            <a:endParaRPr lang="en-US" altLang="zh-CN" dirty="0" smtClean="0">
              <a:latin typeface="Consolas" panose="020B0609020204030204" pitchFamily="49" charset="0"/>
            </a:endParaRPr>
          </a:p>
          <a:p>
            <a:pPr>
              <a:buFont typeface="Wingdings" panose="05000000000000000000" pitchFamily="2" charset="2"/>
              <a:buChar char="l"/>
            </a:pPr>
            <a:endParaRPr lang="en-US" altLang="zh-CN" dirty="0">
              <a:solidFill>
                <a:schemeClr val="tx1">
                  <a:lumMod val="85000"/>
                  <a:lumOff val="15000"/>
                </a:schemeClr>
              </a:solidFill>
              <a:latin typeface="Consolas" panose="020B0609020204030204" pitchFamily="49" charset="0"/>
            </a:endParaRPr>
          </a:p>
        </p:txBody>
      </p:sp>
      <p:sp>
        <p:nvSpPr>
          <p:cNvPr id="14" name="TextBox 3">
            <a:extLst>
              <a:ext uri="{FF2B5EF4-FFF2-40B4-BE49-F238E27FC236}">
                <a16:creationId xmlns:a16="http://schemas.microsoft.com/office/drawing/2014/main" id="{0C998B78-AB18-3C47-A1C7-25AE9A3A40B0}"/>
              </a:ext>
            </a:extLst>
          </p:cNvPr>
          <p:cNvSpPr txBox="1"/>
          <p:nvPr/>
        </p:nvSpPr>
        <p:spPr>
          <a:xfrm>
            <a:off x="1159842" y="2149748"/>
            <a:ext cx="9860586" cy="2031325"/>
          </a:xfrm>
          <a:prstGeom prst="rect">
            <a:avLst/>
          </a:prstGeom>
          <a:solidFill>
            <a:srgbClr val="FFFFE4"/>
          </a:solidFill>
          <a:ln w="3175">
            <a:solidFill>
              <a:srgbClr val="919191"/>
            </a:solidFill>
          </a:ln>
        </p:spPr>
        <p:txBody>
          <a:bodyPr wrap="square">
            <a:spAutoFit/>
          </a:bodyPr>
          <a:lstStyle/>
          <a:p>
            <a:pPr lvl="0" eaLnBrk="0" fontAlgn="base" hangingPunct="0">
              <a:lnSpc>
                <a:spcPct val="150000"/>
              </a:lnSpc>
              <a:spcBef>
                <a:spcPct val="0"/>
              </a:spcBef>
              <a:spcAft>
                <a:spcPct val="0"/>
              </a:spcAft>
            </a:pPr>
            <a:r>
              <a:rPr lang="zh-CN" altLang="zh-CN" sz="1400" dirty="0">
                <a:solidFill>
                  <a:srgbClr val="9E880D"/>
                </a:solidFill>
                <a:latin typeface="Consolas" panose="020B0609020204030204" pitchFamily="49" charset="0"/>
              </a:rPr>
              <a:t>@SpringBootTest</a:t>
            </a:r>
            <a:br>
              <a:rPr lang="zh-CN" altLang="zh-CN" sz="1400" dirty="0">
                <a:solidFill>
                  <a:srgbClr val="9E880D"/>
                </a:solidFill>
                <a:latin typeface="Consolas" panose="020B0609020204030204" pitchFamily="49" charset="0"/>
              </a:rPr>
            </a:br>
            <a:r>
              <a:rPr lang="zh-CN" altLang="zh-CN" sz="1400" b="1" dirty="0">
                <a:solidFill>
                  <a:srgbClr val="AD2A26"/>
                </a:solidFill>
                <a:latin typeface="Consolas" panose="020B0609020204030204" pitchFamily="49" charset="0"/>
              </a:rPr>
              <a:t>@Transactional</a:t>
            </a:r>
            <a:r>
              <a:rPr lang="zh-CN" altLang="zh-CN" sz="1400" dirty="0">
                <a:solidFill>
                  <a:srgbClr val="9E880D"/>
                </a:solidFill>
                <a:latin typeface="Consolas" panose="020B0609020204030204" pitchFamily="49" charset="0"/>
              </a:rPr>
              <a:t/>
            </a:r>
            <a:br>
              <a:rPr lang="zh-CN" altLang="zh-CN" sz="1400" dirty="0">
                <a:solidFill>
                  <a:srgbClr val="9E880D"/>
                </a:solidFill>
                <a:latin typeface="Consolas" panose="020B0609020204030204" pitchFamily="49" charset="0"/>
              </a:rPr>
            </a:br>
            <a:r>
              <a:rPr lang="zh-CN" altLang="zh-CN" sz="1400" dirty="0" smtClean="0">
                <a:solidFill>
                  <a:srgbClr val="0033B3"/>
                </a:solidFill>
                <a:latin typeface="Consolas" panose="020B0609020204030204" pitchFamily="49" charset="0"/>
              </a:rPr>
              <a:t>public </a:t>
            </a:r>
            <a:r>
              <a:rPr lang="zh-CN" altLang="zh-CN" sz="1400" dirty="0">
                <a:solidFill>
                  <a:srgbClr val="0033B3"/>
                </a:solidFill>
                <a:latin typeface="Consolas" panose="020B0609020204030204" pitchFamily="49" charset="0"/>
              </a:rPr>
              <a:t>class </a:t>
            </a:r>
            <a:r>
              <a:rPr lang="zh-CN" altLang="zh-CN" sz="1400" dirty="0">
                <a:solidFill>
                  <a:srgbClr val="000000"/>
                </a:solidFill>
                <a:latin typeface="Consolas" panose="020B0609020204030204" pitchFamily="49" charset="0"/>
              </a:rPr>
              <a:t>DaoTest </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9E880D"/>
                </a:solidFill>
                <a:latin typeface="Consolas" panose="020B0609020204030204" pitchFamily="49" charset="0"/>
              </a:rPr>
              <a:t>@Autowired</a:t>
            </a:r>
            <a:br>
              <a:rPr lang="zh-CN" altLang="zh-CN" sz="1400" dirty="0">
                <a:solidFill>
                  <a:srgbClr val="9E880D"/>
                </a:solidFill>
                <a:latin typeface="Consolas" panose="020B0609020204030204" pitchFamily="49" charset="0"/>
              </a:rPr>
            </a:br>
            <a:r>
              <a:rPr lang="zh-CN" altLang="zh-CN" sz="1400" dirty="0">
                <a:solidFill>
                  <a:srgbClr val="9E880D"/>
                </a:solidFill>
                <a:latin typeface="Consolas" panose="020B0609020204030204" pitchFamily="49" charset="0"/>
              </a:rPr>
              <a:t>    </a:t>
            </a:r>
            <a:r>
              <a:rPr lang="zh-CN" altLang="zh-CN" sz="1400" dirty="0">
                <a:solidFill>
                  <a:srgbClr val="0033B3"/>
                </a:solidFill>
                <a:latin typeface="Consolas" panose="020B0609020204030204" pitchFamily="49" charset="0"/>
              </a:rPr>
              <a:t>private </a:t>
            </a:r>
            <a:r>
              <a:rPr lang="zh-CN" altLang="zh-CN" sz="1400" dirty="0">
                <a:solidFill>
                  <a:srgbClr val="000000"/>
                </a:solidFill>
                <a:latin typeface="Consolas" panose="020B0609020204030204" pitchFamily="49" charset="0"/>
              </a:rPr>
              <a:t>BookService </a:t>
            </a:r>
            <a:r>
              <a:rPr lang="zh-CN" altLang="zh-CN" sz="1400" dirty="0">
                <a:solidFill>
                  <a:srgbClr val="871094"/>
                </a:solidFill>
                <a:latin typeface="Consolas" panose="020B0609020204030204" pitchFamily="49" charset="0"/>
              </a:rPr>
              <a:t>bookService</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smtClean="0">
                <a:solidFill>
                  <a:srgbClr val="080808"/>
                </a:solidFill>
                <a:latin typeface="Consolas" panose="020B0609020204030204" pitchFamily="49" charset="0"/>
              </a:rPr>
              <a:t>}</a:t>
            </a:r>
            <a:endParaRPr lang="zh-CN" altLang="zh-CN" sz="1600" dirty="0">
              <a:latin typeface="Consolas" panose="020B0609020204030204" pitchFamily="49" charset="0"/>
            </a:endParaRPr>
          </a:p>
        </p:txBody>
      </p:sp>
      <p:sp>
        <p:nvSpPr>
          <p:cNvPr id="9" name="TextBox 3">
            <a:extLst>
              <a:ext uri="{FF2B5EF4-FFF2-40B4-BE49-F238E27FC236}">
                <a16:creationId xmlns:a16="http://schemas.microsoft.com/office/drawing/2014/main" id="{0C998B78-AB18-3C47-A1C7-25AE9A3A40B0}"/>
              </a:ext>
            </a:extLst>
          </p:cNvPr>
          <p:cNvSpPr txBox="1"/>
          <p:nvPr/>
        </p:nvSpPr>
        <p:spPr>
          <a:xfrm>
            <a:off x="1159842" y="4669710"/>
            <a:ext cx="9860586" cy="1708160"/>
          </a:xfrm>
          <a:prstGeom prst="rect">
            <a:avLst/>
          </a:prstGeom>
          <a:solidFill>
            <a:srgbClr val="FFFFE4"/>
          </a:solidFill>
          <a:ln w="3175">
            <a:solidFill>
              <a:srgbClr val="919191"/>
            </a:solidFill>
          </a:ln>
        </p:spPr>
        <p:txBody>
          <a:bodyPr wrap="square">
            <a:spAutoFit/>
          </a:bodyPr>
          <a:lstStyle/>
          <a:p>
            <a:pPr lvl="0" eaLnBrk="0" fontAlgn="base" hangingPunct="0">
              <a:lnSpc>
                <a:spcPct val="150000"/>
              </a:lnSpc>
              <a:spcBef>
                <a:spcPct val="0"/>
              </a:spcBef>
              <a:spcAft>
                <a:spcPct val="0"/>
              </a:spcAft>
            </a:pPr>
            <a:r>
              <a:rPr lang="zh-CN" altLang="zh-CN" sz="1400" dirty="0">
                <a:solidFill>
                  <a:srgbClr val="9E880D"/>
                </a:solidFill>
                <a:latin typeface="Consolas" panose="020B0609020204030204" pitchFamily="49" charset="0"/>
              </a:rPr>
              <a:t>@SpringBootTest</a:t>
            </a:r>
            <a:br>
              <a:rPr lang="zh-CN" altLang="zh-CN" sz="1400" dirty="0">
                <a:solidFill>
                  <a:srgbClr val="9E880D"/>
                </a:solidFill>
                <a:latin typeface="Consolas" panose="020B0609020204030204" pitchFamily="49" charset="0"/>
              </a:rPr>
            </a:br>
            <a:r>
              <a:rPr lang="zh-CN" altLang="zh-CN" sz="1400" dirty="0">
                <a:solidFill>
                  <a:srgbClr val="9E880D"/>
                </a:solidFill>
                <a:latin typeface="Consolas" panose="020B0609020204030204" pitchFamily="49" charset="0"/>
              </a:rPr>
              <a:t>@Transactional</a:t>
            </a:r>
            <a:br>
              <a:rPr lang="zh-CN" altLang="zh-CN" sz="1400" dirty="0">
                <a:solidFill>
                  <a:srgbClr val="9E880D"/>
                </a:solidFill>
                <a:latin typeface="Consolas" panose="020B0609020204030204" pitchFamily="49" charset="0"/>
              </a:rPr>
            </a:br>
            <a:r>
              <a:rPr lang="zh-CN" altLang="zh-CN" sz="1400" b="1" dirty="0">
                <a:solidFill>
                  <a:srgbClr val="AD2A26"/>
                </a:solidFill>
                <a:latin typeface="Consolas" panose="020B0609020204030204" pitchFamily="49" charset="0"/>
              </a:rPr>
              <a:t>@Rollback</a:t>
            </a:r>
            <a:r>
              <a:rPr lang="zh-CN" altLang="zh-CN" sz="1400" dirty="0">
                <a:solidFill>
                  <a:srgbClr val="080808"/>
                </a:solidFill>
                <a:latin typeface="Consolas" panose="020B0609020204030204" pitchFamily="49" charset="0"/>
              </a:rPr>
              <a:t>(</a:t>
            </a:r>
            <a:r>
              <a:rPr lang="zh-CN" altLang="zh-CN" sz="1400" dirty="0">
                <a:solidFill>
                  <a:srgbClr val="0033B3"/>
                </a:solidFill>
                <a:latin typeface="Consolas" panose="020B0609020204030204" pitchFamily="49" charset="0"/>
              </a:rPr>
              <a:t>false</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033B3"/>
                </a:solidFill>
                <a:latin typeface="Consolas" panose="020B0609020204030204" pitchFamily="49" charset="0"/>
              </a:rPr>
              <a:t>public class </a:t>
            </a:r>
            <a:r>
              <a:rPr lang="zh-CN" altLang="zh-CN" sz="1400" dirty="0">
                <a:solidFill>
                  <a:srgbClr val="000000"/>
                </a:solidFill>
                <a:latin typeface="Consolas" panose="020B0609020204030204" pitchFamily="49" charset="0"/>
              </a:rPr>
              <a:t>DaoTest </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smtClean="0">
                <a:solidFill>
                  <a:srgbClr val="080808"/>
                </a:solidFill>
                <a:latin typeface="Consolas" panose="020B0609020204030204" pitchFamily="49" charset="0"/>
              </a:rPr>
              <a:t>}</a:t>
            </a:r>
            <a:endParaRPr lang="zh-CN" altLang="zh-CN" sz="1600" dirty="0">
              <a:latin typeface="Consolas" panose="020B0609020204030204" pitchFamily="49" charset="0"/>
            </a:endParaRPr>
          </a:p>
        </p:txBody>
      </p:sp>
    </p:spTree>
    <p:extLst>
      <p:ext uri="{BB962C8B-B14F-4D97-AF65-F5344CB8AC3E}">
        <p14:creationId xmlns:p14="http://schemas.microsoft.com/office/powerpoint/2010/main" val="239881541"/>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4A7A685B-F94D-194F-BA07-9413F6ABF747}"/>
              </a:ext>
            </a:extLst>
          </p:cNvPr>
          <p:cNvSpPr>
            <a:spLocks noGrp="1"/>
          </p:cNvSpPr>
          <p:nvPr>
            <p:ph type="body" sz="quarter" idx="10"/>
          </p:nvPr>
        </p:nvSpPr>
        <p:spPr>
          <a:xfrm>
            <a:off x="5126583" y="1463040"/>
            <a:ext cx="6573803" cy="4511040"/>
          </a:xfrm>
        </p:spPr>
        <p:txBody>
          <a:bodyPr/>
          <a:lstStyle/>
          <a:p>
            <a:r>
              <a:rPr lang="zh-CN" altLang="en-US" sz="1600" dirty="0" smtClean="0">
                <a:solidFill>
                  <a:srgbClr val="080808"/>
                </a:solidFill>
                <a:latin typeface="Consolas" panose="020B0609020204030204" pitchFamily="49" charset="0"/>
              </a:rPr>
              <a:t>测试用例回滚事务</a:t>
            </a:r>
            <a:endParaRPr lang="en-US" altLang="zh-CN" sz="1600" dirty="0" smtClean="0">
              <a:latin typeface="Consolas" panose="020B0609020204030204" pitchFamily="49" charset="0"/>
              <a:sym typeface="Consolas" panose="020B0609020204030204" pitchFamily="49" charset="0"/>
            </a:endParaRPr>
          </a:p>
        </p:txBody>
      </p:sp>
    </p:spTree>
    <p:extLst>
      <p:ext uri="{BB962C8B-B14F-4D97-AF65-F5344CB8AC3E}">
        <p14:creationId xmlns:p14="http://schemas.microsoft.com/office/powerpoint/2010/main" val="967494604"/>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zh-CN" altLang="en-US" dirty="0" smtClean="0">
                <a:latin typeface="Consolas" panose="020B0609020204030204" pitchFamily="49" charset="0"/>
              </a:rPr>
              <a:t>测试用例数据设定</a:t>
            </a:r>
            <a:endParaRPr lang="zh-CN" altLang="en-US" dirty="0">
              <a:latin typeface="Consolas" panose="020B0609020204030204" pitchFamily="49" charset="0"/>
            </a:endParaRPr>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smtClean="0">
                <a:latin typeface="Consolas" panose="020B0609020204030204" pitchFamily="49" charset="0"/>
              </a:rPr>
              <a:t>测试用例数据通常采用随机值进行测试，使用</a:t>
            </a:r>
            <a:r>
              <a:rPr lang="en-US" altLang="zh-CN" dirty="0" err="1" smtClean="0">
                <a:latin typeface="Consolas" panose="020B0609020204030204" pitchFamily="49" charset="0"/>
              </a:rPr>
              <a:t>SpringBoot</a:t>
            </a:r>
            <a:r>
              <a:rPr lang="zh-CN" altLang="en-US" dirty="0" smtClean="0">
                <a:latin typeface="Consolas" panose="020B0609020204030204" pitchFamily="49" charset="0"/>
              </a:rPr>
              <a:t>提供的随机数为其赋值</a:t>
            </a:r>
            <a:endParaRPr lang="en-US" altLang="zh-CN" dirty="0" smtClean="0">
              <a:latin typeface="Consolas" panose="020B0609020204030204" pitchFamily="49" charset="0"/>
            </a:endParaRPr>
          </a:p>
          <a:p>
            <a:pPr>
              <a:buFont typeface="Wingdings" panose="05000000000000000000" pitchFamily="2" charset="2"/>
              <a:buChar char="l"/>
            </a:pPr>
            <a:endParaRPr lang="en-US" altLang="zh-CN" dirty="0">
              <a:latin typeface="Consolas" panose="020B0609020204030204" pitchFamily="49" charset="0"/>
            </a:endParaRPr>
          </a:p>
          <a:p>
            <a:pPr>
              <a:buFont typeface="Wingdings" panose="05000000000000000000" pitchFamily="2" charset="2"/>
              <a:buChar char="l"/>
            </a:pPr>
            <a:endParaRPr lang="en-US" altLang="zh-CN" dirty="0" smtClean="0">
              <a:latin typeface="Consolas" panose="020B0609020204030204" pitchFamily="49" charset="0"/>
            </a:endParaRPr>
          </a:p>
          <a:p>
            <a:pPr>
              <a:buFont typeface="Wingdings" panose="05000000000000000000" pitchFamily="2" charset="2"/>
              <a:buChar char="l"/>
            </a:pPr>
            <a:endParaRPr lang="en-US" altLang="zh-CN" dirty="0">
              <a:latin typeface="Consolas" panose="020B0609020204030204" pitchFamily="49" charset="0"/>
            </a:endParaRPr>
          </a:p>
          <a:p>
            <a:pPr>
              <a:buFont typeface="Wingdings" panose="05000000000000000000" pitchFamily="2" charset="2"/>
              <a:buChar char="l"/>
            </a:pPr>
            <a:endParaRPr lang="en-US" altLang="zh-CN" dirty="0" smtClean="0">
              <a:latin typeface="Consolas" panose="020B0609020204030204" pitchFamily="49" charset="0"/>
            </a:endParaRPr>
          </a:p>
          <a:p>
            <a:pPr>
              <a:buFont typeface="Wingdings" panose="05000000000000000000" pitchFamily="2" charset="2"/>
              <a:buChar char="l"/>
            </a:pPr>
            <a:endParaRPr lang="en-US" altLang="zh-CN" dirty="0">
              <a:latin typeface="Consolas" panose="020B0609020204030204" pitchFamily="49" charset="0"/>
            </a:endParaRPr>
          </a:p>
          <a:p>
            <a:pPr>
              <a:buFont typeface="Wingdings" panose="05000000000000000000" pitchFamily="2" charset="2"/>
              <a:buChar char="l"/>
            </a:pPr>
            <a:endParaRPr lang="en-US" altLang="zh-CN" dirty="0" smtClean="0">
              <a:latin typeface="Consolas" panose="020B0609020204030204" pitchFamily="49" charset="0"/>
            </a:endParaRPr>
          </a:p>
          <a:p>
            <a:pPr>
              <a:buFont typeface="Wingdings" panose="05000000000000000000" pitchFamily="2" charset="2"/>
              <a:buChar char="l"/>
            </a:pPr>
            <a:endParaRPr lang="en-US" altLang="zh-CN" dirty="0">
              <a:latin typeface="Consolas" panose="020B0609020204030204" pitchFamily="49" charset="0"/>
            </a:endParaRPr>
          </a:p>
          <a:p>
            <a:pPr lvl="1">
              <a:buFont typeface="Wingdings" panose="05000000000000000000" pitchFamily="2" charset="2"/>
              <a:buChar char="u"/>
            </a:pPr>
            <a:r>
              <a:rPr lang="en-US" altLang="zh-CN" dirty="0" smtClean="0">
                <a:latin typeface="Consolas" panose="020B0609020204030204" pitchFamily="49" charset="0"/>
              </a:rPr>
              <a:t>${random.int}</a:t>
            </a:r>
            <a:r>
              <a:rPr lang="zh-CN" altLang="en-US" dirty="0" smtClean="0">
                <a:latin typeface="Consolas" panose="020B0609020204030204" pitchFamily="49" charset="0"/>
              </a:rPr>
              <a:t>表示随机整数</a:t>
            </a:r>
            <a:endParaRPr lang="en-US" altLang="zh-CN" dirty="0" smtClean="0">
              <a:latin typeface="Consolas" panose="020B0609020204030204" pitchFamily="49" charset="0"/>
            </a:endParaRPr>
          </a:p>
          <a:p>
            <a:pPr lvl="1">
              <a:buFont typeface="Wingdings" panose="05000000000000000000" pitchFamily="2" charset="2"/>
              <a:buChar char="u"/>
            </a:pPr>
            <a:r>
              <a:rPr lang="en-US" altLang="zh-CN" dirty="0" smtClean="0">
                <a:latin typeface="Consolas" panose="020B0609020204030204" pitchFamily="49" charset="0"/>
              </a:rPr>
              <a:t>${random.int(10)}</a:t>
            </a:r>
            <a:r>
              <a:rPr lang="zh-CN" altLang="en-US" dirty="0" smtClean="0">
                <a:latin typeface="Consolas" panose="020B0609020204030204" pitchFamily="49" charset="0"/>
              </a:rPr>
              <a:t>表示</a:t>
            </a:r>
            <a:r>
              <a:rPr lang="en-US" altLang="zh-CN" dirty="0" smtClean="0">
                <a:latin typeface="Consolas" panose="020B0609020204030204" pitchFamily="49" charset="0"/>
              </a:rPr>
              <a:t>10</a:t>
            </a:r>
            <a:r>
              <a:rPr lang="zh-CN" altLang="en-US" dirty="0" smtClean="0">
                <a:latin typeface="Consolas" panose="020B0609020204030204" pitchFamily="49" charset="0"/>
              </a:rPr>
              <a:t>以内的随机数</a:t>
            </a:r>
            <a:endParaRPr lang="en-US" altLang="zh-CN" dirty="0" smtClean="0">
              <a:latin typeface="Consolas" panose="020B0609020204030204" pitchFamily="49" charset="0"/>
            </a:endParaRPr>
          </a:p>
          <a:p>
            <a:pPr lvl="1">
              <a:buFont typeface="Wingdings" panose="05000000000000000000" pitchFamily="2" charset="2"/>
              <a:buChar char="u"/>
            </a:pPr>
            <a:r>
              <a:rPr lang="en-US" altLang="zh-CN" dirty="0" smtClean="0">
                <a:latin typeface="Consolas" panose="020B0609020204030204" pitchFamily="49" charset="0"/>
              </a:rPr>
              <a:t>${random.int(10,20)}</a:t>
            </a:r>
            <a:r>
              <a:rPr lang="zh-CN" altLang="en-US" dirty="0" smtClean="0">
                <a:latin typeface="Consolas" panose="020B0609020204030204" pitchFamily="49" charset="0"/>
              </a:rPr>
              <a:t>表示</a:t>
            </a:r>
            <a:r>
              <a:rPr lang="en-US" altLang="zh-CN" dirty="0" smtClean="0">
                <a:latin typeface="Consolas" panose="020B0609020204030204" pitchFamily="49" charset="0"/>
              </a:rPr>
              <a:t>10</a:t>
            </a:r>
            <a:r>
              <a:rPr lang="zh-CN" altLang="en-US" dirty="0" smtClean="0">
                <a:latin typeface="Consolas" panose="020B0609020204030204" pitchFamily="49" charset="0"/>
              </a:rPr>
              <a:t>到</a:t>
            </a:r>
            <a:r>
              <a:rPr lang="en-US" altLang="zh-CN" dirty="0" smtClean="0">
                <a:latin typeface="Consolas" panose="020B0609020204030204" pitchFamily="49" charset="0"/>
              </a:rPr>
              <a:t>20</a:t>
            </a:r>
            <a:r>
              <a:rPr lang="zh-CN" altLang="en-US" dirty="0" smtClean="0">
                <a:latin typeface="Consolas" panose="020B0609020204030204" pitchFamily="49" charset="0"/>
              </a:rPr>
              <a:t>的随机数</a:t>
            </a:r>
            <a:endParaRPr lang="en-US" altLang="zh-CN" dirty="0" smtClean="0">
              <a:latin typeface="Consolas" panose="020B0609020204030204" pitchFamily="49" charset="0"/>
            </a:endParaRPr>
          </a:p>
          <a:p>
            <a:pPr lvl="1">
              <a:buFont typeface="Wingdings" panose="05000000000000000000" pitchFamily="2" charset="2"/>
              <a:buChar char="u"/>
            </a:pPr>
            <a:r>
              <a:rPr lang="zh-CN" altLang="en-US" dirty="0" smtClean="0">
                <a:latin typeface="Consolas" panose="020B0609020204030204" pitchFamily="49" charset="0"/>
              </a:rPr>
              <a:t>其中</a:t>
            </a:r>
            <a:r>
              <a:rPr lang="en-US" altLang="zh-CN" dirty="0" smtClean="0">
                <a:latin typeface="Consolas" panose="020B0609020204030204" pitchFamily="49" charset="0"/>
              </a:rPr>
              <a:t>()</a:t>
            </a:r>
            <a:r>
              <a:rPr lang="zh-CN" altLang="en-US" dirty="0" smtClean="0">
                <a:latin typeface="Consolas" panose="020B0609020204030204" pitchFamily="49" charset="0"/>
              </a:rPr>
              <a:t>可以是任意字符，例如</a:t>
            </a:r>
            <a:r>
              <a:rPr lang="en-US" altLang="zh-CN" dirty="0" smtClean="0">
                <a:latin typeface="Consolas" panose="020B0609020204030204" pitchFamily="49" charset="0"/>
              </a:rPr>
              <a:t>[]</a:t>
            </a:r>
            <a:r>
              <a:rPr lang="zh-CN" altLang="en-US" dirty="0" smtClean="0">
                <a:latin typeface="Consolas" panose="020B0609020204030204" pitchFamily="49" charset="0"/>
              </a:rPr>
              <a:t>，</a:t>
            </a:r>
            <a:r>
              <a:rPr lang="en-US" altLang="zh-CN" dirty="0" smtClean="0">
                <a:latin typeface="Consolas" panose="020B0609020204030204" pitchFamily="49" charset="0"/>
              </a:rPr>
              <a:t>!!</a:t>
            </a:r>
            <a:r>
              <a:rPr lang="zh-CN" altLang="en-US" dirty="0" smtClean="0">
                <a:latin typeface="Consolas" panose="020B0609020204030204" pitchFamily="49" charset="0"/>
              </a:rPr>
              <a:t>均可</a:t>
            </a:r>
            <a:endParaRPr lang="en-US" altLang="zh-CN" dirty="0" smtClean="0">
              <a:latin typeface="Consolas" panose="020B0609020204030204" pitchFamily="49" charset="0"/>
            </a:endParaRPr>
          </a:p>
          <a:p>
            <a:pPr>
              <a:buFont typeface="Wingdings" panose="05000000000000000000" pitchFamily="2" charset="2"/>
              <a:buChar char="l"/>
            </a:pPr>
            <a:endParaRPr lang="en-US" altLang="zh-CN" dirty="0" smtClean="0">
              <a:latin typeface="Consolas" panose="020B0609020204030204" pitchFamily="49" charset="0"/>
            </a:endParaRPr>
          </a:p>
          <a:p>
            <a:pPr>
              <a:buFont typeface="Wingdings" panose="05000000000000000000" pitchFamily="2" charset="2"/>
              <a:buChar char="l"/>
            </a:pPr>
            <a:endParaRPr lang="en-US" altLang="zh-CN" dirty="0">
              <a:solidFill>
                <a:schemeClr val="tx1">
                  <a:lumMod val="85000"/>
                  <a:lumOff val="15000"/>
                </a:schemeClr>
              </a:solidFill>
              <a:latin typeface="Consolas" panose="020B0609020204030204" pitchFamily="49" charset="0"/>
            </a:endParaRPr>
          </a:p>
        </p:txBody>
      </p:sp>
      <p:sp>
        <p:nvSpPr>
          <p:cNvPr id="14" name="TextBox 3">
            <a:extLst>
              <a:ext uri="{FF2B5EF4-FFF2-40B4-BE49-F238E27FC236}">
                <a16:creationId xmlns:a16="http://schemas.microsoft.com/office/drawing/2014/main" id="{0C998B78-AB18-3C47-A1C7-25AE9A3A40B0}"/>
              </a:ext>
            </a:extLst>
          </p:cNvPr>
          <p:cNvSpPr txBox="1"/>
          <p:nvPr/>
        </p:nvSpPr>
        <p:spPr>
          <a:xfrm>
            <a:off x="1159842" y="2149748"/>
            <a:ext cx="9860586" cy="2639890"/>
          </a:xfrm>
          <a:prstGeom prst="rect">
            <a:avLst/>
          </a:prstGeom>
          <a:solidFill>
            <a:srgbClr val="FFFFE4"/>
          </a:solidFill>
          <a:ln w="3175">
            <a:solidFill>
              <a:srgbClr val="919191"/>
            </a:solidFill>
          </a:ln>
        </p:spPr>
        <p:txBody>
          <a:bodyPr wrap="square">
            <a:spAutoFit/>
          </a:bodyPr>
          <a:lstStyle/>
          <a:p>
            <a:pPr lvl="0" eaLnBrk="0" fontAlgn="base" hangingPunct="0">
              <a:lnSpc>
                <a:spcPct val="150000"/>
              </a:lnSpc>
              <a:spcBef>
                <a:spcPct val="0"/>
              </a:spcBef>
              <a:spcAft>
                <a:spcPct val="0"/>
              </a:spcAft>
            </a:pPr>
            <a:r>
              <a:rPr lang="zh-CN" altLang="zh-CN" sz="1400" dirty="0">
                <a:solidFill>
                  <a:srgbClr val="0033B3"/>
                </a:solidFill>
                <a:latin typeface="Consolas" panose="020B0609020204030204" pitchFamily="49" charset="0"/>
                <a:ea typeface="阿里巴巴普惠体" panose="00020600040101010101" pitchFamily="18" charset="-122"/>
                <a:cs typeface="阿里巴巴普惠体" panose="00020600040101010101" pitchFamily="18" charset="-122"/>
              </a:rPr>
              <a:t>testcast</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b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dirty="0">
                <a:solidFill>
                  <a:srgbClr val="0033B3"/>
                </a:solidFill>
                <a:latin typeface="Consolas" panose="020B0609020204030204" pitchFamily="49" charset="0"/>
                <a:ea typeface="阿里巴巴普惠体" panose="00020600040101010101" pitchFamily="18" charset="-122"/>
                <a:cs typeface="阿里巴巴普惠体" panose="00020600040101010101" pitchFamily="18" charset="-122"/>
              </a:rPr>
              <a:t>book</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b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dirty="0">
                <a:solidFill>
                  <a:srgbClr val="0033B3"/>
                </a:solidFill>
                <a:latin typeface="Consolas" panose="020B0609020204030204" pitchFamily="49" charset="0"/>
                <a:ea typeface="阿里巴巴普惠体" panose="00020600040101010101" pitchFamily="18" charset="-122"/>
                <a:cs typeface="阿里巴巴普惠体" panose="00020600040101010101" pitchFamily="18" charset="-122"/>
              </a:rPr>
              <a:t>id</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dirty="0">
                <a:solidFill>
                  <a:srgbClr val="0033B3"/>
                </a:solidFill>
                <a:latin typeface="Consolas" panose="020B0609020204030204" pitchFamily="49" charset="0"/>
                <a:ea typeface="阿里巴巴普惠体" panose="00020600040101010101" pitchFamily="18" charset="-122"/>
                <a:cs typeface="阿里巴巴普惠体" panose="00020600040101010101" pitchFamily="18" charset="-122"/>
              </a:rPr>
              <a:t>random.int</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i="1" dirty="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t># 随机整数</a:t>
            </a:r>
            <a:br>
              <a:rPr lang="zh-CN" altLang="zh-CN" sz="1400" i="1" dirty="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i="1" dirty="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dirty="0">
                <a:solidFill>
                  <a:srgbClr val="0033B3"/>
                </a:solidFill>
                <a:latin typeface="Consolas" panose="020B0609020204030204" pitchFamily="49" charset="0"/>
                <a:ea typeface="阿里巴巴普惠体" panose="00020600040101010101" pitchFamily="18" charset="-122"/>
                <a:cs typeface="阿里巴巴普惠体" panose="00020600040101010101" pitchFamily="18" charset="-122"/>
              </a:rPr>
              <a:t>id2</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dirty="0">
                <a:solidFill>
                  <a:srgbClr val="0033B3"/>
                </a:solidFill>
                <a:latin typeface="Consolas" panose="020B0609020204030204" pitchFamily="49" charset="0"/>
                <a:ea typeface="阿里巴巴普惠体" panose="00020600040101010101" pitchFamily="18" charset="-122"/>
                <a:cs typeface="阿里巴巴普惠体" panose="00020600040101010101" pitchFamily="18" charset="-122"/>
              </a:rPr>
              <a:t>random.int(10)</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i="1" dirty="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t># 10以内随机数</a:t>
            </a:r>
            <a:br>
              <a:rPr lang="zh-CN" altLang="zh-CN" sz="1400" i="1" dirty="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i="1" dirty="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dirty="0">
                <a:solidFill>
                  <a:srgbClr val="0033B3"/>
                </a:solidFill>
                <a:latin typeface="Consolas" panose="020B0609020204030204" pitchFamily="49" charset="0"/>
                <a:ea typeface="阿里巴巴普惠体" panose="00020600040101010101" pitchFamily="18" charset="-122"/>
                <a:cs typeface="阿里巴巴普惠体" panose="00020600040101010101" pitchFamily="18" charset="-122"/>
              </a:rPr>
              <a:t>type</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dirty="0">
                <a:solidFill>
                  <a:srgbClr val="0033B3"/>
                </a:solidFill>
                <a:latin typeface="Consolas" panose="020B0609020204030204" pitchFamily="49" charset="0"/>
                <a:ea typeface="阿里巴巴普惠体" panose="00020600040101010101" pitchFamily="18" charset="-122"/>
                <a:cs typeface="阿里巴巴普惠体" panose="00020600040101010101" pitchFamily="18" charset="-122"/>
              </a:rPr>
              <a:t>random.int(10,20)</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i="1" dirty="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t># 10到20随机数</a:t>
            </a:r>
            <a:br>
              <a:rPr lang="zh-CN" altLang="zh-CN" sz="1400" i="1" dirty="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i="1" dirty="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dirty="0">
                <a:solidFill>
                  <a:srgbClr val="0033B3"/>
                </a:solidFill>
                <a:latin typeface="Consolas" panose="020B0609020204030204" pitchFamily="49" charset="0"/>
                <a:ea typeface="阿里巴巴普惠体" panose="00020600040101010101" pitchFamily="18" charset="-122"/>
                <a:cs typeface="阿里巴巴普惠体" panose="00020600040101010101" pitchFamily="18" charset="-122"/>
              </a:rPr>
              <a:t>uuid</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dirty="0">
                <a:solidFill>
                  <a:srgbClr val="0033B3"/>
                </a:solidFill>
                <a:latin typeface="Consolas" panose="020B0609020204030204" pitchFamily="49" charset="0"/>
                <a:ea typeface="阿里巴巴普惠体" panose="00020600040101010101" pitchFamily="18" charset="-122"/>
                <a:cs typeface="阿里巴巴普惠体" panose="00020600040101010101" pitchFamily="18" charset="-122"/>
              </a:rPr>
              <a:t>random.uuid</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i="1" dirty="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t># 随机uuid</a:t>
            </a:r>
            <a:br>
              <a:rPr lang="zh-CN" altLang="zh-CN" sz="1400" i="1" dirty="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i="1" dirty="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dirty="0">
                <a:solidFill>
                  <a:srgbClr val="0033B3"/>
                </a:solidFill>
                <a:latin typeface="Consolas" panose="020B0609020204030204" pitchFamily="49" charset="0"/>
                <a:ea typeface="阿里巴巴普惠体" panose="00020600040101010101" pitchFamily="18" charset="-122"/>
                <a:cs typeface="阿里巴巴普惠体" panose="00020600040101010101" pitchFamily="18" charset="-122"/>
              </a:rPr>
              <a:t>name</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dirty="0">
                <a:solidFill>
                  <a:srgbClr val="0033B3"/>
                </a:solidFill>
                <a:latin typeface="Consolas" panose="020B0609020204030204" pitchFamily="49" charset="0"/>
                <a:ea typeface="阿里巴巴普惠体" panose="00020600040101010101" pitchFamily="18" charset="-122"/>
                <a:cs typeface="阿里巴巴普惠体" panose="00020600040101010101" pitchFamily="18" charset="-122"/>
              </a:rPr>
              <a:t>random.value</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i="1" dirty="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t># 随机字符串,MD5字符串,32位</a:t>
            </a:r>
            <a:br>
              <a:rPr lang="zh-CN" altLang="zh-CN" sz="1400" i="1" dirty="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i="1" dirty="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dirty="0">
                <a:solidFill>
                  <a:srgbClr val="0033B3"/>
                </a:solidFill>
                <a:latin typeface="Consolas" panose="020B0609020204030204" pitchFamily="49" charset="0"/>
                <a:ea typeface="阿里巴巴普惠体" panose="00020600040101010101" pitchFamily="18" charset="-122"/>
                <a:cs typeface="阿里巴巴普惠体" panose="00020600040101010101" pitchFamily="18" charset="-122"/>
              </a:rPr>
              <a:t>publishTime</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dirty="0">
                <a:solidFill>
                  <a:srgbClr val="0033B3"/>
                </a:solidFill>
                <a:latin typeface="Consolas" panose="020B0609020204030204" pitchFamily="49" charset="0"/>
                <a:ea typeface="阿里巴巴普惠体" panose="00020600040101010101" pitchFamily="18" charset="-122"/>
                <a:cs typeface="阿里巴巴普惠体" panose="00020600040101010101" pitchFamily="18" charset="-122"/>
              </a:rPr>
              <a:t>random.long</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i="1" dirty="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t># 随机整数(long范围)</a:t>
            </a:r>
            <a:endParaRPr lang="zh-CN" altLang="zh-CN" sz="1600" dirty="0">
              <a:latin typeface="Consolas" panose="020B0609020204030204" pitchFamily="49" charset="0"/>
              <a:ea typeface="阿里巴巴普惠体" panose="00020600040101010101" pitchFamily="18" charset="-122"/>
              <a:cs typeface="阿里巴巴普惠体" panose="00020600040101010101" pitchFamily="18" charset="-122"/>
            </a:endParaRPr>
          </a:p>
        </p:txBody>
      </p:sp>
    </p:spTree>
    <p:extLst>
      <p:ext uri="{BB962C8B-B14F-4D97-AF65-F5344CB8AC3E}">
        <p14:creationId xmlns:p14="http://schemas.microsoft.com/office/powerpoint/2010/main" val="1701196515"/>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4A7A685B-F94D-194F-BA07-9413F6ABF747}"/>
              </a:ext>
            </a:extLst>
          </p:cNvPr>
          <p:cNvSpPr>
            <a:spLocks noGrp="1"/>
          </p:cNvSpPr>
          <p:nvPr>
            <p:ph type="body" sz="quarter" idx="10"/>
          </p:nvPr>
        </p:nvSpPr>
        <p:spPr>
          <a:xfrm>
            <a:off x="5126583" y="1463040"/>
            <a:ext cx="6573803" cy="4511040"/>
          </a:xfrm>
        </p:spPr>
        <p:txBody>
          <a:bodyPr/>
          <a:lstStyle/>
          <a:p>
            <a:r>
              <a:rPr lang="zh-CN" altLang="en-US" sz="1600" dirty="0" smtClean="0">
                <a:solidFill>
                  <a:srgbClr val="080808"/>
                </a:solidFill>
                <a:latin typeface="Consolas" panose="020B0609020204030204" pitchFamily="49" charset="0"/>
              </a:rPr>
              <a:t>使用随机数据替换测试用例中书写固定的数据</a:t>
            </a:r>
            <a:endParaRPr lang="en-US" altLang="zh-CN" sz="1600" dirty="0" smtClean="0">
              <a:latin typeface="Consolas" panose="020B0609020204030204" pitchFamily="49" charset="0"/>
              <a:sym typeface="Consolas" panose="020B0609020204030204" pitchFamily="49" charset="0"/>
            </a:endParaRPr>
          </a:p>
        </p:txBody>
      </p:sp>
    </p:spTree>
    <p:extLst>
      <p:ext uri="{BB962C8B-B14F-4D97-AF65-F5344CB8AC3E}">
        <p14:creationId xmlns:p14="http://schemas.microsoft.com/office/powerpoint/2010/main" val="4058202851"/>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4A7A685B-F94D-194F-BA07-9413F6ABF747}"/>
              </a:ext>
            </a:extLst>
          </p:cNvPr>
          <p:cNvSpPr>
            <a:spLocks noGrp="1"/>
          </p:cNvSpPr>
          <p:nvPr>
            <p:ph type="body" sz="quarter" idx="10"/>
          </p:nvPr>
        </p:nvSpPr>
        <p:spPr/>
        <p:txBody>
          <a:bodyPr/>
          <a:lstStyle/>
          <a:p>
            <a:r>
              <a:rPr lang="zh-CN" altLang="en-US" sz="1600" dirty="0">
                <a:latin typeface="Consolas" panose="020B0609020204030204" pitchFamily="49" charset="0"/>
              </a:rPr>
              <a:t>加载测试专用属性</a:t>
            </a:r>
            <a:endParaRPr lang="en-US" altLang="zh-CN" sz="1600" dirty="0">
              <a:latin typeface="Consolas" panose="020B0609020204030204" pitchFamily="49" charset="0"/>
            </a:endParaRPr>
          </a:p>
          <a:p>
            <a:r>
              <a:rPr lang="zh-CN" altLang="en-US" sz="1600" dirty="0">
                <a:latin typeface="Consolas" panose="020B0609020204030204" pitchFamily="49" charset="0"/>
              </a:rPr>
              <a:t>加载测试专用配置</a:t>
            </a:r>
            <a:endParaRPr lang="en-US" altLang="zh-CN" sz="1600" dirty="0">
              <a:latin typeface="Consolas" panose="020B0609020204030204" pitchFamily="49" charset="0"/>
            </a:endParaRPr>
          </a:p>
          <a:p>
            <a:r>
              <a:rPr lang="en-US" altLang="zh-CN" sz="1600" dirty="0">
                <a:latin typeface="Consolas" panose="020B0609020204030204" pitchFamily="49" charset="0"/>
              </a:rPr>
              <a:t>Web</a:t>
            </a:r>
            <a:r>
              <a:rPr lang="zh-CN" altLang="en-US" sz="1600" dirty="0">
                <a:latin typeface="Consolas" panose="020B0609020204030204" pitchFamily="49" charset="0"/>
              </a:rPr>
              <a:t>环境模拟测试</a:t>
            </a:r>
            <a:endParaRPr lang="en-US" altLang="zh-CN" sz="1600" dirty="0">
              <a:latin typeface="Consolas" panose="020B0609020204030204" pitchFamily="49" charset="0"/>
            </a:endParaRPr>
          </a:p>
          <a:p>
            <a:r>
              <a:rPr lang="zh-CN" altLang="en-US" sz="1600" dirty="0">
                <a:latin typeface="Consolas" panose="020B0609020204030204" pitchFamily="49" charset="0"/>
                <a:sym typeface="Consolas" panose="020B0609020204030204" pitchFamily="49" charset="0"/>
              </a:rPr>
              <a:t>数据层测试回滚</a:t>
            </a:r>
            <a:endParaRPr lang="en-US" altLang="zh-CN" sz="1600" dirty="0">
              <a:latin typeface="Consolas" panose="020B0609020204030204" pitchFamily="49" charset="0"/>
              <a:sym typeface="Consolas" panose="020B0609020204030204" pitchFamily="49" charset="0"/>
            </a:endParaRPr>
          </a:p>
          <a:p>
            <a:r>
              <a:rPr lang="zh-CN" altLang="en-US" sz="1600" dirty="0">
                <a:latin typeface="Consolas" panose="020B0609020204030204" pitchFamily="49" charset="0"/>
                <a:sym typeface="Consolas" panose="020B0609020204030204" pitchFamily="49" charset="0"/>
              </a:rPr>
              <a:t>测试用例数据设定</a:t>
            </a:r>
            <a:endParaRPr lang="en-US" altLang="zh-CN" sz="1600" dirty="0">
              <a:latin typeface="Consolas" panose="020B0609020204030204" pitchFamily="49" charset="0"/>
              <a:sym typeface="Consolas" panose="020B0609020204030204" pitchFamily="49" charset="0"/>
            </a:endParaRPr>
          </a:p>
        </p:txBody>
      </p:sp>
    </p:spTree>
    <p:extLst>
      <p:ext uri="{BB962C8B-B14F-4D97-AF65-F5344CB8AC3E}">
        <p14:creationId xmlns:p14="http://schemas.microsoft.com/office/powerpoint/2010/main" val="585114775"/>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normAutofit fontScale="90000"/>
          </a:bodyPr>
          <a:lstStyle/>
          <a:p>
            <a:r>
              <a:rPr lang="zh-CN" altLang="en-US" dirty="0" smtClean="0">
                <a:latin typeface="Consolas" panose="020B0609020204030204" pitchFamily="49" charset="0"/>
                <a:sym typeface="Consolas" panose="020B0609020204030204" pitchFamily="49" charset="0"/>
              </a:rPr>
              <a:t>数据层解决方案</a:t>
            </a:r>
            <a:endParaRPr lang="zh-CN" altLang="en-US" dirty="0"/>
          </a:p>
        </p:txBody>
      </p:sp>
      <p:sp>
        <p:nvSpPr>
          <p:cNvPr id="16" name="文本占位符 15">
            <a:extLst>
              <a:ext uri="{FF2B5EF4-FFF2-40B4-BE49-F238E27FC236}">
                <a16:creationId xmlns:a16="http://schemas.microsoft.com/office/drawing/2014/main" id="{4EF1BC7A-F89C-42F7-939B-710606C6C23A}"/>
              </a:ext>
            </a:extLst>
          </p:cNvPr>
          <p:cNvSpPr>
            <a:spLocks noGrp="1"/>
          </p:cNvSpPr>
          <p:nvPr>
            <p:ph type="body" idx="10"/>
          </p:nvPr>
        </p:nvSpPr>
        <p:spPr/>
        <p:txBody>
          <a:bodyPr/>
          <a:lstStyle/>
          <a:p>
            <a:r>
              <a:rPr lang="en-US" altLang="zh-CN" sz="1800" dirty="0" smtClean="0">
                <a:latin typeface="Consolas" panose="020B0609020204030204" pitchFamily="49" charset="0"/>
                <a:sym typeface="Consolas" panose="020B0609020204030204" pitchFamily="49" charset="0"/>
              </a:rPr>
              <a:t>SQL</a:t>
            </a:r>
          </a:p>
          <a:p>
            <a:r>
              <a:rPr lang="en-US" altLang="zh-CN" sz="1800" dirty="0" smtClean="0">
                <a:latin typeface="Consolas" panose="020B0609020204030204" pitchFamily="49" charset="0"/>
                <a:sym typeface="Consolas" panose="020B0609020204030204" pitchFamily="49" charset="0"/>
              </a:rPr>
              <a:t>NoSQL</a:t>
            </a:r>
            <a:endParaRPr lang="en-US" altLang="zh-CN" sz="1800" dirty="0">
              <a:latin typeface="Consolas" panose="020B0609020204030204" pitchFamily="49" charset="0"/>
              <a:sym typeface="Consolas" panose="020B0609020204030204" pitchFamily="49" charset="0"/>
            </a:endParaRPr>
          </a:p>
        </p:txBody>
      </p:sp>
      <p:sp>
        <p:nvSpPr>
          <p:cNvPr id="3" name="文本占位符 2"/>
          <p:cNvSpPr>
            <a:spLocks noGrp="1"/>
          </p:cNvSpPr>
          <p:nvPr>
            <p:ph type="body" sz="quarter" idx="11"/>
          </p:nvPr>
        </p:nvSpPr>
        <p:spPr/>
        <p:txBody>
          <a:bodyPr/>
          <a:lstStyle/>
          <a:p>
            <a:r>
              <a:rPr lang="en-US" altLang="zh-CN" dirty="0" smtClean="0"/>
              <a:t>04</a:t>
            </a:r>
            <a:endParaRPr lang="zh-CN" altLang="en-US" dirty="0"/>
          </a:p>
        </p:txBody>
      </p:sp>
    </p:spTree>
    <p:extLst>
      <p:ext uri="{BB962C8B-B14F-4D97-AF65-F5344CB8AC3E}">
        <p14:creationId xmlns:p14="http://schemas.microsoft.com/office/powerpoint/2010/main" val="3772874979"/>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zh-CN" altLang="en-US" dirty="0" smtClean="0"/>
              <a:t>数据层解决方案</a:t>
            </a:r>
            <a:endParaRPr lang="zh-CN" altLang="en-US" dirty="0"/>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smtClean="0"/>
              <a:t>现有数据层解决方案技术选型</a:t>
            </a:r>
            <a:endParaRPr lang="en-US" altLang="zh-CN" dirty="0" smtClean="0"/>
          </a:p>
          <a:p>
            <a:pPr>
              <a:buFont typeface="Wingdings" panose="05000000000000000000" pitchFamily="2" charset="2"/>
              <a:buChar char="l"/>
            </a:pPr>
            <a:endParaRPr lang="en-US" altLang="zh-CN" sz="2000" dirty="0">
              <a:solidFill>
                <a:schemeClr val="tx1">
                  <a:lumMod val="85000"/>
                  <a:lumOff val="15000"/>
                </a:schemeClr>
              </a:solidFill>
            </a:endParaRPr>
          </a:p>
          <a:p>
            <a:pPr lvl="1">
              <a:buFont typeface="Wingdings" panose="05000000000000000000" pitchFamily="2" charset="2"/>
              <a:buChar char="u"/>
            </a:pPr>
            <a:r>
              <a:rPr lang="zh-CN" altLang="en-US" dirty="0" smtClean="0">
                <a:solidFill>
                  <a:schemeClr val="tx1">
                    <a:lumMod val="85000"/>
                    <a:lumOff val="15000"/>
                  </a:schemeClr>
                </a:solidFill>
              </a:rPr>
              <a:t>数据源：</a:t>
            </a:r>
            <a:r>
              <a:rPr lang="en-US" altLang="zh-CN" dirty="0" err="1" smtClean="0">
                <a:solidFill>
                  <a:schemeClr val="tx1">
                    <a:lumMod val="85000"/>
                    <a:lumOff val="15000"/>
                  </a:schemeClr>
                </a:solidFill>
              </a:rPr>
              <a:t>DruidDataSource</a:t>
            </a:r>
            <a:endParaRPr lang="en-US" altLang="zh-CN" dirty="0" smtClean="0">
              <a:solidFill>
                <a:schemeClr val="tx1">
                  <a:lumMod val="85000"/>
                  <a:lumOff val="15000"/>
                </a:schemeClr>
              </a:solidFill>
            </a:endParaRPr>
          </a:p>
          <a:p>
            <a:pPr lvl="1">
              <a:buFont typeface="Wingdings" panose="05000000000000000000" pitchFamily="2" charset="2"/>
              <a:buChar char="u"/>
            </a:pPr>
            <a:r>
              <a:rPr lang="zh-CN" altLang="en-US" dirty="0">
                <a:solidFill>
                  <a:schemeClr val="tx1">
                    <a:lumMod val="85000"/>
                    <a:lumOff val="15000"/>
                  </a:schemeClr>
                </a:solidFill>
              </a:rPr>
              <a:t>持久</a:t>
            </a:r>
            <a:r>
              <a:rPr lang="zh-CN" altLang="en-US" dirty="0" smtClean="0">
                <a:solidFill>
                  <a:schemeClr val="tx1">
                    <a:lumMod val="85000"/>
                    <a:lumOff val="15000"/>
                  </a:schemeClr>
                </a:solidFill>
              </a:rPr>
              <a:t>化技术：</a:t>
            </a:r>
            <a:r>
              <a:rPr lang="en-US" altLang="zh-CN" dirty="0" err="1" smtClean="0">
                <a:solidFill>
                  <a:schemeClr val="tx1">
                    <a:lumMod val="85000"/>
                    <a:lumOff val="15000"/>
                  </a:schemeClr>
                </a:solidFill>
              </a:rPr>
              <a:t>MyBatis</a:t>
            </a:r>
            <a:r>
              <a:rPr lang="en-US" altLang="zh-CN" dirty="0" smtClean="0">
                <a:solidFill>
                  <a:schemeClr val="tx1">
                    <a:lumMod val="85000"/>
                    <a:lumOff val="15000"/>
                  </a:schemeClr>
                </a:solidFill>
              </a:rPr>
              <a:t>-Plus / </a:t>
            </a:r>
            <a:r>
              <a:rPr lang="en-US" altLang="zh-CN" dirty="0" err="1" smtClean="0">
                <a:solidFill>
                  <a:schemeClr val="tx1">
                    <a:lumMod val="85000"/>
                    <a:lumOff val="15000"/>
                  </a:schemeClr>
                </a:solidFill>
              </a:rPr>
              <a:t>MyBatis</a:t>
            </a:r>
            <a:endParaRPr lang="en-US" altLang="zh-CN" dirty="0" smtClean="0">
              <a:solidFill>
                <a:schemeClr val="tx1">
                  <a:lumMod val="85000"/>
                  <a:lumOff val="15000"/>
                </a:schemeClr>
              </a:solidFill>
            </a:endParaRPr>
          </a:p>
          <a:p>
            <a:pPr lvl="1">
              <a:buFont typeface="Wingdings" panose="05000000000000000000" pitchFamily="2" charset="2"/>
              <a:buChar char="u"/>
            </a:pPr>
            <a:r>
              <a:rPr lang="zh-CN" altLang="en-US" dirty="0" smtClean="0">
                <a:solidFill>
                  <a:schemeClr val="tx1">
                    <a:lumMod val="85000"/>
                    <a:lumOff val="15000"/>
                  </a:schemeClr>
                </a:solidFill>
              </a:rPr>
              <a:t>数据库：</a:t>
            </a:r>
            <a:r>
              <a:rPr lang="en-US" altLang="zh-CN" dirty="0" smtClean="0">
                <a:solidFill>
                  <a:schemeClr val="tx1">
                    <a:lumMod val="85000"/>
                    <a:lumOff val="15000"/>
                  </a:schemeClr>
                </a:solidFill>
              </a:rPr>
              <a:t>MySQL</a:t>
            </a:r>
            <a:endParaRPr lang="en-US" altLang="zh-CN" dirty="0">
              <a:solidFill>
                <a:schemeClr val="tx1">
                  <a:lumMod val="85000"/>
                  <a:lumOff val="15000"/>
                </a:schemeClr>
              </a:solidFill>
            </a:endParaRPr>
          </a:p>
        </p:txBody>
      </p:sp>
      <p:sp>
        <p:nvSpPr>
          <p:cNvPr id="14" name="TextBox 3">
            <a:extLst>
              <a:ext uri="{FF2B5EF4-FFF2-40B4-BE49-F238E27FC236}">
                <a16:creationId xmlns:a16="http://schemas.microsoft.com/office/drawing/2014/main" id="{0C998B78-AB18-3C47-A1C7-25AE9A3A40B0}"/>
              </a:ext>
            </a:extLst>
          </p:cNvPr>
          <p:cNvSpPr txBox="1"/>
          <p:nvPr/>
        </p:nvSpPr>
        <p:spPr>
          <a:xfrm>
            <a:off x="1159842" y="2149748"/>
            <a:ext cx="9860586" cy="307777"/>
          </a:xfrm>
          <a:prstGeom prst="rect">
            <a:avLst/>
          </a:prstGeom>
          <a:solidFill>
            <a:srgbClr val="FFFFE4"/>
          </a:solidFill>
          <a:ln w="3175">
            <a:solidFill>
              <a:srgbClr val="919191"/>
            </a:solidFill>
          </a:ln>
        </p:spPr>
        <p:txBody>
          <a:bodyPr wrap="square">
            <a:spAutoFit/>
          </a:bodyPr>
          <a:lstStyle/>
          <a:p>
            <a:r>
              <a:rPr lang="en-US" altLang="zh-CN" sz="1400" dirty="0" smtClean="0">
                <a:latin typeface="Consolas" panose="020B0609020204030204" pitchFamily="49" charset="0"/>
              </a:rPr>
              <a:t>Druid + </a:t>
            </a:r>
            <a:r>
              <a:rPr lang="en-US" altLang="zh-CN" sz="1400" dirty="0" err="1" smtClean="0">
                <a:latin typeface="Consolas" panose="020B0609020204030204" pitchFamily="49" charset="0"/>
              </a:rPr>
              <a:t>MyBatis</a:t>
            </a:r>
            <a:r>
              <a:rPr lang="en-US" altLang="zh-CN" sz="1400" dirty="0" smtClean="0">
                <a:latin typeface="Consolas" panose="020B0609020204030204" pitchFamily="49" charset="0"/>
              </a:rPr>
              <a:t>-Plus + MySQL</a:t>
            </a:r>
            <a:endParaRPr lang="zh-CN" altLang="en-US" sz="1400" dirty="0">
              <a:latin typeface="Consolas" panose="020B0609020204030204" pitchFamily="49" charset="0"/>
            </a:endParaRPr>
          </a:p>
        </p:txBody>
      </p:sp>
    </p:spTree>
    <p:extLst>
      <p:ext uri="{BB962C8B-B14F-4D97-AF65-F5344CB8AC3E}">
        <p14:creationId xmlns:p14="http://schemas.microsoft.com/office/powerpoint/2010/main" val="4138672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8">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zh-CN" altLang="en-US" dirty="0" smtClean="0"/>
              <a:t>数据源配置格式</a:t>
            </a:r>
            <a:endParaRPr lang="zh-CN" altLang="en-US" dirty="0"/>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smtClean="0"/>
              <a:t>格式一</a:t>
            </a:r>
            <a:endParaRPr lang="en-US" altLang="zh-CN" dirty="0" smtClean="0"/>
          </a:p>
          <a:p>
            <a:pPr>
              <a:buFont typeface="Wingdings" panose="05000000000000000000" pitchFamily="2" charset="2"/>
              <a:buChar char="l"/>
            </a:pPr>
            <a:endParaRPr lang="en-US" altLang="zh-CN" dirty="0" smtClean="0"/>
          </a:p>
          <a:p>
            <a:pPr>
              <a:buFont typeface="Wingdings" panose="05000000000000000000" pitchFamily="2" charset="2"/>
              <a:buChar char="l"/>
            </a:pPr>
            <a:endParaRPr lang="en-US" altLang="zh-CN" sz="1800" dirty="0"/>
          </a:p>
          <a:p>
            <a:pPr>
              <a:buFont typeface="Wingdings" panose="05000000000000000000" pitchFamily="2" charset="2"/>
              <a:buChar char="l"/>
            </a:pPr>
            <a:endParaRPr lang="en-US" altLang="zh-CN" sz="1800" dirty="0" smtClean="0"/>
          </a:p>
          <a:p>
            <a:pPr>
              <a:buFont typeface="Wingdings" panose="05000000000000000000" pitchFamily="2" charset="2"/>
              <a:buChar char="l"/>
            </a:pPr>
            <a:endParaRPr lang="en-US" altLang="zh-CN" dirty="0"/>
          </a:p>
          <a:p>
            <a:pPr>
              <a:buFont typeface="Wingdings" panose="05000000000000000000" pitchFamily="2" charset="2"/>
              <a:buChar char="l"/>
            </a:pPr>
            <a:r>
              <a:rPr lang="zh-CN" altLang="en-US" dirty="0" smtClean="0"/>
              <a:t>格式二</a:t>
            </a:r>
            <a:endParaRPr lang="en-US" altLang="zh-CN" dirty="0" smtClean="0"/>
          </a:p>
        </p:txBody>
      </p:sp>
      <p:sp>
        <p:nvSpPr>
          <p:cNvPr id="14" name="TextBox 3">
            <a:extLst>
              <a:ext uri="{FF2B5EF4-FFF2-40B4-BE49-F238E27FC236}">
                <a16:creationId xmlns:a16="http://schemas.microsoft.com/office/drawing/2014/main" id="{0C998B78-AB18-3C47-A1C7-25AE9A3A40B0}"/>
              </a:ext>
            </a:extLst>
          </p:cNvPr>
          <p:cNvSpPr txBox="1"/>
          <p:nvPr/>
        </p:nvSpPr>
        <p:spPr>
          <a:xfrm>
            <a:off x="1159842" y="2149748"/>
            <a:ext cx="9860586" cy="1600438"/>
          </a:xfrm>
          <a:prstGeom prst="rect">
            <a:avLst/>
          </a:prstGeom>
          <a:solidFill>
            <a:srgbClr val="FFFFE4"/>
          </a:solidFill>
          <a:ln w="3175">
            <a:solidFill>
              <a:srgbClr val="919191"/>
            </a:solidFill>
          </a:ln>
        </p:spPr>
        <p:txBody>
          <a:bodyPr wrap="square">
            <a:spAutoFit/>
          </a:bodyPr>
          <a:lstStyle/>
          <a:p>
            <a:pPr lvl="0" eaLnBrk="0" fontAlgn="base" hangingPunct="0">
              <a:spcBef>
                <a:spcPct val="0"/>
              </a:spcBef>
              <a:spcAft>
                <a:spcPct val="0"/>
              </a:spcAft>
            </a:pPr>
            <a:r>
              <a:rPr lang="zh-CN" altLang="zh-CN" sz="1400" dirty="0">
                <a:solidFill>
                  <a:srgbClr val="0033B3"/>
                </a:solidFill>
                <a:latin typeface="Consolas" panose="020B0609020204030204" pitchFamily="49" charset="0"/>
              </a:rPr>
              <a:t>spring</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datasource</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driver-class-name</a:t>
            </a:r>
            <a:r>
              <a:rPr lang="zh-CN" altLang="zh-CN" sz="1400" dirty="0">
                <a:solidFill>
                  <a:srgbClr val="080808"/>
                </a:solidFill>
                <a:latin typeface="Consolas" panose="020B0609020204030204" pitchFamily="49" charset="0"/>
              </a:rPr>
              <a:t>: </a:t>
            </a:r>
            <a:r>
              <a:rPr lang="zh-CN" altLang="zh-CN" sz="1400" dirty="0">
                <a:solidFill>
                  <a:srgbClr val="000000"/>
                </a:solidFill>
                <a:latin typeface="Consolas" panose="020B0609020204030204" pitchFamily="49" charset="0"/>
              </a:rPr>
              <a:t>com</a:t>
            </a:r>
            <a:r>
              <a:rPr lang="zh-CN" altLang="zh-CN" sz="1400" dirty="0">
                <a:solidFill>
                  <a:srgbClr val="080808"/>
                </a:solidFill>
                <a:latin typeface="Consolas" panose="020B0609020204030204" pitchFamily="49" charset="0"/>
              </a:rPr>
              <a:t>.</a:t>
            </a:r>
            <a:r>
              <a:rPr lang="zh-CN" altLang="zh-CN" sz="1400" dirty="0">
                <a:solidFill>
                  <a:srgbClr val="000000"/>
                </a:solidFill>
                <a:latin typeface="Consolas" panose="020B0609020204030204" pitchFamily="49" charset="0"/>
              </a:rPr>
              <a:t>mysql</a:t>
            </a:r>
            <a:r>
              <a:rPr lang="zh-CN" altLang="zh-CN" sz="1400" dirty="0">
                <a:solidFill>
                  <a:srgbClr val="080808"/>
                </a:solidFill>
                <a:latin typeface="Consolas" panose="020B0609020204030204" pitchFamily="49" charset="0"/>
              </a:rPr>
              <a:t>.</a:t>
            </a:r>
            <a:r>
              <a:rPr lang="zh-CN" altLang="zh-CN" sz="1400" dirty="0">
                <a:solidFill>
                  <a:srgbClr val="000000"/>
                </a:solidFill>
                <a:latin typeface="Consolas" panose="020B0609020204030204" pitchFamily="49" charset="0"/>
              </a:rPr>
              <a:t>cj</a:t>
            </a:r>
            <a:r>
              <a:rPr lang="zh-CN" altLang="zh-CN" sz="1400" dirty="0">
                <a:solidFill>
                  <a:srgbClr val="080808"/>
                </a:solidFill>
                <a:latin typeface="Consolas" panose="020B0609020204030204" pitchFamily="49" charset="0"/>
              </a:rPr>
              <a:t>.</a:t>
            </a:r>
            <a:r>
              <a:rPr lang="zh-CN" altLang="zh-CN" sz="1400" dirty="0">
                <a:solidFill>
                  <a:srgbClr val="000000"/>
                </a:solidFill>
                <a:latin typeface="Consolas" panose="020B0609020204030204" pitchFamily="49" charset="0"/>
              </a:rPr>
              <a:t>jdbc</a:t>
            </a:r>
            <a:r>
              <a:rPr lang="zh-CN" altLang="zh-CN" sz="1400" dirty="0">
                <a:solidFill>
                  <a:srgbClr val="080808"/>
                </a:solidFill>
                <a:latin typeface="Consolas" panose="020B0609020204030204" pitchFamily="49" charset="0"/>
              </a:rPr>
              <a:t>.</a:t>
            </a:r>
            <a:r>
              <a:rPr lang="zh-CN" altLang="zh-CN" sz="1400" dirty="0">
                <a:solidFill>
                  <a:srgbClr val="000000"/>
                </a:solidFill>
                <a:latin typeface="Consolas" panose="020B0609020204030204" pitchFamily="49" charset="0"/>
              </a:rPr>
              <a:t>Driver</a:t>
            </a:r>
            <a:br>
              <a:rPr lang="zh-CN" altLang="zh-CN" sz="1400" dirty="0">
                <a:solidFill>
                  <a:srgbClr val="000000"/>
                </a:solidFill>
                <a:latin typeface="Consolas" panose="020B0609020204030204" pitchFamily="49" charset="0"/>
              </a:rPr>
            </a:br>
            <a:r>
              <a:rPr lang="zh-CN" altLang="zh-CN" sz="1400" dirty="0">
                <a:solidFill>
                  <a:srgbClr val="000000"/>
                </a:solidFill>
                <a:latin typeface="Consolas" panose="020B0609020204030204" pitchFamily="49" charset="0"/>
              </a:rPr>
              <a:t>    </a:t>
            </a:r>
            <a:r>
              <a:rPr lang="zh-CN" altLang="zh-CN" sz="1400" dirty="0">
                <a:solidFill>
                  <a:srgbClr val="0033B3"/>
                </a:solidFill>
                <a:latin typeface="Consolas" panose="020B0609020204030204" pitchFamily="49" charset="0"/>
              </a:rPr>
              <a:t>url</a:t>
            </a:r>
            <a:r>
              <a:rPr lang="zh-CN" altLang="zh-CN" sz="1400" dirty="0">
                <a:solidFill>
                  <a:srgbClr val="080808"/>
                </a:solidFill>
                <a:latin typeface="Consolas" panose="020B0609020204030204" pitchFamily="49" charset="0"/>
              </a:rPr>
              <a:t>: jdbc:mysql://localhost:3306/ssm_db?serverTimezone=UTC</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username</a:t>
            </a:r>
            <a:r>
              <a:rPr lang="zh-CN" altLang="zh-CN" sz="1400" dirty="0">
                <a:solidFill>
                  <a:srgbClr val="080808"/>
                </a:solidFill>
                <a:latin typeface="Consolas" panose="020B0609020204030204" pitchFamily="49" charset="0"/>
              </a:rPr>
              <a:t>: root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password</a:t>
            </a:r>
            <a:r>
              <a:rPr lang="zh-CN" altLang="zh-CN" sz="1400" dirty="0">
                <a:solidFill>
                  <a:srgbClr val="080808"/>
                </a:solidFill>
                <a:latin typeface="Consolas" panose="020B0609020204030204" pitchFamily="49" charset="0"/>
              </a:rPr>
              <a:t>: root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b="1" dirty="0">
                <a:solidFill>
                  <a:srgbClr val="C00000"/>
                </a:solidFill>
                <a:latin typeface="Consolas" panose="020B0609020204030204" pitchFamily="49" charset="0"/>
              </a:rPr>
              <a:t>type</a:t>
            </a:r>
            <a:r>
              <a:rPr lang="zh-CN" altLang="zh-CN" sz="1400" dirty="0">
                <a:solidFill>
                  <a:srgbClr val="080808"/>
                </a:solidFill>
                <a:latin typeface="Consolas" panose="020B0609020204030204" pitchFamily="49" charset="0"/>
              </a:rPr>
              <a:t>: </a:t>
            </a:r>
            <a:r>
              <a:rPr lang="zh-CN" altLang="zh-CN" sz="1400" dirty="0">
                <a:solidFill>
                  <a:srgbClr val="000000"/>
                </a:solidFill>
                <a:latin typeface="Consolas" panose="020B0609020204030204" pitchFamily="49" charset="0"/>
              </a:rPr>
              <a:t>com</a:t>
            </a:r>
            <a:r>
              <a:rPr lang="zh-CN" altLang="zh-CN" sz="1400" dirty="0">
                <a:solidFill>
                  <a:srgbClr val="080808"/>
                </a:solidFill>
                <a:latin typeface="Consolas" panose="020B0609020204030204" pitchFamily="49" charset="0"/>
              </a:rPr>
              <a:t>.</a:t>
            </a:r>
            <a:r>
              <a:rPr lang="zh-CN" altLang="zh-CN" sz="1400" dirty="0">
                <a:solidFill>
                  <a:srgbClr val="000000"/>
                </a:solidFill>
                <a:latin typeface="Consolas" panose="020B0609020204030204" pitchFamily="49" charset="0"/>
              </a:rPr>
              <a:t>alibaba</a:t>
            </a:r>
            <a:r>
              <a:rPr lang="zh-CN" altLang="zh-CN" sz="1400" dirty="0">
                <a:solidFill>
                  <a:srgbClr val="080808"/>
                </a:solidFill>
                <a:latin typeface="Consolas" panose="020B0609020204030204" pitchFamily="49" charset="0"/>
              </a:rPr>
              <a:t>.</a:t>
            </a:r>
            <a:r>
              <a:rPr lang="zh-CN" altLang="zh-CN" sz="1400" dirty="0">
                <a:solidFill>
                  <a:srgbClr val="000000"/>
                </a:solidFill>
                <a:latin typeface="Consolas" panose="020B0609020204030204" pitchFamily="49" charset="0"/>
              </a:rPr>
              <a:t>druid</a:t>
            </a:r>
            <a:r>
              <a:rPr lang="zh-CN" altLang="zh-CN" sz="1400" dirty="0">
                <a:solidFill>
                  <a:srgbClr val="080808"/>
                </a:solidFill>
                <a:latin typeface="Consolas" panose="020B0609020204030204" pitchFamily="49" charset="0"/>
              </a:rPr>
              <a:t>.</a:t>
            </a:r>
            <a:r>
              <a:rPr lang="zh-CN" altLang="zh-CN" sz="1400" dirty="0">
                <a:solidFill>
                  <a:srgbClr val="000000"/>
                </a:solidFill>
                <a:latin typeface="Consolas" panose="020B0609020204030204" pitchFamily="49" charset="0"/>
              </a:rPr>
              <a:t>pool</a:t>
            </a:r>
            <a:r>
              <a:rPr lang="zh-CN" altLang="zh-CN" sz="1400" dirty="0">
                <a:solidFill>
                  <a:srgbClr val="080808"/>
                </a:solidFill>
                <a:latin typeface="Consolas" panose="020B0609020204030204" pitchFamily="49" charset="0"/>
              </a:rPr>
              <a:t>.</a:t>
            </a:r>
            <a:r>
              <a:rPr lang="zh-CN" altLang="zh-CN" sz="1400" dirty="0">
                <a:solidFill>
                  <a:srgbClr val="000000"/>
                </a:solidFill>
                <a:latin typeface="Consolas" panose="020B0609020204030204" pitchFamily="49" charset="0"/>
              </a:rPr>
              <a:t>DruidDataSource</a:t>
            </a:r>
            <a:endParaRPr lang="zh-CN" altLang="zh-CN" sz="1600" dirty="0">
              <a:latin typeface="Arial" panose="020B0604020202020204" pitchFamily="34" charset="0"/>
            </a:endParaRPr>
          </a:p>
        </p:txBody>
      </p:sp>
      <p:sp>
        <p:nvSpPr>
          <p:cNvPr id="6" name="TextBox 3">
            <a:extLst>
              <a:ext uri="{FF2B5EF4-FFF2-40B4-BE49-F238E27FC236}">
                <a16:creationId xmlns:a16="http://schemas.microsoft.com/office/drawing/2014/main" id="{0C998B78-AB18-3C47-A1C7-25AE9A3A40B0}"/>
              </a:ext>
            </a:extLst>
          </p:cNvPr>
          <p:cNvSpPr txBox="1"/>
          <p:nvPr/>
        </p:nvSpPr>
        <p:spPr>
          <a:xfrm>
            <a:off x="1159842" y="4355630"/>
            <a:ext cx="9860586" cy="1600438"/>
          </a:xfrm>
          <a:prstGeom prst="rect">
            <a:avLst/>
          </a:prstGeom>
          <a:solidFill>
            <a:srgbClr val="FFFFE4"/>
          </a:solidFill>
          <a:ln w="3175">
            <a:solidFill>
              <a:srgbClr val="919191"/>
            </a:solidFill>
          </a:ln>
        </p:spPr>
        <p:txBody>
          <a:bodyPr wrap="square">
            <a:spAutoFit/>
          </a:bodyPr>
          <a:lstStyle/>
          <a:p>
            <a:pPr lvl="0" eaLnBrk="0" fontAlgn="base" hangingPunct="0">
              <a:spcBef>
                <a:spcPct val="0"/>
              </a:spcBef>
              <a:spcAft>
                <a:spcPct val="0"/>
              </a:spcAft>
            </a:pPr>
            <a:r>
              <a:rPr lang="zh-CN" altLang="zh-CN" sz="1400" dirty="0">
                <a:solidFill>
                  <a:srgbClr val="0033B3"/>
                </a:solidFill>
                <a:latin typeface="Consolas" panose="020B0609020204030204" pitchFamily="49" charset="0"/>
              </a:rPr>
              <a:t>spring</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datasource</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b="1" dirty="0">
                <a:solidFill>
                  <a:srgbClr val="C00000"/>
                </a:solidFill>
                <a:latin typeface="Consolas" panose="020B0609020204030204" pitchFamily="49" charset="0"/>
              </a:rPr>
              <a:t>druid</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driver-class-name</a:t>
            </a:r>
            <a:r>
              <a:rPr lang="zh-CN" altLang="zh-CN" sz="1400" dirty="0">
                <a:solidFill>
                  <a:srgbClr val="080808"/>
                </a:solidFill>
                <a:latin typeface="Consolas" panose="020B0609020204030204" pitchFamily="49" charset="0"/>
              </a:rPr>
              <a:t>: com.mysql.cj.jdbc.Driver</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url</a:t>
            </a:r>
            <a:r>
              <a:rPr lang="zh-CN" altLang="zh-CN" sz="1400" dirty="0">
                <a:solidFill>
                  <a:srgbClr val="080808"/>
                </a:solidFill>
                <a:latin typeface="Consolas" panose="020B0609020204030204" pitchFamily="49" charset="0"/>
              </a:rPr>
              <a:t>: jdbc:mysql://localhost:3306/ssm_db?serverTimezone=UTC</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username</a:t>
            </a:r>
            <a:r>
              <a:rPr lang="zh-CN" altLang="zh-CN" sz="1400" dirty="0">
                <a:solidFill>
                  <a:srgbClr val="080808"/>
                </a:solidFill>
                <a:latin typeface="Consolas" panose="020B0609020204030204" pitchFamily="49" charset="0"/>
              </a:rPr>
              <a:t>: root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password</a:t>
            </a:r>
            <a:r>
              <a:rPr lang="zh-CN" altLang="zh-CN" sz="1400" dirty="0">
                <a:solidFill>
                  <a:srgbClr val="080808"/>
                </a:solidFill>
                <a:latin typeface="Consolas" panose="020B0609020204030204" pitchFamily="49" charset="0"/>
              </a:rPr>
              <a:t>: root</a:t>
            </a:r>
            <a:endParaRPr lang="zh-CN" altLang="zh-CN" sz="1600" dirty="0">
              <a:latin typeface="Arial" panose="020B0604020202020204" pitchFamily="34" charset="0"/>
            </a:endParaRPr>
          </a:p>
        </p:txBody>
      </p:sp>
      <p:sp>
        <p:nvSpPr>
          <p:cNvPr id="8" name="TextBox 3">
            <a:extLst>
              <a:ext uri="{FF2B5EF4-FFF2-40B4-BE49-F238E27FC236}">
                <a16:creationId xmlns:a16="http://schemas.microsoft.com/office/drawing/2014/main" id="{0C998B78-AB18-3C47-A1C7-25AE9A3A40B0}"/>
              </a:ext>
            </a:extLst>
          </p:cNvPr>
          <p:cNvSpPr txBox="1"/>
          <p:nvPr/>
        </p:nvSpPr>
        <p:spPr>
          <a:xfrm>
            <a:off x="1474167" y="3483351"/>
            <a:ext cx="4636121" cy="230832"/>
          </a:xfrm>
          <a:prstGeom prst="rect">
            <a:avLst/>
          </a:prstGeom>
          <a:solidFill>
            <a:srgbClr val="FFFFE4"/>
          </a:solidFill>
          <a:ln w="3175">
            <a:noFill/>
          </a:ln>
        </p:spPr>
        <p:txBody>
          <a:bodyPr wrap="square">
            <a:spAutoFit/>
          </a:bodyPr>
          <a:lstStyle/>
          <a:p>
            <a:pPr lvl="0" eaLnBrk="0" fontAlgn="base" hangingPunct="0">
              <a:spcBef>
                <a:spcPct val="0"/>
              </a:spcBef>
              <a:spcAft>
                <a:spcPct val="0"/>
              </a:spcAft>
            </a:pPr>
            <a:endParaRPr lang="zh-CN" altLang="zh-CN" sz="900" dirty="0">
              <a:latin typeface="Arial" panose="020B0604020202020204" pitchFamily="34" charset="0"/>
            </a:endParaRPr>
          </a:p>
        </p:txBody>
      </p:sp>
    </p:spTree>
    <p:extLst>
      <p:ext uri="{BB962C8B-B14F-4D97-AF65-F5344CB8AC3E}">
        <p14:creationId xmlns:p14="http://schemas.microsoft.com/office/powerpoint/2010/main" val="9719500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randombar(horizontal)">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4A7A685B-F94D-194F-BA07-9413F6ABF747}"/>
              </a:ext>
            </a:extLst>
          </p:cNvPr>
          <p:cNvSpPr>
            <a:spLocks noGrp="1"/>
          </p:cNvSpPr>
          <p:nvPr>
            <p:ph type="body" sz="quarter" idx="10"/>
          </p:nvPr>
        </p:nvSpPr>
        <p:spPr>
          <a:xfrm>
            <a:off x="5126583" y="1463040"/>
            <a:ext cx="6573803" cy="4511040"/>
          </a:xfrm>
        </p:spPr>
        <p:txBody>
          <a:bodyPr/>
          <a:lstStyle/>
          <a:p>
            <a:r>
              <a:rPr lang="zh-CN" altLang="en-US" sz="1600" dirty="0" smtClean="0">
                <a:solidFill>
                  <a:srgbClr val="080808"/>
                </a:solidFill>
                <a:latin typeface="Consolas" panose="020B0609020204030204" pitchFamily="49" charset="0"/>
              </a:rPr>
              <a:t>开启开发者工具后启用热部署</a:t>
            </a:r>
            <a:endParaRPr lang="en-US" altLang="zh-CN" sz="1600" dirty="0" smtClean="0">
              <a:solidFill>
                <a:srgbClr val="080808"/>
              </a:solidFill>
              <a:latin typeface="Consolas" panose="020B0609020204030204" pitchFamily="49" charset="0"/>
            </a:endParaRPr>
          </a:p>
          <a:p>
            <a:r>
              <a:rPr lang="zh-CN" altLang="en-US" sz="1600" dirty="0" smtClean="0">
                <a:solidFill>
                  <a:srgbClr val="080808"/>
                </a:solidFill>
                <a:latin typeface="Consolas" panose="020B0609020204030204" pitchFamily="49" charset="0"/>
                <a:sym typeface="Consolas" panose="020B0609020204030204" pitchFamily="49" charset="0"/>
              </a:rPr>
              <a:t>使用构建项目操作启动热部署（</a:t>
            </a:r>
            <a:r>
              <a:rPr lang="en-US" altLang="zh-CN" sz="1600" dirty="0" smtClean="0">
                <a:solidFill>
                  <a:srgbClr val="080808"/>
                </a:solidFill>
                <a:latin typeface="Consolas" panose="020B0609020204030204" pitchFamily="49" charset="0"/>
                <a:sym typeface="Consolas" panose="020B0609020204030204" pitchFamily="49" charset="0"/>
              </a:rPr>
              <a:t>Ctrl+F9</a:t>
            </a:r>
            <a:r>
              <a:rPr lang="zh-CN" altLang="en-US" sz="1600" dirty="0" smtClean="0">
                <a:solidFill>
                  <a:srgbClr val="080808"/>
                </a:solidFill>
                <a:latin typeface="Consolas" panose="020B0609020204030204" pitchFamily="49" charset="0"/>
                <a:sym typeface="Consolas" panose="020B0609020204030204" pitchFamily="49" charset="0"/>
              </a:rPr>
              <a:t>）</a:t>
            </a:r>
            <a:endParaRPr lang="en-US" altLang="zh-CN" sz="1600" dirty="0" smtClean="0">
              <a:solidFill>
                <a:srgbClr val="080808"/>
              </a:solidFill>
              <a:latin typeface="Consolas" panose="020B0609020204030204" pitchFamily="49" charset="0"/>
              <a:sym typeface="Consolas" panose="020B0609020204030204" pitchFamily="49" charset="0"/>
            </a:endParaRPr>
          </a:p>
          <a:p>
            <a:r>
              <a:rPr lang="zh-CN" altLang="en-US" sz="1600" dirty="0" smtClean="0">
                <a:latin typeface="Consolas" panose="020B0609020204030204" pitchFamily="49" charset="0"/>
                <a:sym typeface="Consolas" panose="020B0609020204030204" pitchFamily="49" charset="0"/>
              </a:rPr>
              <a:t>热部署仅仅加载当前开发者自定义开发的资源，不加载</a:t>
            </a:r>
            <a:r>
              <a:rPr lang="en-US" altLang="zh-CN" sz="1600" dirty="0" smtClean="0">
                <a:latin typeface="Consolas" panose="020B0609020204030204" pitchFamily="49" charset="0"/>
                <a:sym typeface="Consolas" panose="020B0609020204030204" pitchFamily="49" charset="0"/>
              </a:rPr>
              <a:t>jar</a:t>
            </a:r>
            <a:r>
              <a:rPr lang="zh-CN" altLang="en-US" sz="1600" dirty="0" smtClean="0">
                <a:latin typeface="Consolas" panose="020B0609020204030204" pitchFamily="49" charset="0"/>
                <a:sym typeface="Consolas" panose="020B0609020204030204" pitchFamily="49" charset="0"/>
              </a:rPr>
              <a:t>资源</a:t>
            </a:r>
            <a:endParaRPr lang="en-US" altLang="zh-CN" sz="1600" dirty="0" smtClean="0">
              <a:latin typeface="Consolas" panose="020B0609020204030204" pitchFamily="49" charset="0"/>
              <a:sym typeface="Consolas" panose="020B0609020204030204" pitchFamily="49" charset="0"/>
            </a:endParaRPr>
          </a:p>
        </p:txBody>
      </p:sp>
    </p:spTree>
    <p:extLst>
      <p:ext uri="{BB962C8B-B14F-4D97-AF65-F5344CB8AC3E}">
        <p14:creationId xmlns:p14="http://schemas.microsoft.com/office/powerpoint/2010/main" val="2568712458"/>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zh-CN" altLang="en-US" dirty="0" smtClean="0"/>
              <a:t>数据源配置</a:t>
            </a:r>
            <a:endParaRPr lang="zh-CN" altLang="en-US" dirty="0"/>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en-US" altLang="zh-CN" dirty="0" err="1" smtClean="0"/>
              <a:t>SpringBoot</a:t>
            </a:r>
            <a:r>
              <a:rPr lang="zh-CN" altLang="en-US" dirty="0" smtClean="0"/>
              <a:t>提供了</a:t>
            </a:r>
            <a:r>
              <a:rPr lang="en-US" altLang="zh-CN" dirty="0" smtClean="0"/>
              <a:t>3</a:t>
            </a:r>
            <a:r>
              <a:rPr lang="zh-CN" altLang="en-US" dirty="0" smtClean="0"/>
              <a:t>种内嵌的数据源对象供开发者选择</a:t>
            </a:r>
            <a:endParaRPr lang="en-US" altLang="zh-CN" dirty="0" smtClean="0"/>
          </a:p>
          <a:p>
            <a:pPr lvl="1">
              <a:buFont typeface="Wingdings" panose="05000000000000000000" pitchFamily="2" charset="2"/>
              <a:buChar char="u"/>
            </a:pPr>
            <a:r>
              <a:rPr lang="en-US" altLang="zh-CN" dirty="0" err="1" smtClean="0"/>
              <a:t>HikariCP</a:t>
            </a:r>
            <a:endParaRPr lang="en-US" altLang="zh-CN" dirty="0" smtClean="0"/>
          </a:p>
          <a:p>
            <a:pPr lvl="1">
              <a:buFont typeface="Wingdings" panose="05000000000000000000" pitchFamily="2" charset="2"/>
              <a:buChar char="u"/>
            </a:pPr>
            <a:r>
              <a:rPr lang="en-US" altLang="zh-CN" dirty="0" smtClean="0"/>
              <a:t>Tomcat</a:t>
            </a:r>
            <a:r>
              <a:rPr lang="zh-CN" altLang="en-US" dirty="0" smtClean="0"/>
              <a:t>提供</a:t>
            </a:r>
            <a:r>
              <a:rPr lang="en-US" altLang="zh-CN" dirty="0" err="1" smtClean="0"/>
              <a:t>DataSource</a:t>
            </a:r>
            <a:endParaRPr lang="en-US" altLang="zh-CN" dirty="0" smtClean="0"/>
          </a:p>
          <a:p>
            <a:pPr lvl="1">
              <a:buFont typeface="Wingdings" panose="05000000000000000000" pitchFamily="2" charset="2"/>
              <a:buChar char="u"/>
            </a:pPr>
            <a:r>
              <a:rPr lang="en-US" altLang="zh-CN" dirty="0" smtClean="0"/>
              <a:t>Commons </a:t>
            </a:r>
            <a:r>
              <a:rPr lang="en-US" altLang="zh-CN" dirty="0"/>
              <a:t>DBCP</a:t>
            </a:r>
            <a:endParaRPr lang="en-US" altLang="zh-CN" dirty="0" smtClean="0"/>
          </a:p>
        </p:txBody>
      </p:sp>
      <p:sp>
        <p:nvSpPr>
          <p:cNvPr id="7" name="TextBox 3">
            <a:extLst>
              <a:ext uri="{FF2B5EF4-FFF2-40B4-BE49-F238E27FC236}">
                <a16:creationId xmlns:a16="http://schemas.microsoft.com/office/drawing/2014/main" id="{0C998B78-AB18-3C47-A1C7-25AE9A3A40B0}"/>
              </a:ext>
            </a:extLst>
          </p:cNvPr>
          <p:cNvSpPr txBox="1"/>
          <p:nvPr/>
        </p:nvSpPr>
        <p:spPr>
          <a:xfrm>
            <a:off x="1159842" y="3260255"/>
            <a:ext cx="9860586" cy="2031325"/>
          </a:xfrm>
          <a:prstGeom prst="rect">
            <a:avLst/>
          </a:prstGeom>
          <a:solidFill>
            <a:srgbClr val="FFFFE4"/>
          </a:solidFill>
          <a:ln w="3175">
            <a:solidFill>
              <a:srgbClr val="919191"/>
            </a:solidFill>
          </a:ln>
        </p:spPr>
        <p:txBody>
          <a:bodyPr wrap="square">
            <a:spAutoFit/>
          </a:bodyPr>
          <a:lstStyle/>
          <a:p>
            <a:pPr lvl="0" eaLnBrk="0" fontAlgn="base" hangingPunct="0">
              <a:lnSpc>
                <a:spcPct val="150000"/>
              </a:lnSpc>
              <a:spcBef>
                <a:spcPct val="0"/>
              </a:spcBef>
              <a:spcAft>
                <a:spcPct val="0"/>
              </a:spcAft>
            </a:pPr>
            <a:r>
              <a:rPr lang="zh-CN" altLang="zh-CN" sz="1400" dirty="0">
                <a:solidFill>
                  <a:srgbClr val="0033B3"/>
                </a:solidFill>
                <a:latin typeface="Consolas" panose="020B0609020204030204" pitchFamily="49" charset="0"/>
              </a:rPr>
              <a:t>spring</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datasource</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smtClean="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driver-class-name</a:t>
            </a:r>
            <a:r>
              <a:rPr lang="zh-CN" altLang="zh-CN" sz="1400" dirty="0">
                <a:solidFill>
                  <a:srgbClr val="080808"/>
                </a:solidFill>
                <a:latin typeface="Consolas" panose="020B0609020204030204" pitchFamily="49" charset="0"/>
              </a:rPr>
              <a:t>: com.mysql.cj.jdbc.Driver</a:t>
            </a:r>
            <a:br>
              <a:rPr lang="zh-CN" altLang="zh-CN" sz="1400" dirty="0">
                <a:solidFill>
                  <a:srgbClr val="080808"/>
                </a:solidFill>
                <a:latin typeface="Consolas" panose="020B0609020204030204" pitchFamily="49" charset="0"/>
              </a:rPr>
            </a:br>
            <a:r>
              <a:rPr lang="zh-CN" altLang="zh-CN" sz="1400" dirty="0" smtClean="0">
                <a:solidFill>
                  <a:srgbClr val="080808"/>
                </a:solidFill>
                <a:latin typeface="Consolas" panose="020B0609020204030204" pitchFamily="49" charset="0"/>
              </a:rPr>
              <a:t>    </a:t>
            </a:r>
            <a:r>
              <a:rPr lang="zh-CN" altLang="zh-CN" sz="1400" dirty="0" smtClean="0">
                <a:solidFill>
                  <a:srgbClr val="0033B3"/>
                </a:solidFill>
                <a:latin typeface="Consolas" panose="020B0609020204030204" pitchFamily="49" charset="0"/>
              </a:rPr>
              <a:t>url</a:t>
            </a:r>
            <a:r>
              <a:rPr lang="zh-CN" altLang="zh-CN" sz="1400" dirty="0">
                <a:solidFill>
                  <a:srgbClr val="080808"/>
                </a:solidFill>
                <a:latin typeface="Consolas" panose="020B0609020204030204" pitchFamily="49" charset="0"/>
              </a:rPr>
              <a:t>: jdbc:mysql://localhost:3306/ssm_db?serverTimezone=UTC</a:t>
            </a:r>
            <a:br>
              <a:rPr lang="zh-CN" altLang="zh-CN" sz="1400" dirty="0">
                <a:solidFill>
                  <a:srgbClr val="080808"/>
                </a:solidFill>
                <a:latin typeface="Consolas" panose="020B0609020204030204" pitchFamily="49" charset="0"/>
              </a:rPr>
            </a:br>
            <a:r>
              <a:rPr lang="zh-CN" altLang="zh-CN" sz="1400" dirty="0" smtClean="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username</a:t>
            </a:r>
            <a:r>
              <a:rPr lang="zh-CN" altLang="zh-CN" sz="1400" dirty="0">
                <a:solidFill>
                  <a:srgbClr val="080808"/>
                </a:solidFill>
                <a:latin typeface="Consolas" panose="020B0609020204030204" pitchFamily="49" charset="0"/>
              </a:rPr>
              <a:t>: root</a:t>
            </a:r>
            <a:br>
              <a:rPr lang="zh-CN" altLang="zh-CN" sz="1400" dirty="0">
                <a:solidFill>
                  <a:srgbClr val="080808"/>
                </a:solidFill>
                <a:latin typeface="Consolas" panose="020B0609020204030204" pitchFamily="49" charset="0"/>
              </a:rPr>
            </a:br>
            <a:r>
              <a:rPr lang="zh-CN" altLang="zh-CN" sz="1400" dirty="0" smtClean="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password</a:t>
            </a:r>
            <a:r>
              <a:rPr lang="zh-CN" altLang="zh-CN" sz="1400" dirty="0">
                <a:solidFill>
                  <a:srgbClr val="080808"/>
                </a:solidFill>
                <a:latin typeface="Consolas" panose="020B0609020204030204" pitchFamily="49" charset="0"/>
              </a:rPr>
              <a:t>: root</a:t>
            </a:r>
            <a:endParaRPr lang="zh-CN" altLang="zh-CN" sz="1600" dirty="0">
              <a:latin typeface="Arial" panose="020B0604020202020204" pitchFamily="34" charset="0"/>
            </a:endParaRPr>
          </a:p>
        </p:txBody>
      </p:sp>
      <p:sp>
        <p:nvSpPr>
          <p:cNvPr id="9" name="TextBox 3">
            <a:extLst>
              <a:ext uri="{FF2B5EF4-FFF2-40B4-BE49-F238E27FC236}">
                <a16:creationId xmlns:a16="http://schemas.microsoft.com/office/drawing/2014/main" id="{0C998B78-AB18-3C47-A1C7-25AE9A3A40B0}"/>
              </a:ext>
            </a:extLst>
          </p:cNvPr>
          <p:cNvSpPr txBox="1"/>
          <p:nvPr/>
        </p:nvSpPr>
        <p:spPr>
          <a:xfrm>
            <a:off x="3637208" y="1503129"/>
            <a:ext cx="7979828" cy="2354491"/>
          </a:xfrm>
          <a:prstGeom prst="rect">
            <a:avLst/>
          </a:prstGeom>
          <a:solidFill>
            <a:srgbClr val="FFFFE4"/>
          </a:solidFill>
          <a:ln w="3175">
            <a:solidFill>
              <a:srgbClr val="919191"/>
            </a:solidFill>
          </a:ln>
        </p:spPr>
        <p:txBody>
          <a:bodyPr wrap="square">
            <a:spAutoFit/>
          </a:bodyPr>
          <a:lstStyle/>
          <a:p>
            <a:pPr lvl="0" eaLnBrk="0" fontAlgn="base" hangingPunct="0">
              <a:lnSpc>
                <a:spcPct val="150000"/>
              </a:lnSpc>
              <a:spcBef>
                <a:spcPct val="0"/>
              </a:spcBef>
              <a:spcAft>
                <a:spcPct val="0"/>
              </a:spcAft>
            </a:pPr>
            <a:r>
              <a:rPr lang="zh-CN" altLang="zh-CN" sz="1400" dirty="0">
                <a:solidFill>
                  <a:srgbClr val="0033B3"/>
                </a:solidFill>
                <a:latin typeface="Consolas" panose="020B0609020204030204" pitchFamily="49" charset="0"/>
              </a:rPr>
              <a:t>spring</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datasource</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b="1" dirty="0">
                <a:solidFill>
                  <a:srgbClr val="C00000"/>
                </a:solidFill>
                <a:latin typeface="Consolas" panose="020B0609020204030204" pitchFamily="49" charset="0"/>
              </a:rPr>
              <a:t>druid</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driver-class-name</a:t>
            </a:r>
            <a:r>
              <a:rPr lang="zh-CN" altLang="zh-CN" sz="1400" dirty="0">
                <a:solidFill>
                  <a:srgbClr val="080808"/>
                </a:solidFill>
                <a:latin typeface="Consolas" panose="020B0609020204030204" pitchFamily="49" charset="0"/>
              </a:rPr>
              <a:t>: com.mysql.cj.jdbc.Driver</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url</a:t>
            </a:r>
            <a:r>
              <a:rPr lang="zh-CN" altLang="zh-CN" sz="1400" dirty="0">
                <a:solidFill>
                  <a:srgbClr val="080808"/>
                </a:solidFill>
                <a:latin typeface="Consolas" panose="020B0609020204030204" pitchFamily="49" charset="0"/>
              </a:rPr>
              <a:t>: jdbc:mysql://localhost:3306/ssm_db?serverTimezone=UTC</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username</a:t>
            </a:r>
            <a:r>
              <a:rPr lang="zh-CN" altLang="zh-CN" sz="1400" dirty="0">
                <a:solidFill>
                  <a:srgbClr val="080808"/>
                </a:solidFill>
                <a:latin typeface="Consolas" panose="020B0609020204030204" pitchFamily="49" charset="0"/>
              </a:rPr>
              <a:t>: root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password</a:t>
            </a:r>
            <a:r>
              <a:rPr lang="zh-CN" altLang="zh-CN" sz="1400" dirty="0">
                <a:solidFill>
                  <a:srgbClr val="080808"/>
                </a:solidFill>
                <a:latin typeface="Consolas" panose="020B0609020204030204" pitchFamily="49" charset="0"/>
              </a:rPr>
              <a:t>: root</a:t>
            </a:r>
            <a:endParaRPr lang="zh-CN" altLang="zh-CN" sz="1600" dirty="0">
              <a:latin typeface="Arial" panose="020B0604020202020204" pitchFamily="34" charset="0"/>
            </a:endParaRPr>
          </a:p>
        </p:txBody>
      </p:sp>
    </p:spTree>
    <p:extLst>
      <p:ext uri="{BB962C8B-B14F-4D97-AF65-F5344CB8AC3E}">
        <p14:creationId xmlns:p14="http://schemas.microsoft.com/office/powerpoint/2010/main" val="2886020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zh-CN" altLang="en-US" dirty="0" smtClean="0"/>
              <a:t>数据源配置</a:t>
            </a:r>
            <a:endParaRPr lang="zh-CN" altLang="en-US" dirty="0"/>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en-US" altLang="zh-CN" dirty="0" err="1"/>
              <a:t>SpringBoot</a:t>
            </a:r>
            <a:r>
              <a:rPr lang="zh-CN" altLang="en-US" dirty="0"/>
              <a:t>提供了</a:t>
            </a:r>
            <a:r>
              <a:rPr lang="en-US" altLang="zh-CN" dirty="0"/>
              <a:t>3</a:t>
            </a:r>
            <a:r>
              <a:rPr lang="zh-CN" altLang="en-US" dirty="0"/>
              <a:t>种内嵌的数据源对象供开发者选择</a:t>
            </a:r>
            <a:endParaRPr lang="en-US" altLang="zh-CN" dirty="0"/>
          </a:p>
          <a:p>
            <a:pPr lvl="1">
              <a:buFont typeface="Wingdings" panose="05000000000000000000" pitchFamily="2" charset="2"/>
              <a:buChar char="u"/>
            </a:pPr>
            <a:r>
              <a:rPr lang="en-US" altLang="zh-CN" dirty="0" err="1"/>
              <a:t>HikariCP</a:t>
            </a:r>
            <a:r>
              <a:rPr lang="zh-CN" altLang="en-US" dirty="0" smtClean="0"/>
              <a:t>：默认</a:t>
            </a:r>
            <a:r>
              <a:rPr lang="zh-CN" altLang="en-US" dirty="0"/>
              <a:t>内置</a:t>
            </a:r>
            <a:r>
              <a:rPr lang="zh-CN" altLang="en-US" dirty="0" smtClean="0"/>
              <a:t>数据</a:t>
            </a:r>
            <a:r>
              <a:rPr lang="zh-CN" altLang="en-US" dirty="0"/>
              <a:t>源对象</a:t>
            </a:r>
            <a:endParaRPr lang="en-US" altLang="zh-CN" dirty="0"/>
          </a:p>
          <a:p>
            <a:pPr lvl="1">
              <a:buFont typeface="Wingdings" panose="05000000000000000000" pitchFamily="2" charset="2"/>
              <a:buChar char="u"/>
            </a:pPr>
            <a:r>
              <a:rPr lang="en-US" altLang="zh-CN" dirty="0"/>
              <a:t>Tomcat</a:t>
            </a:r>
            <a:r>
              <a:rPr lang="zh-CN" altLang="en-US" dirty="0"/>
              <a:t>提供</a:t>
            </a:r>
            <a:r>
              <a:rPr lang="en-US" altLang="zh-CN" dirty="0" err="1"/>
              <a:t>DataSource</a:t>
            </a:r>
            <a:r>
              <a:rPr lang="zh-CN" altLang="en-US" dirty="0" smtClean="0"/>
              <a:t>：</a:t>
            </a:r>
            <a:r>
              <a:rPr lang="en-US" altLang="zh-CN" dirty="0" err="1" smtClean="0"/>
              <a:t>HikariCP</a:t>
            </a:r>
            <a:r>
              <a:rPr lang="zh-CN" altLang="en-US" dirty="0" smtClean="0"/>
              <a:t>不可用的情况下，且在</a:t>
            </a:r>
            <a:r>
              <a:rPr lang="en-US" altLang="zh-CN" dirty="0" smtClean="0"/>
              <a:t>web</a:t>
            </a:r>
            <a:r>
              <a:rPr lang="zh-CN" altLang="en-US" dirty="0" smtClean="0"/>
              <a:t>环境中，将使用</a:t>
            </a:r>
            <a:r>
              <a:rPr lang="en-US" altLang="zh-CN" dirty="0" smtClean="0"/>
              <a:t>tomcat</a:t>
            </a:r>
            <a:r>
              <a:rPr lang="zh-CN" altLang="en-US" dirty="0" smtClean="0"/>
              <a:t>服务器配置的数据</a:t>
            </a:r>
            <a:r>
              <a:rPr lang="zh-CN" altLang="en-US" dirty="0"/>
              <a:t>源对象</a:t>
            </a:r>
            <a:endParaRPr lang="en-US" altLang="zh-CN" dirty="0"/>
          </a:p>
          <a:p>
            <a:pPr lvl="1">
              <a:buFont typeface="Wingdings" panose="05000000000000000000" pitchFamily="2" charset="2"/>
              <a:buChar char="u"/>
            </a:pPr>
            <a:r>
              <a:rPr lang="en-US" altLang="zh-CN" dirty="0" smtClean="0"/>
              <a:t>Commons DBCP</a:t>
            </a:r>
            <a:r>
              <a:rPr lang="zh-CN" altLang="en-US" dirty="0" smtClean="0"/>
              <a:t>：</a:t>
            </a:r>
            <a:r>
              <a:rPr lang="en-US" altLang="zh-CN" dirty="0" err="1" smtClean="0"/>
              <a:t>Hikari</a:t>
            </a:r>
            <a:r>
              <a:rPr lang="zh-CN" altLang="en-US" dirty="0" smtClean="0"/>
              <a:t>不可用，</a:t>
            </a:r>
            <a:r>
              <a:rPr lang="en-US" altLang="zh-CN" dirty="0" smtClean="0"/>
              <a:t>tomcat</a:t>
            </a:r>
            <a:r>
              <a:rPr lang="zh-CN" altLang="en-US" dirty="0" smtClean="0"/>
              <a:t>数据源也不可用，将使用</a:t>
            </a:r>
            <a:r>
              <a:rPr lang="en-US" altLang="zh-CN" dirty="0" err="1" smtClean="0"/>
              <a:t>dbcp</a:t>
            </a:r>
            <a:r>
              <a:rPr lang="zh-CN" altLang="en-US" dirty="0" smtClean="0"/>
              <a:t>数据源</a:t>
            </a:r>
            <a:endParaRPr lang="en-US" altLang="zh-CN" dirty="0" smtClean="0"/>
          </a:p>
          <a:p>
            <a:pPr>
              <a:buFont typeface="Wingdings" panose="05000000000000000000" pitchFamily="2" charset="2"/>
              <a:buChar char="l"/>
            </a:pPr>
            <a:r>
              <a:rPr lang="zh-CN" altLang="en-US" dirty="0" smtClean="0"/>
              <a:t>通用配置无法设置具体的数据源配置信息，仅提供基本的连接相关配置，如需配置，在下一级配置中设置具体设定</a:t>
            </a:r>
            <a:endParaRPr lang="en-US" altLang="zh-CN" dirty="0"/>
          </a:p>
        </p:txBody>
      </p:sp>
      <p:sp>
        <p:nvSpPr>
          <p:cNvPr id="10" name="TextBox 3">
            <a:extLst>
              <a:ext uri="{FF2B5EF4-FFF2-40B4-BE49-F238E27FC236}">
                <a16:creationId xmlns:a16="http://schemas.microsoft.com/office/drawing/2014/main" id="{0C998B78-AB18-3C47-A1C7-25AE9A3A40B0}"/>
              </a:ext>
            </a:extLst>
          </p:cNvPr>
          <p:cNvSpPr txBox="1"/>
          <p:nvPr/>
        </p:nvSpPr>
        <p:spPr>
          <a:xfrm>
            <a:off x="1159842" y="3668297"/>
            <a:ext cx="9860586" cy="2677656"/>
          </a:xfrm>
          <a:prstGeom prst="rect">
            <a:avLst/>
          </a:prstGeom>
          <a:solidFill>
            <a:srgbClr val="FFFFE4"/>
          </a:solidFill>
          <a:ln w="3175">
            <a:solidFill>
              <a:srgbClr val="919191"/>
            </a:solidFill>
          </a:ln>
        </p:spPr>
        <p:txBody>
          <a:bodyPr wrap="square">
            <a:spAutoFit/>
          </a:bodyPr>
          <a:lstStyle/>
          <a:p>
            <a:pPr lvl="0" eaLnBrk="0" fontAlgn="base" hangingPunct="0">
              <a:lnSpc>
                <a:spcPct val="150000"/>
              </a:lnSpc>
              <a:spcBef>
                <a:spcPct val="0"/>
              </a:spcBef>
              <a:spcAft>
                <a:spcPct val="0"/>
              </a:spcAft>
            </a:pPr>
            <a:r>
              <a:rPr lang="zh-CN" altLang="zh-CN" sz="1400" dirty="0">
                <a:solidFill>
                  <a:srgbClr val="0033B3"/>
                </a:solidFill>
                <a:latin typeface="Consolas" panose="020B0609020204030204" pitchFamily="49" charset="0"/>
              </a:rPr>
              <a:t>spring</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datasource</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driver-class-name</a:t>
            </a:r>
            <a:r>
              <a:rPr lang="zh-CN" altLang="zh-CN" sz="1400" dirty="0">
                <a:solidFill>
                  <a:srgbClr val="080808"/>
                </a:solidFill>
                <a:latin typeface="Consolas" panose="020B0609020204030204" pitchFamily="49" charset="0"/>
              </a:rPr>
              <a:t>: </a:t>
            </a:r>
            <a:r>
              <a:rPr lang="zh-CN" altLang="zh-CN" sz="1400" dirty="0">
                <a:solidFill>
                  <a:srgbClr val="000000"/>
                </a:solidFill>
                <a:latin typeface="Consolas" panose="020B0609020204030204" pitchFamily="49" charset="0"/>
              </a:rPr>
              <a:t>com</a:t>
            </a:r>
            <a:r>
              <a:rPr lang="zh-CN" altLang="zh-CN" sz="1400" dirty="0">
                <a:solidFill>
                  <a:srgbClr val="080808"/>
                </a:solidFill>
                <a:latin typeface="Consolas" panose="020B0609020204030204" pitchFamily="49" charset="0"/>
              </a:rPr>
              <a:t>.</a:t>
            </a:r>
            <a:r>
              <a:rPr lang="zh-CN" altLang="zh-CN" sz="1400" dirty="0">
                <a:solidFill>
                  <a:srgbClr val="000000"/>
                </a:solidFill>
                <a:latin typeface="Consolas" panose="020B0609020204030204" pitchFamily="49" charset="0"/>
              </a:rPr>
              <a:t>mysql</a:t>
            </a:r>
            <a:r>
              <a:rPr lang="zh-CN" altLang="zh-CN" sz="1400" dirty="0">
                <a:solidFill>
                  <a:srgbClr val="080808"/>
                </a:solidFill>
                <a:latin typeface="Consolas" panose="020B0609020204030204" pitchFamily="49" charset="0"/>
              </a:rPr>
              <a:t>.</a:t>
            </a:r>
            <a:r>
              <a:rPr lang="zh-CN" altLang="zh-CN" sz="1400" dirty="0">
                <a:solidFill>
                  <a:srgbClr val="000000"/>
                </a:solidFill>
                <a:latin typeface="Consolas" panose="020B0609020204030204" pitchFamily="49" charset="0"/>
              </a:rPr>
              <a:t>cj</a:t>
            </a:r>
            <a:r>
              <a:rPr lang="zh-CN" altLang="zh-CN" sz="1400" dirty="0">
                <a:solidFill>
                  <a:srgbClr val="080808"/>
                </a:solidFill>
                <a:latin typeface="Consolas" panose="020B0609020204030204" pitchFamily="49" charset="0"/>
              </a:rPr>
              <a:t>.</a:t>
            </a:r>
            <a:r>
              <a:rPr lang="zh-CN" altLang="zh-CN" sz="1400" dirty="0">
                <a:solidFill>
                  <a:srgbClr val="000000"/>
                </a:solidFill>
                <a:latin typeface="Consolas" panose="020B0609020204030204" pitchFamily="49" charset="0"/>
              </a:rPr>
              <a:t>jdbc</a:t>
            </a:r>
            <a:r>
              <a:rPr lang="zh-CN" altLang="zh-CN" sz="1400" dirty="0">
                <a:solidFill>
                  <a:srgbClr val="080808"/>
                </a:solidFill>
                <a:latin typeface="Consolas" panose="020B0609020204030204" pitchFamily="49" charset="0"/>
              </a:rPr>
              <a:t>.</a:t>
            </a:r>
            <a:r>
              <a:rPr lang="zh-CN" altLang="zh-CN" sz="1400" dirty="0">
                <a:solidFill>
                  <a:srgbClr val="000000"/>
                </a:solidFill>
                <a:latin typeface="Consolas" panose="020B0609020204030204" pitchFamily="49" charset="0"/>
              </a:rPr>
              <a:t>Driver</a:t>
            </a:r>
            <a:br>
              <a:rPr lang="zh-CN" altLang="zh-CN" sz="1400" dirty="0">
                <a:solidFill>
                  <a:srgbClr val="000000"/>
                </a:solidFill>
                <a:latin typeface="Consolas" panose="020B0609020204030204" pitchFamily="49" charset="0"/>
              </a:rPr>
            </a:br>
            <a:r>
              <a:rPr lang="zh-CN" altLang="zh-CN" sz="1400" dirty="0">
                <a:solidFill>
                  <a:srgbClr val="000000"/>
                </a:solidFill>
                <a:latin typeface="Consolas" panose="020B0609020204030204" pitchFamily="49" charset="0"/>
              </a:rPr>
              <a:t>    </a:t>
            </a:r>
            <a:r>
              <a:rPr lang="zh-CN" altLang="zh-CN" sz="1400" dirty="0">
                <a:solidFill>
                  <a:srgbClr val="0033B3"/>
                </a:solidFill>
                <a:latin typeface="Consolas" panose="020B0609020204030204" pitchFamily="49" charset="0"/>
              </a:rPr>
              <a:t>url</a:t>
            </a:r>
            <a:r>
              <a:rPr lang="zh-CN" altLang="zh-CN" sz="1400" dirty="0">
                <a:solidFill>
                  <a:srgbClr val="080808"/>
                </a:solidFill>
                <a:latin typeface="Consolas" panose="020B0609020204030204" pitchFamily="49" charset="0"/>
              </a:rPr>
              <a:t>: jdbc:mysql://localhost:3306/ssm_db</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username</a:t>
            </a:r>
            <a:r>
              <a:rPr lang="zh-CN" altLang="zh-CN" sz="1400" dirty="0">
                <a:solidFill>
                  <a:srgbClr val="080808"/>
                </a:solidFill>
                <a:latin typeface="Consolas" panose="020B0609020204030204" pitchFamily="49" charset="0"/>
              </a:rPr>
              <a:t>: root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password</a:t>
            </a:r>
            <a:r>
              <a:rPr lang="zh-CN" altLang="zh-CN" sz="1400" dirty="0">
                <a:solidFill>
                  <a:srgbClr val="080808"/>
                </a:solidFill>
                <a:latin typeface="Consolas" panose="020B0609020204030204" pitchFamily="49" charset="0"/>
              </a:rPr>
              <a:t>: root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b="1" dirty="0">
                <a:solidFill>
                  <a:srgbClr val="AD2A26"/>
                </a:solidFill>
                <a:latin typeface="Consolas" panose="020B0609020204030204" pitchFamily="49" charset="0"/>
              </a:rPr>
              <a:t>hikari</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maximum-pool-size</a:t>
            </a:r>
            <a:r>
              <a:rPr lang="zh-CN" altLang="zh-CN" sz="1400" dirty="0">
                <a:solidFill>
                  <a:srgbClr val="080808"/>
                </a:solidFill>
                <a:latin typeface="Consolas" panose="020B0609020204030204" pitchFamily="49" charset="0"/>
              </a:rPr>
              <a:t>: </a:t>
            </a:r>
            <a:r>
              <a:rPr lang="zh-CN" altLang="zh-CN" sz="1400" dirty="0">
                <a:solidFill>
                  <a:srgbClr val="1750EB"/>
                </a:solidFill>
                <a:latin typeface="Consolas" panose="020B0609020204030204" pitchFamily="49" charset="0"/>
              </a:rPr>
              <a:t>50</a:t>
            </a:r>
            <a:endParaRPr lang="zh-CN" altLang="zh-CN" sz="1600" dirty="0">
              <a:latin typeface="Arial" panose="020B0604020202020204" pitchFamily="34" charset="0"/>
            </a:endParaRPr>
          </a:p>
        </p:txBody>
      </p:sp>
    </p:spTree>
    <p:extLst>
      <p:ext uri="{BB962C8B-B14F-4D97-AF65-F5344CB8AC3E}">
        <p14:creationId xmlns:p14="http://schemas.microsoft.com/office/powerpoint/2010/main" val="335211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 presetClass="entr" presetSubtype="0" fill="hold" nodeType="withEffect">
                                  <p:stCondLst>
                                    <p:cond delay="0"/>
                                  </p:stCondLst>
                                  <p:childTnLst>
                                    <p:set>
                                      <p:cBhvr>
                                        <p:cTn id="9" dur="1" fill="hold">
                                          <p:stCondLst>
                                            <p:cond delay="0"/>
                                          </p:stCondLst>
                                        </p:cTn>
                                        <p:tgtEl>
                                          <p:spTgt spid="3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4A7A685B-F94D-194F-BA07-9413F6ABF747}"/>
              </a:ext>
            </a:extLst>
          </p:cNvPr>
          <p:cNvSpPr>
            <a:spLocks noGrp="1"/>
          </p:cNvSpPr>
          <p:nvPr>
            <p:ph type="body" sz="quarter" idx="10"/>
          </p:nvPr>
        </p:nvSpPr>
        <p:spPr>
          <a:xfrm>
            <a:off x="5126583" y="1463040"/>
            <a:ext cx="6573803" cy="4511040"/>
          </a:xfrm>
        </p:spPr>
        <p:txBody>
          <a:bodyPr/>
          <a:lstStyle/>
          <a:p>
            <a:r>
              <a:rPr lang="en-US" altLang="zh-CN" sz="1600" dirty="0" err="1" smtClean="0">
                <a:solidFill>
                  <a:srgbClr val="080808"/>
                </a:solidFill>
                <a:latin typeface="Consolas" panose="020B0609020204030204" pitchFamily="49" charset="0"/>
              </a:rPr>
              <a:t>SpringBoot</a:t>
            </a:r>
            <a:r>
              <a:rPr lang="zh-CN" altLang="en-US" sz="1600" dirty="0" smtClean="0">
                <a:solidFill>
                  <a:srgbClr val="080808"/>
                </a:solidFill>
                <a:latin typeface="Consolas" panose="020B0609020204030204" pitchFamily="49" charset="0"/>
              </a:rPr>
              <a:t>内置</a:t>
            </a:r>
            <a:r>
              <a:rPr lang="en-US" altLang="zh-CN" sz="1600" dirty="0" smtClean="0">
                <a:solidFill>
                  <a:srgbClr val="080808"/>
                </a:solidFill>
                <a:latin typeface="Consolas" panose="020B0609020204030204" pitchFamily="49" charset="0"/>
              </a:rPr>
              <a:t>3</a:t>
            </a:r>
            <a:r>
              <a:rPr lang="zh-CN" altLang="en-US" sz="1600" dirty="0" smtClean="0">
                <a:solidFill>
                  <a:srgbClr val="080808"/>
                </a:solidFill>
                <a:latin typeface="Consolas" panose="020B0609020204030204" pitchFamily="49" charset="0"/>
              </a:rPr>
              <a:t>款数据源可供选择</a:t>
            </a:r>
            <a:endParaRPr lang="en-US" altLang="zh-CN" sz="1600" dirty="0" smtClean="0">
              <a:solidFill>
                <a:srgbClr val="080808"/>
              </a:solidFill>
              <a:latin typeface="Consolas" panose="020B0609020204030204" pitchFamily="49" charset="0"/>
            </a:endParaRPr>
          </a:p>
          <a:p>
            <a:pPr marL="952485" lvl="1" indent="-342900">
              <a:lnSpc>
                <a:spcPct val="150000"/>
              </a:lnSpc>
              <a:buFont typeface="Wingdings" panose="05000000000000000000" pitchFamily="2" charset="2"/>
              <a:buChar char="l"/>
            </a:pPr>
            <a:r>
              <a:rPr lang="en-US" altLang="zh-CN" sz="1600" b="0" dirty="0" err="1" smtClean="0">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rPr>
              <a:t>HikariCP</a:t>
            </a:r>
            <a:r>
              <a:rPr lang="zh-CN" altLang="en-US" sz="1600" b="0" dirty="0" smtClean="0">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rPr>
              <a:t>（默认）</a:t>
            </a:r>
            <a:endParaRPr lang="en-US" altLang="zh-CN" sz="1600" b="0" dirty="0">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endParaRPr>
          </a:p>
          <a:p>
            <a:pPr marL="952485" lvl="1" indent="-342900">
              <a:lnSpc>
                <a:spcPct val="150000"/>
              </a:lnSpc>
              <a:buFont typeface="Wingdings" panose="05000000000000000000" pitchFamily="2" charset="2"/>
              <a:buChar char="l"/>
            </a:pPr>
            <a:r>
              <a:rPr lang="en-US" altLang="zh-CN" sz="1600" b="0" dirty="0">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rPr>
              <a:t>Tomcat</a:t>
            </a:r>
            <a:r>
              <a:rPr lang="zh-CN" altLang="en-US" sz="1600" b="0" dirty="0">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rPr>
              <a:t>提供</a:t>
            </a:r>
            <a:r>
              <a:rPr lang="en-US" altLang="zh-CN" sz="1600" b="0" dirty="0" err="1" smtClean="0">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rPr>
              <a:t>DataSource</a:t>
            </a:r>
            <a:endParaRPr lang="en-US" altLang="zh-CN" sz="1600" b="0" dirty="0" smtClean="0">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endParaRPr>
          </a:p>
          <a:p>
            <a:pPr marL="952485" lvl="1" indent="-342900">
              <a:lnSpc>
                <a:spcPct val="150000"/>
              </a:lnSpc>
              <a:buFont typeface="Wingdings" panose="05000000000000000000" pitchFamily="2" charset="2"/>
              <a:buChar char="l"/>
            </a:pPr>
            <a:r>
              <a:rPr lang="en-US" altLang="zh-CN" sz="1600" b="0" dirty="0" smtClean="0">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rPr>
              <a:t>Commons DBCP</a:t>
            </a:r>
            <a:endParaRPr lang="en-US" altLang="zh-CN" sz="1600" b="0" dirty="0">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endParaRPr>
          </a:p>
        </p:txBody>
      </p:sp>
    </p:spTree>
    <p:extLst>
      <p:ext uri="{BB962C8B-B14F-4D97-AF65-F5344CB8AC3E}">
        <p14:creationId xmlns:p14="http://schemas.microsoft.com/office/powerpoint/2010/main" val="2654336739"/>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zh-CN" altLang="en-US" dirty="0" smtClean="0"/>
              <a:t>数据层解决方案</a:t>
            </a:r>
            <a:endParaRPr lang="zh-CN" altLang="en-US" dirty="0"/>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smtClean="0"/>
              <a:t>现有数据层解决方案技术选型</a:t>
            </a:r>
            <a:endParaRPr lang="en-US" altLang="zh-CN" dirty="0" smtClean="0"/>
          </a:p>
          <a:p>
            <a:pPr>
              <a:buFont typeface="Wingdings" panose="05000000000000000000" pitchFamily="2" charset="2"/>
              <a:buChar char="l"/>
            </a:pPr>
            <a:endParaRPr lang="en-US" altLang="zh-CN" sz="2000" dirty="0">
              <a:solidFill>
                <a:schemeClr val="tx1">
                  <a:lumMod val="85000"/>
                  <a:lumOff val="15000"/>
                </a:schemeClr>
              </a:solidFill>
            </a:endParaRPr>
          </a:p>
          <a:p>
            <a:pPr lvl="1">
              <a:buFont typeface="Wingdings" panose="05000000000000000000" pitchFamily="2" charset="2"/>
              <a:buChar char="u"/>
            </a:pPr>
            <a:r>
              <a:rPr lang="zh-CN" altLang="en-US" dirty="0" smtClean="0">
                <a:solidFill>
                  <a:schemeClr val="tx1">
                    <a:lumMod val="85000"/>
                    <a:lumOff val="15000"/>
                  </a:schemeClr>
                </a:solidFill>
              </a:rPr>
              <a:t>数据源：</a:t>
            </a:r>
            <a:r>
              <a:rPr lang="en-US" altLang="zh-CN" dirty="0" err="1" smtClean="0">
                <a:solidFill>
                  <a:schemeClr val="tx1">
                    <a:lumMod val="85000"/>
                    <a:lumOff val="15000"/>
                  </a:schemeClr>
                </a:solidFill>
              </a:rPr>
              <a:t>DruidDataSource</a:t>
            </a:r>
            <a:endParaRPr lang="en-US" altLang="zh-CN" dirty="0" smtClean="0">
              <a:solidFill>
                <a:schemeClr val="tx1">
                  <a:lumMod val="85000"/>
                  <a:lumOff val="15000"/>
                </a:schemeClr>
              </a:solidFill>
            </a:endParaRPr>
          </a:p>
          <a:p>
            <a:pPr lvl="1">
              <a:buFont typeface="Wingdings" panose="05000000000000000000" pitchFamily="2" charset="2"/>
              <a:buChar char="u"/>
            </a:pPr>
            <a:r>
              <a:rPr lang="zh-CN" altLang="en-US" dirty="0">
                <a:solidFill>
                  <a:schemeClr val="tx1">
                    <a:lumMod val="85000"/>
                    <a:lumOff val="15000"/>
                  </a:schemeClr>
                </a:solidFill>
              </a:rPr>
              <a:t>持久</a:t>
            </a:r>
            <a:r>
              <a:rPr lang="zh-CN" altLang="en-US" dirty="0" smtClean="0">
                <a:solidFill>
                  <a:schemeClr val="tx1">
                    <a:lumMod val="85000"/>
                    <a:lumOff val="15000"/>
                  </a:schemeClr>
                </a:solidFill>
              </a:rPr>
              <a:t>化技术：</a:t>
            </a:r>
            <a:r>
              <a:rPr lang="en-US" altLang="zh-CN" dirty="0" err="1" smtClean="0">
                <a:solidFill>
                  <a:schemeClr val="tx1">
                    <a:lumMod val="85000"/>
                    <a:lumOff val="15000"/>
                  </a:schemeClr>
                </a:solidFill>
              </a:rPr>
              <a:t>MyBatis</a:t>
            </a:r>
            <a:r>
              <a:rPr lang="en-US" altLang="zh-CN" dirty="0" smtClean="0">
                <a:solidFill>
                  <a:schemeClr val="tx1">
                    <a:lumMod val="85000"/>
                    <a:lumOff val="15000"/>
                  </a:schemeClr>
                </a:solidFill>
              </a:rPr>
              <a:t>-Plus / </a:t>
            </a:r>
            <a:r>
              <a:rPr lang="en-US" altLang="zh-CN" dirty="0" err="1" smtClean="0">
                <a:solidFill>
                  <a:schemeClr val="tx1">
                    <a:lumMod val="85000"/>
                    <a:lumOff val="15000"/>
                  </a:schemeClr>
                </a:solidFill>
              </a:rPr>
              <a:t>MyBatis</a:t>
            </a:r>
            <a:endParaRPr lang="en-US" altLang="zh-CN" dirty="0" smtClean="0">
              <a:solidFill>
                <a:schemeClr val="tx1">
                  <a:lumMod val="85000"/>
                  <a:lumOff val="15000"/>
                </a:schemeClr>
              </a:solidFill>
            </a:endParaRPr>
          </a:p>
          <a:p>
            <a:pPr lvl="1">
              <a:buFont typeface="Wingdings" panose="05000000000000000000" pitchFamily="2" charset="2"/>
              <a:buChar char="u"/>
            </a:pPr>
            <a:r>
              <a:rPr lang="zh-CN" altLang="en-US" dirty="0" smtClean="0">
                <a:solidFill>
                  <a:schemeClr val="tx1">
                    <a:lumMod val="85000"/>
                    <a:lumOff val="15000"/>
                  </a:schemeClr>
                </a:solidFill>
              </a:rPr>
              <a:t>数据库：</a:t>
            </a:r>
            <a:r>
              <a:rPr lang="en-US" altLang="zh-CN" dirty="0" smtClean="0">
                <a:solidFill>
                  <a:schemeClr val="tx1">
                    <a:lumMod val="85000"/>
                    <a:lumOff val="15000"/>
                  </a:schemeClr>
                </a:solidFill>
              </a:rPr>
              <a:t>MySQL</a:t>
            </a:r>
            <a:endParaRPr lang="en-US" altLang="zh-CN" dirty="0">
              <a:solidFill>
                <a:schemeClr val="tx1">
                  <a:lumMod val="85000"/>
                  <a:lumOff val="15000"/>
                </a:schemeClr>
              </a:solidFill>
            </a:endParaRPr>
          </a:p>
        </p:txBody>
      </p:sp>
      <p:sp>
        <p:nvSpPr>
          <p:cNvPr id="14" name="TextBox 3">
            <a:extLst>
              <a:ext uri="{FF2B5EF4-FFF2-40B4-BE49-F238E27FC236}">
                <a16:creationId xmlns:a16="http://schemas.microsoft.com/office/drawing/2014/main" id="{0C998B78-AB18-3C47-A1C7-25AE9A3A40B0}"/>
              </a:ext>
            </a:extLst>
          </p:cNvPr>
          <p:cNvSpPr txBox="1"/>
          <p:nvPr/>
        </p:nvSpPr>
        <p:spPr>
          <a:xfrm>
            <a:off x="1159842" y="2149748"/>
            <a:ext cx="9860586" cy="307777"/>
          </a:xfrm>
          <a:prstGeom prst="rect">
            <a:avLst/>
          </a:prstGeom>
          <a:solidFill>
            <a:srgbClr val="FFFFE4"/>
          </a:solidFill>
          <a:ln w="3175">
            <a:solidFill>
              <a:srgbClr val="919191"/>
            </a:solidFill>
          </a:ln>
        </p:spPr>
        <p:txBody>
          <a:bodyPr wrap="square">
            <a:spAutoFit/>
          </a:bodyPr>
          <a:lstStyle/>
          <a:p>
            <a:r>
              <a:rPr lang="en-US" altLang="zh-CN" sz="1400" dirty="0" smtClean="0">
                <a:latin typeface="Consolas" panose="020B0609020204030204" pitchFamily="49" charset="0"/>
              </a:rPr>
              <a:t>Druid + </a:t>
            </a:r>
            <a:r>
              <a:rPr lang="en-US" altLang="zh-CN" sz="1400" dirty="0" err="1" smtClean="0">
                <a:latin typeface="Consolas" panose="020B0609020204030204" pitchFamily="49" charset="0"/>
              </a:rPr>
              <a:t>MyBatis</a:t>
            </a:r>
            <a:r>
              <a:rPr lang="en-US" altLang="zh-CN" sz="1400" dirty="0" smtClean="0">
                <a:latin typeface="Consolas" panose="020B0609020204030204" pitchFamily="49" charset="0"/>
              </a:rPr>
              <a:t>-Plus + MySQL</a:t>
            </a:r>
            <a:endParaRPr lang="zh-CN" altLang="en-US" sz="1400" dirty="0">
              <a:latin typeface="Consolas" panose="020B0609020204030204" pitchFamily="49" charset="0"/>
            </a:endParaRPr>
          </a:p>
        </p:txBody>
      </p:sp>
    </p:spTree>
    <p:extLst>
      <p:ext uri="{BB962C8B-B14F-4D97-AF65-F5344CB8AC3E}">
        <p14:creationId xmlns:p14="http://schemas.microsoft.com/office/powerpoint/2010/main" val="1612003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8">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zh-CN" altLang="en-US" dirty="0"/>
              <a:t>数据层解决方案</a:t>
            </a:r>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smtClean="0"/>
              <a:t>内置持久化解决方案</a:t>
            </a:r>
            <a:r>
              <a:rPr lang="en-US" altLang="zh-CN" dirty="0" smtClean="0"/>
              <a:t>——</a:t>
            </a:r>
            <a:r>
              <a:rPr lang="en-US" altLang="zh-CN" dirty="0" err="1" smtClean="0"/>
              <a:t>JdbcTemplate</a:t>
            </a:r>
            <a:endParaRPr lang="en-US" altLang="zh-CN" dirty="0" smtClean="0"/>
          </a:p>
          <a:p>
            <a:pPr>
              <a:buFont typeface="Wingdings" panose="05000000000000000000" pitchFamily="2" charset="2"/>
              <a:buChar char="l"/>
            </a:pPr>
            <a:endParaRPr lang="en-US" altLang="zh-CN" dirty="0" smtClean="0"/>
          </a:p>
          <a:p>
            <a:pPr>
              <a:buFont typeface="Wingdings" panose="05000000000000000000" pitchFamily="2" charset="2"/>
              <a:buChar char="l"/>
            </a:pPr>
            <a:endParaRPr lang="en-US" altLang="zh-CN" dirty="0" smtClean="0"/>
          </a:p>
          <a:p>
            <a:pPr>
              <a:buFont typeface="Wingdings" panose="05000000000000000000" pitchFamily="2" charset="2"/>
              <a:buChar char="l"/>
            </a:pPr>
            <a:endParaRPr lang="en-US" altLang="zh-CN" dirty="0">
              <a:solidFill>
                <a:schemeClr val="tx1">
                  <a:lumMod val="85000"/>
                  <a:lumOff val="15000"/>
                </a:schemeClr>
              </a:solidFill>
            </a:endParaRPr>
          </a:p>
        </p:txBody>
      </p:sp>
      <p:sp>
        <p:nvSpPr>
          <p:cNvPr id="14" name="TextBox 3">
            <a:extLst>
              <a:ext uri="{FF2B5EF4-FFF2-40B4-BE49-F238E27FC236}">
                <a16:creationId xmlns:a16="http://schemas.microsoft.com/office/drawing/2014/main" id="{0C998B78-AB18-3C47-A1C7-25AE9A3A40B0}"/>
              </a:ext>
            </a:extLst>
          </p:cNvPr>
          <p:cNvSpPr txBox="1"/>
          <p:nvPr/>
        </p:nvSpPr>
        <p:spPr>
          <a:xfrm>
            <a:off x="1159842" y="2149748"/>
            <a:ext cx="9860586" cy="4616648"/>
          </a:xfrm>
          <a:prstGeom prst="rect">
            <a:avLst/>
          </a:prstGeom>
          <a:solidFill>
            <a:srgbClr val="FFFFE4"/>
          </a:solidFill>
          <a:ln w="3175">
            <a:solidFill>
              <a:srgbClr val="919191"/>
            </a:solidFill>
          </a:ln>
        </p:spPr>
        <p:txBody>
          <a:bodyPr wrap="square">
            <a:spAutoFit/>
          </a:bodyPr>
          <a:lstStyle/>
          <a:p>
            <a:pPr lvl="0" eaLnBrk="0" fontAlgn="base" hangingPunct="0">
              <a:spcBef>
                <a:spcPct val="0"/>
              </a:spcBef>
              <a:spcAft>
                <a:spcPct val="0"/>
              </a:spcAft>
            </a:pPr>
            <a:r>
              <a:rPr lang="zh-CN" altLang="zh-CN" sz="1400" dirty="0">
                <a:solidFill>
                  <a:srgbClr val="9E880D"/>
                </a:solidFill>
                <a:latin typeface="Consolas" panose="020B0609020204030204" pitchFamily="49" charset="0"/>
              </a:rPr>
              <a:t>@SpringBootTest</a:t>
            </a:r>
            <a:br>
              <a:rPr lang="zh-CN" altLang="zh-CN" sz="1400" dirty="0">
                <a:solidFill>
                  <a:srgbClr val="9E880D"/>
                </a:solidFill>
                <a:latin typeface="Consolas" panose="020B0609020204030204" pitchFamily="49" charset="0"/>
              </a:rPr>
            </a:br>
            <a:r>
              <a:rPr lang="zh-CN" altLang="zh-CN" sz="1400" dirty="0">
                <a:solidFill>
                  <a:srgbClr val="0033B3"/>
                </a:solidFill>
                <a:latin typeface="Consolas" panose="020B0609020204030204" pitchFamily="49" charset="0"/>
              </a:rPr>
              <a:t>class </a:t>
            </a:r>
            <a:r>
              <a:rPr lang="zh-CN" altLang="zh-CN" sz="1400" dirty="0">
                <a:solidFill>
                  <a:srgbClr val="000000"/>
                </a:solidFill>
                <a:latin typeface="Consolas" panose="020B0609020204030204" pitchFamily="49" charset="0"/>
              </a:rPr>
              <a:t>Springboot15SqlApplicationTests </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i="1" dirty="0" smtClean="0">
                <a:solidFill>
                  <a:srgbClr val="8C8C8C"/>
                </a:solidFill>
                <a:latin typeface="Consolas" panose="020B0609020204030204" pitchFamily="49" charset="0"/>
              </a:rPr>
              <a:t>    </a:t>
            </a:r>
            <a:r>
              <a:rPr lang="zh-CN" altLang="zh-CN" sz="1400" dirty="0">
                <a:solidFill>
                  <a:srgbClr val="9E880D"/>
                </a:solidFill>
                <a:latin typeface="Consolas" panose="020B0609020204030204" pitchFamily="49" charset="0"/>
              </a:rPr>
              <a:t>@Autowired</a:t>
            </a:r>
            <a:br>
              <a:rPr lang="zh-CN" altLang="zh-CN" sz="1400" dirty="0">
                <a:solidFill>
                  <a:srgbClr val="9E880D"/>
                </a:solidFill>
                <a:latin typeface="Consolas" panose="020B0609020204030204" pitchFamily="49" charset="0"/>
              </a:rPr>
            </a:br>
            <a:r>
              <a:rPr lang="zh-CN" altLang="zh-CN" sz="1400" dirty="0">
                <a:solidFill>
                  <a:srgbClr val="9E880D"/>
                </a:solidFill>
                <a:latin typeface="Consolas" panose="020B0609020204030204" pitchFamily="49" charset="0"/>
              </a:rPr>
              <a:t>    </a:t>
            </a:r>
            <a:r>
              <a:rPr lang="zh-CN" altLang="zh-CN" sz="1400" dirty="0">
                <a:solidFill>
                  <a:srgbClr val="0033B3"/>
                </a:solidFill>
                <a:latin typeface="Consolas" panose="020B0609020204030204" pitchFamily="49" charset="0"/>
              </a:rPr>
              <a:t>private </a:t>
            </a:r>
            <a:r>
              <a:rPr lang="zh-CN" altLang="zh-CN" sz="1400" b="1" dirty="0">
                <a:solidFill>
                  <a:srgbClr val="AD2A26"/>
                </a:solidFill>
                <a:latin typeface="Consolas" panose="020B0609020204030204" pitchFamily="49" charset="0"/>
              </a:rPr>
              <a:t>JdbcTemplate</a:t>
            </a:r>
            <a:r>
              <a:rPr lang="zh-CN" altLang="zh-CN" sz="1400" dirty="0">
                <a:solidFill>
                  <a:srgbClr val="000000"/>
                </a:solidFill>
                <a:latin typeface="Consolas" panose="020B0609020204030204" pitchFamily="49" charset="0"/>
              </a:rPr>
              <a:t> </a:t>
            </a:r>
            <a:r>
              <a:rPr lang="zh-CN" altLang="zh-CN" sz="1400" dirty="0">
                <a:solidFill>
                  <a:srgbClr val="AD2A26"/>
                </a:solidFill>
                <a:latin typeface="Consolas" panose="020B0609020204030204" pitchFamily="49" charset="0"/>
              </a:rPr>
              <a:t>jdbcTemplate</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smtClean="0">
                <a:solidFill>
                  <a:srgbClr val="080808"/>
                </a:solidFill>
                <a:latin typeface="Consolas" panose="020B0609020204030204" pitchFamily="49" charset="0"/>
              </a:rPr>
              <a:t>    </a:t>
            </a:r>
            <a:r>
              <a:rPr lang="zh-CN" altLang="zh-CN" sz="1400" dirty="0">
                <a:solidFill>
                  <a:srgbClr val="9E880D"/>
                </a:solidFill>
                <a:latin typeface="Consolas" panose="020B0609020204030204" pitchFamily="49" charset="0"/>
              </a:rPr>
              <a:t>@Test</a:t>
            </a:r>
            <a:br>
              <a:rPr lang="zh-CN" altLang="zh-CN" sz="1400" dirty="0">
                <a:solidFill>
                  <a:srgbClr val="9E880D"/>
                </a:solidFill>
                <a:latin typeface="Consolas" panose="020B0609020204030204" pitchFamily="49" charset="0"/>
              </a:rPr>
            </a:br>
            <a:r>
              <a:rPr lang="zh-CN" altLang="zh-CN" sz="1400" dirty="0">
                <a:solidFill>
                  <a:srgbClr val="9E880D"/>
                </a:solidFill>
                <a:latin typeface="Consolas" panose="020B0609020204030204" pitchFamily="49" charset="0"/>
              </a:rPr>
              <a:t>    </a:t>
            </a:r>
            <a:r>
              <a:rPr lang="zh-CN" altLang="zh-CN" sz="1400" dirty="0">
                <a:solidFill>
                  <a:srgbClr val="0033B3"/>
                </a:solidFill>
                <a:latin typeface="Consolas" panose="020B0609020204030204" pitchFamily="49" charset="0"/>
              </a:rPr>
              <a:t>void </a:t>
            </a:r>
            <a:r>
              <a:rPr lang="zh-CN" altLang="zh-CN" sz="1400" dirty="0">
                <a:solidFill>
                  <a:srgbClr val="00627A"/>
                </a:solidFill>
                <a:latin typeface="Consolas" panose="020B0609020204030204" pitchFamily="49" charset="0"/>
              </a:rPr>
              <a:t>testJdbc</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0000"/>
                </a:solidFill>
                <a:latin typeface="Consolas" panose="020B0609020204030204" pitchFamily="49" charset="0"/>
              </a:rPr>
              <a:t>String sql </a:t>
            </a:r>
            <a:r>
              <a:rPr lang="zh-CN" altLang="zh-CN" sz="1400" dirty="0">
                <a:solidFill>
                  <a:srgbClr val="080808"/>
                </a:solidFill>
                <a:latin typeface="Consolas" panose="020B0609020204030204" pitchFamily="49" charset="0"/>
              </a:rPr>
              <a:t>= </a:t>
            </a:r>
            <a:r>
              <a:rPr lang="zh-CN" altLang="zh-CN" sz="1400" dirty="0">
                <a:solidFill>
                  <a:srgbClr val="067D17"/>
                </a:solidFill>
                <a:latin typeface="Consolas" panose="020B0609020204030204" pitchFamily="49" charset="0"/>
              </a:rPr>
              <a:t>"select </a:t>
            </a:r>
            <a:r>
              <a:rPr lang="zh-CN" altLang="zh-CN" sz="1400" i="1" dirty="0">
                <a:solidFill>
                  <a:srgbClr val="067D17"/>
                </a:solidFill>
                <a:latin typeface="Consolas" panose="020B0609020204030204" pitchFamily="49" charset="0"/>
              </a:rPr>
              <a:t>*</a:t>
            </a:r>
            <a:r>
              <a:rPr lang="zh-CN" altLang="zh-CN" sz="1400" dirty="0">
                <a:solidFill>
                  <a:srgbClr val="067D17"/>
                </a:solidFill>
                <a:latin typeface="Consolas" panose="020B0609020204030204" pitchFamily="49" charset="0"/>
              </a:rPr>
              <a:t> from tbl_book where id = 1"</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0000"/>
                </a:solidFill>
                <a:latin typeface="Consolas" panose="020B0609020204030204" pitchFamily="49" charset="0"/>
              </a:rPr>
              <a:t>List</a:t>
            </a:r>
            <a:r>
              <a:rPr lang="zh-CN" altLang="zh-CN" sz="1400" dirty="0">
                <a:solidFill>
                  <a:srgbClr val="080808"/>
                </a:solidFill>
                <a:latin typeface="Consolas" panose="020B0609020204030204" pitchFamily="49" charset="0"/>
              </a:rPr>
              <a:t>&lt;</a:t>
            </a:r>
            <a:r>
              <a:rPr lang="zh-CN" altLang="zh-CN" sz="1400" dirty="0">
                <a:solidFill>
                  <a:srgbClr val="000000"/>
                </a:solidFill>
                <a:latin typeface="Consolas" panose="020B0609020204030204" pitchFamily="49" charset="0"/>
              </a:rPr>
              <a:t>Book</a:t>
            </a:r>
            <a:r>
              <a:rPr lang="zh-CN" altLang="zh-CN" sz="1400" dirty="0">
                <a:solidFill>
                  <a:srgbClr val="080808"/>
                </a:solidFill>
                <a:latin typeface="Consolas" panose="020B0609020204030204" pitchFamily="49" charset="0"/>
              </a:rPr>
              <a:t>&gt; </a:t>
            </a:r>
            <a:r>
              <a:rPr lang="zh-CN" altLang="zh-CN" sz="1400" dirty="0">
                <a:solidFill>
                  <a:srgbClr val="000000"/>
                </a:solidFill>
                <a:latin typeface="Consolas" panose="020B0609020204030204" pitchFamily="49" charset="0"/>
              </a:rPr>
              <a:t>query </a:t>
            </a:r>
            <a:r>
              <a:rPr lang="zh-CN" altLang="zh-CN" sz="1400" dirty="0">
                <a:solidFill>
                  <a:srgbClr val="080808"/>
                </a:solidFill>
                <a:latin typeface="Consolas" panose="020B0609020204030204" pitchFamily="49" charset="0"/>
              </a:rPr>
              <a:t>= </a:t>
            </a:r>
            <a:r>
              <a:rPr lang="zh-CN" altLang="zh-CN" sz="1400" dirty="0">
                <a:solidFill>
                  <a:srgbClr val="AD2A26"/>
                </a:solidFill>
                <a:latin typeface="Consolas" panose="020B0609020204030204" pitchFamily="49" charset="0"/>
              </a:rPr>
              <a:t>jdbcTemplate</a:t>
            </a:r>
            <a:r>
              <a:rPr lang="zh-CN" altLang="zh-CN" sz="1400" dirty="0">
                <a:solidFill>
                  <a:srgbClr val="080808"/>
                </a:solidFill>
                <a:latin typeface="Consolas" panose="020B0609020204030204" pitchFamily="49" charset="0"/>
              </a:rPr>
              <a:t>.query(</a:t>
            </a:r>
            <a:r>
              <a:rPr lang="zh-CN" altLang="zh-CN" sz="1400" dirty="0">
                <a:solidFill>
                  <a:srgbClr val="000000"/>
                </a:solidFill>
                <a:latin typeface="Consolas" panose="020B0609020204030204" pitchFamily="49" charset="0"/>
              </a:rPr>
              <a:t>sql</a:t>
            </a: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new </a:t>
            </a:r>
            <a:r>
              <a:rPr lang="zh-CN" altLang="zh-CN" sz="1400" dirty="0">
                <a:solidFill>
                  <a:srgbClr val="000000"/>
                </a:solidFill>
                <a:latin typeface="Consolas" panose="020B0609020204030204" pitchFamily="49" charset="0"/>
              </a:rPr>
              <a:t>RowMapper</a:t>
            </a:r>
            <a:r>
              <a:rPr lang="zh-CN" altLang="zh-CN" sz="1400" dirty="0">
                <a:solidFill>
                  <a:srgbClr val="080808"/>
                </a:solidFill>
                <a:latin typeface="Consolas" panose="020B0609020204030204" pitchFamily="49" charset="0"/>
              </a:rPr>
              <a:t>&lt;</a:t>
            </a:r>
            <a:r>
              <a:rPr lang="zh-CN" altLang="zh-CN" sz="1400" dirty="0">
                <a:solidFill>
                  <a:srgbClr val="000000"/>
                </a:solidFill>
                <a:latin typeface="Consolas" panose="020B0609020204030204" pitchFamily="49" charset="0"/>
              </a:rPr>
              <a:t>Book</a:t>
            </a:r>
            <a:r>
              <a:rPr lang="zh-CN" altLang="zh-CN" sz="1400" dirty="0">
                <a:solidFill>
                  <a:srgbClr val="080808"/>
                </a:solidFill>
                <a:latin typeface="Consolas" panose="020B0609020204030204" pitchFamily="49" charset="0"/>
              </a:rPr>
              <a:t>&gt;() {</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9E880D"/>
                </a:solidFill>
                <a:latin typeface="Consolas" panose="020B0609020204030204" pitchFamily="49" charset="0"/>
              </a:rPr>
              <a:t>@Override</a:t>
            </a:r>
            <a:br>
              <a:rPr lang="zh-CN" altLang="zh-CN" sz="1400" dirty="0">
                <a:solidFill>
                  <a:srgbClr val="9E880D"/>
                </a:solidFill>
                <a:latin typeface="Consolas" panose="020B0609020204030204" pitchFamily="49" charset="0"/>
              </a:rPr>
            </a:br>
            <a:r>
              <a:rPr lang="zh-CN" altLang="zh-CN" sz="1400" dirty="0">
                <a:solidFill>
                  <a:srgbClr val="9E880D"/>
                </a:solidFill>
                <a:latin typeface="Consolas" panose="020B0609020204030204" pitchFamily="49" charset="0"/>
              </a:rPr>
              <a:t>            </a:t>
            </a:r>
            <a:r>
              <a:rPr lang="zh-CN" altLang="zh-CN" sz="1400" dirty="0">
                <a:solidFill>
                  <a:srgbClr val="0033B3"/>
                </a:solidFill>
                <a:latin typeface="Consolas" panose="020B0609020204030204" pitchFamily="49" charset="0"/>
              </a:rPr>
              <a:t>public </a:t>
            </a:r>
            <a:r>
              <a:rPr lang="zh-CN" altLang="zh-CN" sz="1400" dirty="0">
                <a:solidFill>
                  <a:srgbClr val="000000"/>
                </a:solidFill>
                <a:latin typeface="Consolas" panose="020B0609020204030204" pitchFamily="49" charset="0"/>
              </a:rPr>
              <a:t>Book </a:t>
            </a:r>
            <a:r>
              <a:rPr lang="zh-CN" altLang="zh-CN" sz="1400" dirty="0">
                <a:solidFill>
                  <a:srgbClr val="00627A"/>
                </a:solidFill>
                <a:latin typeface="Consolas" panose="020B0609020204030204" pitchFamily="49" charset="0"/>
              </a:rPr>
              <a:t>mapRow</a:t>
            </a:r>
            <a:r>
              <a:rPr lang="zh-CN" altLang="zh-CN" sz="1400" dirty="0">
                <a:solidFill>
                  <a:srgbClr val="080808"/>
                </a:solidFill>
                <a:latin typeface="Consolas" panose="020B0609020204030204" pitchFamily="49" charset="0"/>
              </a:rPr>
              <a:t>(</a:t>
            </a:r>
            <a:r>
              <a:rPr lang="zh-CN" altLang="zh-CN" sz="1400" dirty="0">
                <a:solidFill>
                  <a:srgbClr val="000000"/>
                </a:solidFill>
                <a:latin typeface="Consolas" panose="020B0609020204030204" pitchFamily="49" charset="0"/>
              </a:rPr>
              <a:t>ResultSet </a:t>
            </a:r>
            <a:r>
              <a:rPr lang="zh-CN" altLang="zh-CN" sz="1400" dirty="0">
                <a:solidFill>
                  <a:srgbClr val="080808"/>
                </a:solidFill>
                <a:latin typeface="Consolas" panose="020B0609020204030204" pitchFamily="49" charset="0"/>
              </a:rPr>
              <a:t>rs, </a:t>
            </a:r>
            <a:r>
              <a:rPr lang="zh-CN" altLang="zh-CN" sz="1400" dirty="0">
                <a:solidFill>
                  <a:srgbClr val="0033B3"/>
                </a:solidFill>
                <a:latin typeface="Consolas" panose="020B0609020204030204" pitchFamily="49" charset="0"/>
              </a:rPr>
              <a:t>int </a:t>
            </a:r>
            <a:r>
              <a:rPr lang="zh-CN" altLang="zh-CN" sz="1400" dirty="0">
                <a:solidFill>
                  <a:srgbClr val="080808"/>
                </a:solidFill>
                <a:latin typeface="Consolas" panose="020B0609020204030204" pitchFamily="49" charset="0"/>
              </a:rPr>
              <a:t>rowNum) </a:t>
            </a:r>
            <a:r>
              <a:rPr lang="zh-CN" altLang="zh-CN" sz="1400" dirty="0">
                <a:solidFill>
                  <a:srgbClr val="0033B3"/>
                </a:solidFill>
                <a:latin typeface="Consolas" panose="020B0609020204030204" pitchFamily="49" charset="0"/>
              </a:rPr>
              <a:t>throws </a:t>
            </a:r>
            <a:r>
              <a:rPr lang="zh-CN" altLang="zh-CN" sz="1400" dirty="0">
                <a:solidFill>
                  <a:srgbClr val="000000"/>
                </a:solidFill>
                <a:latin typeface="Consolas" panose="020B0609020204030204" pitchFamily="49" charset="0"/>
              </a:rPr>
              <a:t>SQLException </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0000"/>
                </a:solidFill>
                <a:latin typeface="Consolas" panose="020B0609020204030204" pitchFamily="49" charset="0"/>
              </a:rPr>
              <a:t>Book temp </a:t>
            </a: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new </a:t>
            </a:r>
            <a:r>
              <a:rPr lang="zh-CN" altLang="zh-CN" sz="1400" dirty="0">
                <a:solidFill>
                  <a:srgbClr val="080808"/>
                </a:solidFill>
                <a:latin typeface="Consolas" panose="020B0609020204030204" pitchFamily="49" charset="0"/>
              </a:rPr>
              <a:t>Book();</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0000"/>
                </a:solidFill>
                <a:latin typeface="Consolas" panose="020B0609020204030204" pitchFamily="49" charset="0"/>
              </a:rPr>
              <a:t>temp</a:t>
            </a:r>
            <a:r>
              <a:rPr lang="zh-CN" altLang="zh-CN" sz="1400" dirty="0">
                <a:solidFill>
                  <a:srgbClr val="080808"/>
                </a:solidFill>
                <a:latin typeface="Consolas" panose="020B0609020204030204" pitchFamily="49" charset="0"/>
              </a:rPr>
              <a:t>.setId(rs.getInt(</a:t>
            </a:r>
            <a:r>
              <a:rPr lang="zh-CN" altLang="zh-CN" sz="1400" dirty="0">
                <a:solidFill>
                  <a:srgbClr val="067D17"/>
                </a:solidFill>
                <a:latin typeface="Consolas" panose="020B0609020204030204" pitchFamily="49" charset="0"/>
              </a:rPr>
              <a:t>"id"</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0000"/>
                </a:solidFill>
                <a:latin typeface="Consolas" panose="020B0609020204030204" pitchFamily="49" charset="0"/>
              </a:rPr>
              <a:t>temp</a:t>
            </a:r>
            <a:r>
              <a:rPr lang="zh-CN" altLang="zh-CN" sz="1400" dirty="0">
                <a:solidFill>
                  <a:srgbClr val="080808"/>
                </a:solidFill>
                <a:latin typeface="Consolas" panose="020B0609020204030204" pitchFamily="49" charset="0"/>
              </a:rPr>
              <a:t>.setName(rs.getString(</a:t>
            </a:r>
            <a:r>
              <a:rPr lang="zh-CN" altLang="zh-CN" sz="1400" dirty="0">
                <a:solidFill>
                  <a:srgbClr val="067D17"/>
                </a:solidFill>
                <a:latin typeface="Consolas" panose="020B0609020204030204" pitchFamily="49" charset="0"/>
              </a:rPr>
              <a:t>"name"</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0000"/>
                </a:solidFill>
                <a:latin typeface="Consolas" panose="020B0609020204030204" pitchFamily="49" charset="0"/>
              </a:rPr>
              <a:t>temp</a:t>
            </a:r>
            <a:r>
              <a:rPr lang="zh-CN" altLang="zh-CN" sz="1400" dirty="0">
                <a:solidFill>
                  <a:srgbClr val="080808"/>
                </a:solidFill>
                <a:latin typeface="Consolas" panose="020B0609020204030204" pitchFamily="49" charset="0"/>
              </a:rPr>
              <a:t>.setType(rs.getString(</a:t>
            </a:r>
            <a:r>
              <a:rPr lang="zh-CN" altLang="zh-CN" sz="1400" dirty="0">
                <a:solidFill>
                  <a:srgbClr val="067D17"/>
                </a:solidFill>
                <a:latin typeface="Consolas" panose="020B0609020204030204" pitchFamily="49" charset="0"/>
              </a:rPr>
              <a:t>"type"</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0000"/>
                </a:solidFill>
                <a:latin typeface="Consolas" panose="020B0609020204030204" pitchFamily="49" charset="0"/>
              </a:rPr>
              <a:t>temp</a:t>
            </a:r>
            <a:r>
              <a:rPr lang="zh-CN" altLang="zh-CN" sz="1400" dirty="0">
                <a:solidFill>
                  <a:srgbClr val="080808"/>
                </a:solidFill>
                <a:latin typeface="Consolas" panose="020B0609020204030204" pitchFamily="49" charset="0"/>
              </a:rPr>
              <a:t>.setDescription(rs.getString(</a:t>
            </a:r>
            <a:r>
              <a:rPr lang="zh-CN" altLang="zh-CN" sz="1400" dirty="0">
                <a:solidFill>
                  <a:srgbClr val="067D17"/>
                </a:solidFill>
                <a:latin typeface="Consolas" panose="020B0609020204030204" pitchFamily="49" charset="0"/>
              </a:rPr>
              <a:t>"description"</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return </a:t>
            </a:r>
            <a:r>
              <a:rPr lang="zh-CN" altLang="zh-CN" sz="1400" dirty="0">
                <a:solidFill>
                  <a:srgbClr val="000000"/>
                </a:solidFill>
                <a:latin typeface="Consolas" panose="020B0609020204030204" pitchFamily="49" charset="0"/>
              </a:rPr>
              <a:t>temp</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0000"/>
                </a:solidFill>
                <a:latin typeface="Consolas" panose="020B0609020204030204" pitchFamily="49" charset="0"/>
              </a:rPr>
              <a:t>System</a:t>
            </a:r>
            <a:r>
              <a:rPr lang="zh-CN" altLang="zh-CN" sz="1400" dirty="0">
                <a:solidFill>
                  <a:srgbClr val="080808"/>
                </a:solidFill>
                <a:latin typeface="Consolas" panose="020B0609020204030204" pitchFamily="49" charset="0"/>
              </a:rPr>
              <a:t>.</a:t>
            </a:r>
            <a:r>
              <a:rPr lang="zh-CN" altLang="zh-CN" sz="1400" i="1" dirty="0">
                <a:solidFill>
                  <a:srgbClr val="871094"/>
                </a:solidFill>
                <a:latin typeface="Consolas" panose="020B0609020204030204" pitchFamily="49" charset="0"/>
              </a:rPr>
              <a:t>out</a:t>
            </a:r>
            <a:r>
              <a:rPr lang="zh-CN" altLang="zh-CN" sz="1400" dirty="0">
                <a:solidFill>
                  <a:srgbClr val="080808"/>
                </a:solidFill>
                <a:latin typeface="Consolas" panose="020B0609020204030204" pitchFamily="49" charset="0"/>
              </a:rPr>
              <a:t>.println(</a:t>
            </a:r>
            <a:r>
              <a:rPr lang="zh-CN" altLang="zh-CN" sz="1400" dirty="0">
                <a:solidFill>
                  <a:srgbClr val="000000"/>
                </a:solidFill>
                <a:latin typeface="Consolas" panose="020B0609020204030204" pitchFamily="49" charset="0"/>
              </a:rPr>
              <a:t>query</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a:t>
            </a:r>
            <a:endParaRPr lang="zh-CN" altLang="zh-CN" sz="1600" dirty="0">
              <a:latin typeface="Arial" panose="020B0604020202020204" pitchFamily="34" charset="0"/>
            </a:endParaRPr>
          </a:p>
        </p:txBody>
      </p:sp>
    </p:spTree>
    <p:extLst>
      <p:ext uri="{BB962C8B-B14F-4D97-AF65-F5344CB8AC3E}">
        <p14:creationId xmlns:p14="http://schemas.microsoft.com/office/powerpoint/2010/main" val="308143325"/>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zh-CN" altLang="en-US" dirty="0"/>
              <a:t>数据层解决方案</a:t>
            </a:r>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smtClean="0"/>
              <a:t>内置持久化解决方案</a:t>
            </a:r>
            <a:r>
              <a:rPr lang="en-US" altLang="zh-CN" dirty="0" smtClean="0"/>
              <a:t>——</a:t>
            </a:r>
            <a:r>
              <a:rPr lang="en-US" altLang="zh-CN" dirty="0" err="1" smtClean="0"/>
              <a:t>JdbcTemplate</a:t>
            </a:r>
            <a:endParaRPr lang="en-US" altLang="zh-CN" dirty="0" smtClean="0"/>
          </a:p>
          <a:p>
            <a:pPr>
              <a:buFont typeface="Wingdings" panose="05000000000000000000" pitchFamily="2" charset="2"/>
              <a:buChar char="l"/>
            </a:pPr>
            <a:endParaRPr lang="en-US" altLang="zh-CN" dirty="0" smtClean="0"/>
          </a:p>
          <a:p>
            <a:pPr>
              <a:buFont typeface="Wingdings" panose="05000000000000000000" pitchFamily="2" charset="2"/>
              <a:buChar char="l"/>
            </a:pPr>
            <a:endParaRPr lang="en-US" altLang="zh-CN" dirty="0" smtClean="0"/>
          </a:p>
          <a:p>
            <a:pPr>
              <a:buFont typeface="Wingdings" panose="05000000000000000000" pitchFamily="2" charset="2"/>
              <a:buChar char="l"/>
            </a:pPr>
            <a:endParaRPr lang="en-US" altLang="zh-CN" dirty="0">
              <a:solidFill>
                <a:schemeClr val="tx1">
                  <a:lumMod val="85000"/>
                  <a:lumOff val="15000"/>
                </a:schemeClr>
              </a:solidFill>
            </a:endParaRPr>
          </a:p>
        </p:txBody>
      </p:sp>
      <p:sp>
        <p:nvSpPr>
          <p:cNvPr id="14" name="TextBox 3">
            <a:extLst>
              <a:ext uri="{FF2B5EF4-FFF2-40B4-BE49-F238E27FC236}">
                <a16:creationId xmlns:a16="http://schemas.microsoft.com/office/drawing/2014/main" id="{0C998B78-AB18-3C47-A1C7-25AE9A3A40B0}"/>
              </a:ext>
            </a:extLst>
          </p:cNvPr>
          <p:cNvSpPr txBox="1"/>
          <p:nvPr/>
        </p:nvSpPr>
        <p:spPr>
          <a:xfrm>
            <a:off x="1159842" y="2149748"/>
            <a:ext cx="9860586" cy="1349280"/>
          </a:xfrm>
          <a:prstGeom prst="rect">
            <a:avLst/>
          </a:prstGeom>
          <a:solidFill>
            <a:srgbClr val="FFFFE4"/>
          </a:solidFill>
          <a:ln w="3175">
            <a:solidFill>
              <a:srgbClr val="919191"/>
            </a:solidFill>
          </a:ln>
        </p:spPr>
        <p:txBody>
          <a:bodyPr wrap="square">
            <a:spAutoFit/>
          </a:bodyPr>
          <a:lstStyle/>
          <a:p>
            <a:pPr lvl="0" eaLnBrk="0" fontAlgn="base" hangingPunct="0">
              <a:lnSpc>
                <a:spcPct val="150000"/>
              </a:lnSpc>
              <a:spcBef>
                <a:spcPct val="0"/>
              </a:spcBef>
              <a:spcAft>
                <a:spcPct val="0"/>
              </a:spcAft>
            </a:pPr>
            <a:r>
              <a:rPr lang="zh-CN" altLang="zh-CN" sz="1400" dirty="0">
                <a:solidFill>
                  <a:srgbClr val="080808"/>
                </a:solidFill>
                <a:latin typeface="Consolas" panose="020B0609020204030204" pitchFamily="49" charset="0"/>
              </a:rPr>
              <a:t>&lt;</a:t>
            </a:r>
            <a:r>
              <a:rPr lang="zh-CN" altLang="zh-CN" sz="1400" dirty="0">
                <a:solidFill>
                  <a:srgbClr val="0033B3"/>
                </a:solidFill>
                <a:latin typeface="Consolas" panose="020B0609020204030204" pitchFamily="49" charset="0"/>
              </a:rPr>
              <a:t>dependency</a:t>
            </a:r>
            <a:r>
              <a:rPr lang="zh-CN" altLang="zh-CN" sz="1400" dirty="0">
                <a:solidFill>
                  <a:srgbClr val="080808"/>
                </a:solidFill>
                <a:latin typeface="Consolas" panose="020B0609020204030204" pitchFamily="49" charset="0"/>
              </a:rPr>
              <a:t>&gt;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&lt;</a:t>
            </a:r>
            <a:r>
              <a:rPr lang="zh-CN" altLang="zh-CN" sz="1400" dirty="0">
                <a:solidFill>
                  <a:srgbClr val="0033B3"/>
                </a:solidFill>
                <a:latin typeface="Consolas" panose="020B0609020204030204" pitchFamily="49" charset="0"/>
              </a:rPr>
              <a:t>groupId</a:t>
            </a:r>
            <a:r>
              <a:rPr lang="zh-CN" altLang="zh-CN" sz="1400" dirty="0">
                <a:solidFill>
                  <a:srgbClr val="080808"/>
                </a:solidFill>
                <a:latin typeface="Consolas" panose="020B0609020204030204" pitchFamily="49" charset="0"/>
              </a:rPr>
              <a:t>&gt;org.springframework.boot&lt;/</a:t>
            </a:r>
            <a:r>
              <a:rPr lang="zh-CN" altLang="zh-CN" sz="1400" dirty="0">
                <a:solidFill>
                  <a:srgbClr val="0033B3"/>
                </a:solidFill>
                <a:latin typeface="Consolas" panose="020B0609020204030204" pitchFamily="49" charset="0"/>
              </a:rPr>
              <a:t>groupId</a:t>
            </a:r>
            <a:r>
              <a:rPr lang="zh-CN" altLang="zh-CN" sz="1400" dirty="0">
                <a:solidFill>
                  <a:srgbClr val="080808"/>
                </a:solidFill>
                <a:latin typeface="Consolas" panose="020B0609020204030204" pitchFamily="49" charset="0"/>
              </a:rPr>
              <a:t>&gt;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&lt;</a:t>
            </a:r>
            <a:r>
              <a:rPr lang="zh-CN" altLang="zh-CN" sz="1400" dirty="0">
                <a:solidFill>
                  <a:srgbClr val="0033B3"/>
                </a:solidFill>
                <a:latin typeface="Consolas" panose="020B0609020204030204" pitchFamily="49" charset="0"/>
              </a:rPr>
              <a:t>artifactId</a:t>
            </a:r>
            <a:r>
              <a:rPr lang="zh-CN" altLang="zh-CN" sz="1400" dirty="0">
                <a:solidFill>
                  <a:srgbClr val="080808"/>
                </a:solidFill>
                <a:latin typeface="Consolas" panose="020B0609020204030204" pitchFamily="49" charset="0"/>
              </a:rPr>
              <a:t>&gt;spring-boot-starter-jdbc&lt;/</a:t>
            </a:r>
            <a:r>
              <a:rPr lang="zh-CN" altLang="zh-CN" sz="1400" dirty="0">
                <a:solidFill>
                  <a:srgbClr val="0033B3"/>
                </a:solidFill>
                <a:latin typeface="Consolas" panose="020B0609020204030204" pitchFamily="49" charset="0"/>
              </a:rPr>
              <a:t>artifactId</a:t>
            </a:r>
            <a:r>
              <a:rPr lang="zh-CN" altLang="zh-CN" sz="1400" dirty="0">
                <a:solidFill>
                  <a:srgbClr val="080808"/>
                </a:solidFill>
                <a:latin typeface="Consolas" panose="020B0609020204030204" pitchFamily="49" charset="0"/>
              </a:rPr>
              <a:t>&gt;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&lt;/</a:t>
            </a:r>
            <a:r>
              <a:rPr lang="zh-CN" altLang="zh-CN" sz="1400" dirty="0">
                <a:solidFill>
                  <a:srgbClr val="0033B3"/>
                </a:solidFill>
                <a:latin typeface="Consolas" panose="020B0609020204030204" pitchFamily="49" charset="0"/>
              </a:rPr>
              <a:t>dependency</a:t>
            </a:r>
            <a:r>
              <a:rPr lang="zh-CN" altLang="zh-CN" sz="1400" dirty="0">
                <a:solidFill>
                  <a:srgbClr val="080808"/>
                </a:solidFill>
                <a:latin typeface="Consolas" panose="020B0609020204030204" pitchFamily="49" charset="0"/>
              </a:rPr>
              <a:t>&gt;</a:t>
            </a:r>
            <a:endParaRPr lang="zh-CN" altLang="zh-CN" sz="1600" dirty="0">
              <a:latin typeface="Arial" panose="020B0604020202020204" pitchFamily="34" charset="0"/>
            </a:endParaRPr>
          </a:p>
        </p:txBody>
      </p:sp>
    </p:spTree>
    <p:extLst>
      <p:ext uri="{BB962C8B-B14F-4D97-AF65-F5344CB8AC3E}">
        <p14:creationId xmlns:p14="http://schemas.microsoft.com/office/powerpoint/2010/main" val="2485819692"/>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zh-CN" altLang="en-US" dirty="0"/>
              <a:t>数据层解决方案</a:t>
            </a:r>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en-US" altLang="zh-CN" dirty="0" err="1" smtClean="0"/>
              <a:t>JdbcTemplate</a:t>
            </a:r>
            <a:r>
              <a:rPr lang="zh-CN" altLang="en-US" dirty="0"/>
              <a:t>配置</a:t>
            </a:r>
            <a:endParaRPr lang="en-US" altLang="zh-CN" dirty="0">
              <a:solidFill>
                <a:schemeClr val="tx1">
                  <a:lumMod val="85000"/>
                  <a:lumOff val="15000"/>
                </a:schemeClr>
              </a:solidFill>
            </a:endParaRPr>
          </a:p>
        </p:txBody>
      </p:sp>
      <p:sp>
        <p:nvSpPr>
          <p:cNvPr id="14" name="TextBox 3">
            <a:extLst>
              <a:ext uri="{FF2B5EF4-FFF2-40B4-BE49-F238E27FC236}">
                <a16:creationId xmlns:a16="http://schemas.microsoft.com/office/drawing/2014/main" id="{0C998B78-AB18-3C47-A1C7-25AE9A3A40B0}"/>
              </a:ext>
            </a:extLst>
          </p:cNvPr>
          <p:cNvSpPr txBox="1"/>
          <p:nvPr/>
        </p:nvSpPr>
        <p:spPr>
          <a:xfrm>
            <a:off x="1159842" y="2149748"/>
            <a:ext cx="9860586" cy="2031325"/>
          </a:xfrm>
          <a:prstGeom prst="rect">
            <a:avLst/>
          </a:prstGeom>
          <a:solidFill>
            <a:srgbClr val="FFFFE4"/>
          </a:solidFill>
          <a:ln w="3175">
            <a:solidFill>
              <a:srgbClr val="919191"/>
            </a:solidFill>
          </a:ln>
        </p:spPr>
        <p:txBody>
          <a:bodyPr wrap="square">
            <a:spAutoFit/>
          </a:bodyPr>
          <a:lstStyle/>
          <a:p>
            <a:pPr lvl="0" eaLnBrk="0" fontAlgn="base" hangingPunct="0">
              <a:lnSpc>
                <a:spcPct val="150000"/>
              </a:lnSpc>
              <a:spcBef>
                <a:spcPct val="0"/>
              </a:spcBef>
              <a:spcAft>
                <a:spcPct val="0"/>
              </a:spcAft>
            </a:pPr>
            <a:r>
              <a:rPr lang="zh-CN" altLang="zh-CN" sz="1400" dirty="0">
                <a:solidFill>
                  <a:srgbClr val="0033B3"/>
                </a:solidFill>
                <a:latin typeface="Consolas" panose="020B0609020204030204" pitchFamily="49" charset="0"/>
                <a:ea typeface="阿里巴巴普惠体" panose="00020600040101010101" pitchFamily="18" charset="-122"/>
                <a:cs typeface="阿里巴巴普惠体" panose="00020600040101010101" pitchFamily="18" charset="-122"/>
              </a:rPr>
              <a:t>spring</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b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br>
            <a:r>
              <a:rPr lang="en-US" altLang="zh-CN" sz="1400" dirty="0" smtClean="0">
                <a:solidFill>
                  <a:srgbClr val="1750EB"/>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dirty="0" smtClean="0">
                <a:solidFill>
                  <a:srgbClr val="0033B3"/>
                </a:solidFill>
                <a:latin typeface="Consolas" panose="020B0609020204030204" pitchFamily="49" charset="0"/>
                <a:ea typeface="阿里巴巴普惠体" panose="00020600040101010101" pitchFamily="18" charset="-122"/>
                <a:cs typeface="阿里巴巴普惠体" panose="00020600040101010101" pitchFamily="18" charset="-122"/>
              </a:rPr>
              <a:t>jdbc</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b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br>
            <a:r>
              <a:rPr lang="en-US" altLang="zh-CN" sz="1400" dirty="0" smtClean="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dirty="0" smtClean="0">
                <a:solidFill>
                  <a:srgbClr val="0033B3"/>
                </a:solidFill>
                <a:latin typeface="Consolas" panose="020B0609020204030204" pitchFamily="49" charset="0"/>
                <a:ea typeface="阿里巴巴普惠体" panose="00020600040101010101" pitchFamily="18" charset="-122"/>
                <a:cs typeface="阿里巴巴普惠体" panose="00020600040101010101" pitchFamily="18" charset="-122"/>
              </a:rPr>
              <a:t>template</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b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br>
            <a:r>
              <a:rPr lang="en-US" altLang="zh-CN" sz="1400" dirty="0" smtClean="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dirty="0" smtClean="0">
                <a:solidFill>
                  <a:srgbClr val="0033B3"/>
                </a:solidFill>
                <a:latin typeface="Consolas" panose="020B0609020204030204" pitchFamily="49" charset="0"/>
                <a:ea typeface="阿里巴巴普惠体" panose="00020600040101010101" pitchFamily="18" charset="-122"/>
                <a:cs typeface="阿里巴巴普惠体" panose="00020600040101010101" pitchFamily="18" charset="-122"/>
              </a:rPr>
              <a:t>query</a:t>
            </a:r>
            <a:r>
              <a:rPr lang="zh-CN" altLang="zh-CN" sz="1400" dirty="0">
                <a:solidFill>
                  <a:srgbClr val="0033B3"/>
                </a:solidFill>
                <a:latin typeface="Consolas" panose="020B0609020204030204" pitchFamily="49" charset="0"/>
                <a:ea typeface="阿里巴巴普惠体" panose="00020600040101010101" pitchFamily="18" charset="-122"/>
                <a:cs typeface="阿里巴巴普惠体" panose="00020600040101010101" pitchFamily="18" charset="-122"/>
              </a:rPr>
              <a:t>-timeout</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-1   </a:t>
            </a:r>
            <a:r>
              <a:rPr lang="zh-CN" altLang="zh-CN" sz="1400" i="1" dirty="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t># 查询超时时间</a:t>
            </a:r>
            <a:br>
              <a:rPr lang="zh-CN" altLang="zh-CN" sz="1400" i="1" dirty="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br>
            <a:r>
              <a:rPr lang="en-US" altLang="zh-CN" sz="1400" i="1" dirty="0" smtClean="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dirty="0" smtClean="0">
                <a:solidFill>
                  <a:srgbClr val="0033B3"/>
                </a:solidFill>
                <a:latin typeface="Consolas" panose="020B0609020204030204" pitchFamily="49" charset="0"/>
                <a:ea typeface="阿里巴巴普惠体" panose="00020600040101010101" pitchFamily="18" charset="-122"/>
                <a:cs typeface="阿里巴巴普惠体" panose="00020600040101010101" pitchFamily="18" charset="-122"/>
              </a:rPr>
              <a:t>max</a:t>
            </a:r>
            <a:r>
              <a:rPr lang="zh-CN" altLang="zh-CN" sz="1400" dirty="0">
                <a:solidFill>
                  <a:srgbClr val="0033B3"/>
                </a:solidFill>
                <a:latin typeface="Consolas" panose="020B0609020204030204" pitchFamily="49" charset="0"/>
                <a:ea typeface="阿里巴巴普惠体" panose="00020600040101010101" pitchFamily="18" charset="-122"/>
                <a:cs typeface="阿里巴巴普惠体" panose="00020600040101010101" pitchFamily="18" charset="-122"/>
              </a:rPr>
              <a:t>-rows</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dirty="0">
                <a:solidFill>
                  <a:srgbClr val="1750EB"/>
                </a:solidFill>
                <a:latin typeface="Consolas" panose="020B0609020204030204" pitchFamily="49" charset="0"/>
                <a:ea typeface="阿里巴巴普惠体" panose="00020600040101010101" pitchFamily="18" charset="-122"/>
                <a:cs typeface="阿里巴巴普惠体" panose="00020600040101010101" pitchFamily="18" charset="-122"/>
              </a:rPr>
              <a:t>500       </a:t>
            </a:r>
            <a:r>
              <a:rPr lang="zh-CN" altLang="zh-CN" sz="1400" i="1" dirty="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t># 最大行数</a:t>
            </a:r>
            <a:br>
              <a:rPr lang="zh-CN" altLang="zh-CN" sz="1400" i="1" dirty="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br>
            <a:r>
              <a:rPr lang="en-US" altLang="zh-CN" sz="1400" i="1" dirty="0" smtClean="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dirty="0" smtClean="0">
                <a:solidFill>
                  <a:srgbClr val="0033B3"/>
                </a:solidFill>
                <a:latin typeface="Consolas" panose="020B0609020204030204" pitchFamily="49" charset="0"/>
                <a:ea typeface="阿里巴巴普惠体" panose="00020600040101010101" pitchFamily="18" charset="-122"/>
                <a:cs typeface="阿里巴巴普惠体" panose="00020600040101010101" pitchFamily="18" charset="-122"/>
              </a:rPr>
              <a:t>fetch</a:t>
            </a:r>
            <a:r>
              <a:rPr lang="zh-CN" altLang="zh-CN" sz="1400" dirty="0">
                <a:solidFill>
                  <a:srgbClr val="0033B3"/>
                </a:solidFill>
                <a:latin typeface="Consolas" panose="020B0609020204030204" pitchFamily="49" charset="0"/>
                <a:ea typeface="阿里巴巴普惠体" panose="00020600040101010101" pitchFamily="18" charset="-122"/>
                <a:cs typeface="阿里巴巴普惠体" panose="00020600040101010101" pitchFamily="18" charset="-122"/>
              </a:rPr>
              <a:t>-size</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dirty="0">
                <a:solidFill>
                  <a:srgbClr val="1750EB"/>
                </a:solidFill>
                <a:latin typeface="Consolas" panose="020B0609020204030204" pitchFamily="49" charset="0"/>
                <a:ea typeface="阿里巴巴普惠体" panose="00020600040101010101" pitchFamily="18" charset="-122"/>
                <a:cs typeface="阿里巴巴普惠体" panose="00020600040101010101" pitchFamily="18" charset="-122"/>
              </a:rPr>
              <a:t>-1      </a:t>
            </a:r>
            <a:r>
              <a:rPr lang="zh-CN" altLang="zh-CN" sz="1400" i="1" dirty="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en-US" sz="1400" i="1" dirty="0" smtClean="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t>缓存行数</a:t>
            </a:r>
            <a:endParaRPr lang="zh-CN" altLang="zh-CN" sz="1600" dirty="0">
              <a:latin typeface="Consolas" panose="020B0609020204030204" pitchFamily="49" charset="0"/>
              <a:ea typeface="阿里巴巴普惠体" panose="00020600040101010101" pitchFamily="18" charset="-122"/>
              <a:cs typeface="阿里巴巴普惠体" panose="00020600040101010101" pitchFamily="18" charset="-122"/>
            </a:endParaRPr>
          </a:p>
        </p:txBody>
      </p:sp>
    </p:spTree>
    <p:extLst>
      <p:ext uri="{BB962C8B-B14F-4D97-AF65-F5344CB8AC3E}">
        <p14:creationId xmlns:p14="http://schemas.microsoft.com/office/powerpoint/2010/main" val="3897337602"/>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4A7A685B-F94D-194F-BA07-9413F6ABF747}"/>
              </a:ext>
            </a:extLst>
          </p:cNvPr>
          <p:cNvSpPr>
            <a:spLocks noGrp="1"/>
          </p:cNvSpPr>
          <p:nvPr>
            <p:ph type="body" sz="quarter" idx="10"/>
          </p:nvPr>
        </p:nvSpPr>
        <p:spPr>
          <a:xfrm>
            <a:off x="5126583" y="1463040"/>
            <a:ext cx="6573803" cy="4511040"/>
          </a:xfrm>
        </p:spPr>
        <p:txBody>
          <a:bodyPr/>
          <a:lstStyle/>
          <a:p>
            <a:r>
              <a:rPr lang="en-US" altLang="zh-CN" sz="1600" dirty="0" err="1" smtClean="0">
                <a:solidFill>
                  <a:srgbClr val="080808"/>
                </a:solidFill>
                <a:latin typeface="Consolas" panose="020B0609020204030204" pitchFamily="49" charset="0"/>
              </a:rPr>
              <a:t>SpringBoot</a:t>
            </a:r>
            <a:r>
              <a:rPr lang="zh-CN" altLang="en-US" sz="1600" dirty="0" smtClean="0">
                <a:solidFill>
                  <a:srgbClr val="080808"/>
                </a:solidFill>
                <a:latin typeface="Consolas" panose="020B0609020204030204" pitchFamily="49" charset="0"/>
              </a:rPr>
              <a:t>内置</a:t>
            </a:r>
            <a:r>
              <a:rPr lang="en-US" altLang="zh-CN" sz="1600" dirty="0" err="1" smtClean="0">
                <a:solidFill>
                  <a:srgbClr val="080808"/>
                </a:solidFill>
                <a:latin typeface="Consolas" panose="020B0609020204030204" pitchFamily="49" charset="0"/>
              </a:rPr>
              <a:t>JdbcTemplate</a:t>
            </a:r>
            <a:r>
              <a:rPr lang="zh-CN" altLang="en-US" sz="1600" dirty="0" smtClean="0">
                <a:solidFill>
                  <a:srgbClr val="080808"/>
                </a:solidFill>
                <a:latin typeface="Consolas" panose="020B0609020204030204" pitchFamily="49" charset="0"/>
              </a:rPr>
              <a:t>持久化解决方案</a:t>
            </a:r>
            <a:endParaRPr lang="en-US" altLang="zh-CN" sz="1600" dirty="0" smtClean="0">
              <a:solidFill>
                <a:srgbClr val="080808"/>
              </a:solidFill>
              <a:latin typeface="Consolas" panose="020B0609020204030204" pitchFamily="49" charset="0"/>
            </a:endParaRPr>
          </a:p>
          <a:p>
            <a:r>
              <a:rPr lang="zh-CN" altLang="en-US" sz="1600" dirty="0" smtClean="0">
                <a:solidFill>
                  <a:srgbClr val="080808"/>
                </a:solidFill>
                <a:latin typeface="Consolas" panose="020B0609020204030204" pitchFamily="49" charset="0"/>
                <a:sym typeface="Consolas" panose="020B0609020204030204" pitchFamily="49" charset="0"/>
              </a:rPr>
              <a:t>使用</a:t>
            </a:r>
            <a:r>
              <a:rPr lang="en-US" altLang="zh-CN" sz="1600" dirty="0" err="1" smtClean="0">
                <a:solidFill>
                  <a:srgbClr val="080808"/>
                </a:solidFill>
                <a:latin typeface="Consolas" panose="020B0609020204030204" pitchFamily="49" charset="0"/>
                <a:sym typeface="Consolas" panose="020B0609020204030204" pitchFamily="49" charset="0"/>
              </a:rPr>
              <a:t>JdbcTemplate</a:t>
            </a:r>
            <a:r>
              <a:rPr lang="zh-CN" altLang="en-US" sz="1600" dirty="0" smtClean="0">
                <a:solidFill>
                  <a:srgbClr val="080808"/>
                </a:solidFill>
                <a:latin typeface="Consolas" panose="020B0609020204030204" pitchFamily="49" charset="0"/>
                <a:sym typeface="Consolas" panose="020B0609020204030204" pitchFamily="49" charset="0"/>
              </a:rPr>
              <a:t>需要导入</a:t>
            </a:r>
            <a:r>
              <a:rPr lang="en-US" altLang="zh-CN" sz="1600" dirty="0" smtClean="0">
                <a:solidFill>
                  <a:srgbClr val="080808"/>
                </a:solidFill>
                <a:latin typeface="Consolas" panose="020B0609020204030204" pitchFamily="49" charset="0"/>
                <a:sym typeface="Consolas" panose="020B0609020204030204" pitchFamily="49" charset="0"/>
              </a:rPr>
              <a:t>spring-boot-starter-</a:t>
            </a:r>
            <a:r>
              <a:rPr lang="en-US" altLang="zh-CN" sz="1600" dirty="0" err="1" smtClean="0">
                <a:solidFill>
                  <a:srgbClr val="080808"/>
                </a:solidFill>
                <a:latin typeface="Consolas" panose="020B0609020204030204" pitchFamily="49" charset="0"/>
                <a:sym typeface="Consolas" panose="020B0609020204030204" pitchFamily="49" charset="0"/>
              </a:rPr>
              <a:t>jdbc</a:t>
            </a:r>
            <a:endParaRPr lang="en-US" altLang="zh-CN" sz="1600" dirty="0" smtClean="0">
              <a:latin typeface="Consolas" panose="020B0609020204030204" pitchFamily="49" charset="0"/>
              <a:sym typeface="Consolas" panose="020B0609020204030204" pitchFamily="49" charset="0"/>
            </a:endParaRPr>
          </a:p>
        </p:txBody>
      </p:sp>
    </p:spTree>
    <p:extLst>
      <p:ext uri="{BB962C8B-B14F-4D97-AF65-F5344CB8AC3E}">
        <p14:creationId xmlns:p14="http://schemas.microsoft.com/office/powerpoint/2010/main" val="1409368971"/>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zh-CN" altLang="en-US" dirty="0" smtClean="0"/>
              <a:t>数据层解决方案</a:t>
            </a:r>
            <a:endParaRPr lang="zh-CN" altLang="en-US" dirty="0"/>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smtClean="0"/>
              <a:t>现有数据层解决方案技术选型</a:t>
            </a:r>
            <a:endParaRPr lang="en-US" altLang="zh-CN" dirty="0" smtClean="0"/>
          </a:p>
          <a:p>
            <a:pPr>
              <a:buFont typeface="Wingdings" panose="05000000000000000000" pitchFamily="2" charset="2"/>
              <a:buChar char="l"/>
            </a:pPr>
            <a:endParaRPr lang="en-US" altLang="zh-CN" sz="2000" dirty="0">
              <a:solidFill>
                <a:schemeClr val="tx1">
                  <a:lumMod val="85000"/>
                  <a:lumOff val="15000"/>
                </a:schemeClr>
              </a:solidFill>
            </a:endParaRPr>
          </a:p>
          <a:p>
            <a:pPr lvl="1">
              <a:buFont typeface="Wingdings" panose="05000000000000000000" pitchFamily="2" charset="2"/>
              <a:buChar char="u"/>
            </a:pPr>
            <a:r>
              <a:rPr lang="zh-CN" altLang="en-US" dirty="0" smtClean="0">
                <a:solidFill>
                  <a:schemeClr val="tx1">
                    <a:lumMod val="85000"/>
                    <a:lumOff val="15000"/>
                  </a:schemeClr>
                </a:solidFill>
              </a:rPr>
              <a:t>数据源：</a:t>
            </a:r>
            <a:r>
              <a:rPr lang="en-US" altLang="zh-CN" dirty="0" err="1" smtClean="0">
                <a:solidFill>
                  <a:schemeClr val="tx1">
                    <a:lumMod val="85000"/>
                    <a:lumOff val="15000"/>
                  </a:schemeClr>
                </a:solidFill>
              </a:rPr>
              <a:t>DruidDataSource</a:t>
            </a:r>
            <a:endParaRPr lang="en-US" altLang="zh-CN" dirty="0" smtClean="0">
              <a:solidFill>
                <a:schemeClr val="tx1">
                  <a:lumMod val="85000"/>
                  <a:lumOff val="15000"/>
                </a:schemeClr>
              </a:solidFill>
            </a:endParaRPr>
          </a:p>
          <a:p>
            <a:pPr lvl="1">
              <a:buFont typeface="Wingdings" panose="05000000000000000000" pitchFamily="2" charset="2"/>
              <a:buChar char="u"/>
            </a:pPr>
            <a:r>
              <a:rPr lang="zh-CN" altLang="en-US" dirty="0">
                <a:solidFill>
                  <a:schemeClr val="tx1">
                    <a:lumMod val="85000"/>
                    <a:lumOff val="15000"/>
                  </a:schemeClr>
                </a:solidFill>
              </a:rPr>
              <a:t>持久</a:t>
            </a:r>
            <a:r>
              <a:rPr lang="zh-CN" altLang="en-US" dirty="0" smtClean="0">
                <a:solidFill>
                  <a:schemeClr val="tx1">
                    <a:lumMod val="85000"/>
                    <a:lumOff val="15000"/>
                  </a:schemeClr>
                </a:solidFill>
              </a:rPr>
              <a:t>化技术：</a:t>
            </a:r>
            <a:r>
              <a:rPr lang="en-US" altLang="zh-CN" dirty="0" err="1" smtClean="0">
                <a:solidFill>
                  <a:schemeClr val="tx1">
                    <a:lumMod val="85000"/>
                    <a:lumOff val="15000"/>
                  </a:schemeClr>
                </a:solidFill>
              </a:rPr>
              <a:t>MyBatis</a:t>
            </a:r>
            <a:r>
              <a:rPr lang="en-US" altLang="zh-CN" dirty="0" smtClean="0">
                <a:solidFill>
                  <a:schemeClr val="tx1">
                    <a:lumMod val="85000"/>
                    <a:lumOff val="15000"/>
                  </a:schemeClr>
                </a:solidFill>
              </a:rPr>
              <a:t>-Plus / </a:t>
            </a:r>
            <a:r>
              <a:rPr lang="en-US" altLang="zh-CN" dirty="0" err="1" smtClean="0">
                <a:solidFill>
                  <a:schemeClr val="tx1">
                    <a:lumMod val="85000"/>
                    <a:lumOff val="15000"/>
                  </a:schemeClr>
                </a:solidFill>
              </a:rPr>
              <a:t>MyBatis</a:t>
            </a:r>
            <a:endParaRPr lang="en-US" altLang="zh-CN" dirty="0" smtClean="0">
              <a:solidFill>
                <a:schemeClr val="tx1">
                  <a:lumMod val="85000"/>
                  <a:lumOff val="15000"/>
                </a:schemeClr>
              </a:solidFill>
            </a:endParaRPr>
          </a:p>
          <a:p>
            <a:pPr lvl="1">
              <a:buFont typeface="Wingdings" panose="05000000000000000000" pitchFamily="2" charset="2"/>
              <a:buChar char="u"/>
            </a:pPr>
            <a:r>
              <a:rPr lang="zh-CN" altLang="en-US" dirty="0" smtClean="0">
                <a:solidFill>
                  <a:schemeClr val="tx1">
                    <a:lumMod val="85000"/>
                    <a:lumOff val="15000"/>
                  </a:schemeClr>
                </a:solidFill>
              </a:rPr>
              <a:t>数据库：</a:t>
            </a:r>
            <a:r>
              <a:rPr lang="en-US" altLang="zh-CN" dirty="0" smtClean="0">
                <a:solidFill>
                  <a:schemeClr val="tx1">
                    <a:lumMod val="85000"/>
                    <a:lumOff val="15000"/>
                  </a:schemeClr>
                </a:solidFill>
              </a:rPr>
              <a:t>MySQL</a:t>
            </a:r>
            <a:endParaRPr lang="en-US" altLang="zh-CN" dirty="0">
              <a:solidFill>
                <a:schemeClr val="tx1">
                  <a:lumMod val="85000"/>
                  <a:lumOff val="15000"/>
                </a:schemeClr>
              </a:solidFill>
            </a:endParaRPr>
          </a:p>
        </p:txBody>
      </p:sp>
      <p:sp>
        <p:nvSpPr>
          <p:cNvPr id="14" name="TextBox 3">
            <a:extLst>
              <a:ext uri="{FF2B5EF4-FFF2-40B4-BE49-F238E27FC236}">
                <a16:creationId xmlns:a16="http://schemas.microsoft.com/office/drawing/2014/main" id="{0C998B78-AB18-3C47-A1C7-25AE9A3A40B0}"/>
              </a:ext>
            </a:extLst>
          </p:cNvPr>
          <p:cNvSpPr txBox="1"/>
          <p:nvPr/>
        </p:nvSpPr>
        <p:spPr>
          <a:xfrm>
            <a:off x="1159842" y="2149748"/>
            <a:ext cx="9860586" cy="307777"/>
          </a:xfrm>
          <a:prstGeom prst="rect">
            <a:avLst/>
          </a:prstGeom>
          <a:solidFill>
            <a:srgbClr val="FFFFE4"/>
          </a:solidFill>
          <a:ln w="3175">
            <a:solidFill>
              <a:srgbClr val="919191"/>
            </a:solidFill>
          </a:ln>
        </p:spPr>
        <p:txBody>
          <a:bodyPr wrap="square">
            <a:spAutoFit/>
          </a:bodyPr>
          <a:lstStyle/>
          <a:p>
            <a:r>
              <a:rPr lang="en-US" altLang="zh-CN" sz="1400" dirty="0" smtClean="0">
                <a:latin typeface="Consolas" panose="020B0609020204030204" pitchFamily="49" charset="0"/>
              </a:rPr>
              <a:t>Druid + </a:t>
            </a:r>
            <a:r>
              <a:rPr lang="en-US" altLang="zh-CN" sz="1400" dirty="0" err="1" smtClean="0">
                <a:latin typeface="Consolas" panose="020B0609020204030204" pitchFamily="49" charset="0"/>
              </a:rPr>
              <a:t>MyBatis</a:t>
            </a:r>
            <a:r>
              <a:rPr lang="en-US" altLang="zh-CN" sz="1400" dirty="0" smtClean="0">
                <a:latin typeface="Consolas" panose="020B0609020204030204" pitchFamily="49" charset="0"/>
              </a:rPr>
              <a:t>-Plus + MySQL</a:t>
            </a:r>
            <a:endParaRPr lang="zh-CN" altLang="en-US" sz="1400" dirty="0">
              <a:latin typeface="Consolas" panose="020B0609020204030204" pitchFamily="49" charset="0"/>
            </a:endParaRPr>
          </a:p>
        </p:txBody>
      </p:sp>
    </p:spTree>
    <p:extLst>
      <p:ext uri="{BB962C8B-B14F-4D97-AF65-F5344CB8AC3E}">
        <p14:creationId xmlns:p14="http://schemas.microsoft.com/office/powerpoint/2010/main" val="1321658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8">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zh-CN" altLang="en-US" dirty="0"/>
              <a:t>内嵌</a:t>
            </a:r>
            <a:r>
              <a:rPr lang="zh-CN" altLang="en-US" dirty="0" smtClean="0"/>
              <a:t>数据库</a:t>
            </a:r>
            <a:endParaRPr lang="zh-CN" altLang="en-US" dirty="0"/>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en-US" altLang="zh-CN" dirty="0" err="1" smtClean="0"/>
              <a:t>SpringBoot</a:t>
            </a:r>
            <a:r>
              <a:rPr lang="zh-CN" altLang="en-US" dirty="0" smtClean="0"/>
              <a:t>提供了</a:t>
            </a:r>
            <a:r>
              <a:rPr lang="en-US" altLang="zh-CN" dirty="0" smtClean="0"/>
              <a:t>3</a:t>
            </a:r>
            <a:r>
              <a:rPr lang="zh-CN" altLang="en-US" dirty="0" smtClean="0"/>
              <a:t>种内嵌数据库供开发者选择，提高开发测试效率</a:t>
            </a:r>
            <a:endParaRPr lang="en-US" altLang="zh-CN" dirty="0" smtClean="0"/>
          </a:p>
          <a:p>
            <a:pPr lvl="1">
              <a:buFont typeface="Wingdings" panose="05000000000000000000" pitchFamily="2" charset="2"/>
              <a:buChar char="u"/>
            </a:pPr>
            <a:r>
              <a:rPr lang="en-US" altLang="zh-CN" dirty="0" smtClean="0"/>
              <a:t>H2</a:t>
            </a:r>
          </a:p>
          <a:p>
            <a:pPr lvl="1">
              <a:buFont typeface="Wingdings" panose="05000000000000000000" pitchFamily="2" charset="2"/>
              <a:buChar char="u"/>
            </a:pPr>
            <a:r>
              <a:rPr lang="en-US" altLang="zh-CN" dirty="0" smtClean="0"/>
              <a:t>HSQL</a:t>
            </a:r>
          </a:p>
          <a:p>
            <a:pPr lvl="1">
              <a:buFont typeface="Wingdings" panose="05000000000000000000" pitchFamily="2" charset="2"/>
              <a:buChar char="u"/>
            </a:pPr>
            <a:r>
              <a:rPr lang="en-US" altLang="zh-CN" dirty="0" smtClean="0"/>
              <a:t>Derby</a:t>
            </a:r>
          </a:p>
        </p:txBody>
      </p:sp>
    </p:spTree>
    <p:extLst>
      <p:ext uri="{BB962C8B-B14F-4D97-AF65-F5344CB8AC3E}">
        <p14:creationId xmlns:p14="http://schemas.microsoft.com/office/powerpoint/2010/main" val="238096946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zh-CN" altLang="en-US" dirty="0" smtClean="0"/>
              <a:t>启动热部署</a:t>
            </a:r>
            <a:endParaRPr lang="zh-CN" altLang="en-US" dirty="0"/>
          </a:p>
        </p:txBody>
      </p:sp>
      <p:pic>
        <p:nvPicPr>
          <p:cNvPr id="6" name="图片 5"/>
          <p:cNvPicPr>
            <a:picLocks noChangeAspect="1"/>
          </p:cNvPicPr>
          <p:nvPr/>
        </p:nvPicPr>
        <p:blipFill>
          <a:blip r:embed="rId3"/>
          <a:stretch>
            <a:fillRect/>
          </a:stretch>
        </p:blipFill>
        <p:spPr>
          <a:xfrm>
            <a:off x="1633537" y="2247900"/>
            <a:ext cx="4175961" cy="647700"/>
          </a:xfrm>
          <a:prstGeom prst="rect">
            <a:avLst/>
          </a:prstGeom>
        </p:spPr>
      </p:pic>
      <p:pic>
        <p:nvPicPr>
          <p:cNvPr id="2" name="图片 1"/>
          <p:cNvPicPr>
            <a:picLocks noChangeAspect="1"/>
          </p:cNvPicPr>
          <p:nvPr/>
        </p:nvPicPr>
        <p:blipFill>
          <a:blip r:embed="rId4"/>
          <a:stretch>
            <a:fillRect/>
          </a:stretch>
        </p:blipFill>
        <p:spPr>
          <a:xfrm>
            <a:off x="6500812" y="2247900"/>
            <a:ext cx="3476625" cy="647700"/>
          </a:xfrm>
          <a:prstGeom prst="rect">
            <a:avLst/>
          </a:prstGeom>
        </p:spPr>
      </p:pic>
      <p:grpSp>
        <p:nvGrpSpPr>
          <p:cNvPr id="7" name="组合 6"/>
          <p:cNvGrpSpPr/>
          <p:nvPr/>
        </p:nvGrpSpPr>
        <p:grpSpPr>
          <a:xfrm>
            <a:off x="8824461" y="2917490"/>
            <a:ext cx="1452048" cy="1227701"/>
            <a:chOff x="8029853" y="1080789"/>
            <a:chExt cx="1452048" cy="1227701"/>
          </a:xfrm>
        </p:grpSpPr>
        <p:sp>
          <p:nvSpPr>
            <p:cNvPr id="8" name="圆角矩形 7"/>
            <p:cNvSpPr/>
            <p:nvPr/>
          </p:nvSpPr>
          <p:spPr>
            <a:xfrm>
              <a:off x="8029853" y="1597979"/>
              <a:ext cx="1452048" cy="710511"/>
            </a:xfrm>
            <a:prstGeom prst="roundRect">
              <a:avLst/>
            </a:prstGeom>
            <a:noFill/>
            <a:ln w="762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4000" dirty="0">
                  <a:solidFill>
                    <a:srgbClr val="AD2B26"/>
                  </a:solidFill>
                  <a:latin typeface="Consolas" panose="020B0609020204030204" pitchFamily="49" charset="0"/>
                  <a:ea typeface="阿里巴巴普惠体 Heavy" panose="00020600040101010101" pitchFamily="18" charset="-122"/>
                  <a:cs typeface="阿里巴巴普惠体 Heavy" panose="00020600040101010101" pitchFamily="18" charset="-122"/>
                  <a:sym typeface="Consolas" panose="020B0609020204030204" pitchFamily="49" charset="0"/>
                </a:rPr>
                <a:t>痛点</a:t>
              </a:r>
            </a:p>
          </p:txBody>
        </p:sp>
        <p:sp>
          <p:nvSpPr>
            <p:cNvPr id="9" name="左箭头 8"/>
            <p:cNvSpPr/>
            <p:nvPr/>
          </p:nvSpPr>
          <p:spPr>
            <a:xfrm rot="5400000">
              <a:off x="8496836" y="1221169"/>
              <a:ext cx="549427" cy="268668"/>
            </a:xfrm>
            <a:prstGeom prst="leftArrow">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extLst>
      <p:ext uri="{BB962C8B-B14F-4D97-AF65-F5344CB8AC3E}">
        <p14:creationId xmlns:p14="http://schemas.microsoft.com/office/powerpoint/2010/main" val="3325857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2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zh-CN" altLang="en-US" dirty="0"/>
              <a:t>内嵌</a:t>
            </a:r>
            <a:r>
              <a:rPr lang="zh-CN" altLang="en-US" dirty="0" smtClean="0"/>
              <a:t>数据库（</a:t>
            </a:r>
            <a:r>
              <a:rPr lang="en-US" altLang="zh-CN" dirty="0" smtClean="0"/>
              <a:t>H2</a:t>
            </a:r>
            <a:r>
              <a:rPr lang="zh-CN" altLang="en-US" dirty="0" smtClean="0"/>
              <a:t>）</a:t>
            </a:r>
            <a:endParaRPr lang="zh-CN" altLang="en-US" dirty="0"/>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smtClean="0"/>
              <a:t>导入</a:t>
            </a:r>
            <a:r>
              <a:rPr lang="en-US" altLang="zh-CN" dirty="0" smtClean="0"/>
              <a:t>H2</a:t>
            </a:r>
            <a:r>
              <a:rPr lang="zh-CN" altLang="en-US" dirty="0" smtClean="0"/>
              <a:t>相关坐标</a:t>
            </a:r>
            <a:endParaRPr lang="en-US" altLang="zh-CN" dirty="0" smtClean="0"/>
          </a:p>
          <a:p>
            <a:pPr>
              <a:buFont typeface="Wingdings" panose="05000000000000000000" pitchFamily="2" charset="2"/>
              <a:buChar char="l"/>
            </a:pPr>
            <a:endParaRPr lang="en-US" altLang="zh-CN" dirty="0" smtClean="0"/>
          </a:p>
          <a:p>
            <a:pPr>
              <a:buFont typeface="Wingdings" panose="05000000000000000000" pitchFamily="2" charset="2"/>
              <a:buChar char="l"/>
            </a:pPr>
            <a:endParaRPr lang="en-US" altLang="zh-CN" dirty="0">
              <a:solidFill>
                <a:schemeClr val="tx1">
                  <a:lumMod val="85000"/>
                  <a:lumOff val="15000"/>
                </a:schemeClr>
              </a:solidFill>
            </a:endParaRPr>
          </a:p>
        </p:txBody>
      </p:sp>
      <p:sp>
        <p:nvSpPr>
          <p:cNvPr id="14" name="TextBox 3">
            <a:extLst>
              <a:ext uri="{FF2B5EF4-FFF2-40B4-BE49-F238E27FC236}">
                <a16:creationId xmlns:a16="http://schemas.microsoft.com/office/drawing/2014/main" id="{0C998B78-AB18-3C47-A1C7-25AE9A3A40B0}"/>
              </a:ext>
            </a:extLst>
          </p:cNvPr>
          <p:cNvSpPr txBox="1"/>
          <p:nvPr/>
        </p:nvSpPr>
        <p:spPr>
          <a:xfrm>
            <a:off x="1159842" y="2149748"/>
            <a:ext cx="9860586" cy="3000821"/>
          </a:xfrm>
          <a:prstGeom prst="rect">
            <a:avLst/>
          </a:prstGeom>
          <a:solidFill>
            <a:srgbClr val="FFFFE4"/>
          </a:solidFill>
          <a:ln w="3175">
            <a:solidFill>
              <a:srgbClr val="919191"/>
            </a:solidFill>
          </a:ln>
        </p:spPr>
        <p:txBody>
          <a:bodyPr wrap="square">
            <a:spAutoFit/>
          </a:bodyPr>
          <a:lstStyle/>
          <a:p>
            <a:pPr lvl="0" eaLnBrk="0" fontAlgn="base" hangingPunct="0">
              <a:lnSpc>
                <a:spcPct val="150000"/>
              </a:lnSpc>
              <a:spcBef>
                <a:spcPct val="0"/>
              </a:spcBef>
              <a:spcAft>
                <a:spcPct val="0"/>
              </a:spcAft>
            </a:pPr>
            <a:r>
              <a:rPr lang="zh-CN" altLang="zh-CN" sz="1400" dirty="0">
                <a:solidFill>
                  <a:srgbClr val="080808"/>
                </a:solidFill>
                <a:latin typeface="Consolas" panose="020B0609020204030204" pitchFamily="49" charset="0"/>
              </a:rPr>
              <a:t>&lt;</a:t>
            </a:r>
            <a:r>
              <a:rPr lang="zh-CN" altLang="zh-CN" sz="1400" dirty="0">
                <a:solidFill>
                  <a:srgbClr val="0033B3"/>
                </a:solidFill>
                <a:latin typeface="Consolas" panose="020B0609020204030204" pitchFamily="49" charset="0"/>
              </a:rPr>
              <a:t>dependency</a:t>
            </a:r>
            <a:r>
              <a:rPr lang="zh-CN" altLang="zh-CN" sz="1400" dirty="0">
                <a:solidFill>
                  <a:srgbClr val="080808"/>
                </a:solidFill>
                <a:latin typeface="Consolas" panose="020B0609020204030204" pitchFamily="49" charset="0"/>
              </a:rPr>
              <a:t>&gt;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&lt;</a:t>
            </a:r>
            <a:r>
              <a:rPr lang="zh-CN" altLang="zh-CN" sz="1400" dirty="0">
                <a:solidFill>
                  <a:srgbClr val="0033B3"/>
                </a:solidFill>
                <a:latin typeface="Consolas" panose="020B0609020204030204" pitchFamily="49" charset="0"/>
              </a:rPr>
              <a:t>groupId</a:t>
            </a:r>
            <a:r>
              <a:rPr lang="zh-CN" altLang="zh-CN" sz="1400" dirty="0">
                <a:solidFill>
                  <a:srgbClr val="080808"/>
                </a:solidFill>
                <a:latin typeface="Consolas" panose="020B0609020204030204" pitchFamily="49" charset="0"/>
              </a:rPr>
              <a:t>&gt;org.springframework.boot&lt;/</a:t>
            </a:r>
            <a:r>
              <a:rPr lang="zh-CN" altLang="zh-CN" sz="1400" dirty="0">
                <a:solidFill>
                  <a:srgbClr val="0033B3"/>
                </a:solidFill>
                <a:latin typeface="Consolas" panose="020B0609020204030204" pitchFamily="49" charset="0"/>
              </a:rPr>
              <a:t>groupId</a:t>
            </a:r>
            <a:r>
              <a:rPr lang="zh-CN" altLang="zh-CN" sz="1400" dirty="0">
                <a:solidFill>
                  <a:srgbClr val="080808"/>
                </a:solidFill>
                <a:latin typeface="Consolas" panose="020B0609020204030204" pitchFamily="49" charset="0"/>
              </a:rPr>
              <a:t>&gt;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&lt;</a:t>
            </a:r>
            <a:r>
              <a:rPr lang="zh-CN" altLang="zh-CN" sz="1400" dirty="0">
                <a:solidFill>
                  <a:srgbClr val="0033B3"/>
                </a:solidFill>
                <a:latin typeface="Consolas" panose="020B0609020204030204" pitchFamily="49" charset="0"/>
              </a:rPr>
              <a:t>artifactId</a:t>
            </a:r>
            <a:r>
              <a:rPr lang="zh-CN" altLang="zh-CN" sz="1400" dirty="0">
                <a:solidFill>
                  <a:srgbClr val="080808"/>
                </a:solidFill>
                <a:latin typeface="Consolas" panose="020B0609020204030204" pitchFamily="49" charset="0"/>
              </a:rPr>
              <a:t>&gt;spring-boot-starter-data-jpa&lt;/</a:t>
            </a:r>
            <a:r>
              <a:rPr lang="zh-CN" altLang="zh-CN" sz="1400" dirty="0">
                <a:solidFill>
                  <a:srgbClr val="0033B3"/>
                </a:solidFill>
                <a:latin typeface="Consolas" panose="020B0609020204030204" pitchFamily="49" charset="0"/>
              </a:rPr>
              <a:t>artifactId</a:t>
            </a:r>
            <a:r>
              <a:rPr lang="zh-CN" altLang="zh-CN" sz="1400" dirty="0">
                <a:solidFill>
                  <a:srgbClr val="080808"/>
                </a:solidFill>
                <a:latin typeface="Consolas" panose="020B0609020204030204" pitchFamily="49" charset="0"/>
              </a:rPr>
              <a:t>&gt;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&lt;/</a:t>
            </a:r>
            <a:r>
              <a:rPr lang="zh-CN" altLang="zh-CN" sz="1400" dirty="0">
                <a:solidFill>
                  <a:srgbClr val="0033B3"/>
                </a:solidFill>
                <a:latin typeface="Consolas" panose="020B0609020204030204" pitchFamily="49" charset="0"/>
              </a:rPr>
              <a:t>dependency</a:t>
            </a:r>
            <a:r>
              <a:rPr lang="zh-CN" altLang="zh-CN" sz="1400" dirty="0">
                <a:solidFill>
                  <a:srgbClr val="080808"/>
                </a:solidFill>
                <a:latin typeface="Consolas" panose="020B0609020204030204" pitchFamily="49" charset="0"/>
              </a:rPr>
              <a:t>&gt;</a:t>
            </a:r>
            <a:br>
              <a:rPr lang="zh-CN" altLang="zh-CN" sz="1400" dirty="0">
                <a:solidFill>
                  <a:srgbClr val="080808"/>
                </a:solidFill>
                <a:latin typeface="Consolas" panose="020B0609020204030204" pitchFamily="49" charset="0"/>
              </a:rPr>
            </a:br>
            <a:r>
              <a:rPr lang="zh-CN" altLang="zh-CN" sz="1400" dirty="0" smtClean="0">
                <a:solidFill>
                  <a:srgbClr val="080808"/>
                </a:solidFill>
                <a:latin typeface="Consolas" panose="020B0609020204030204" pitchFamily="49" charset="0"/>
              </a:rPr>
              <a:t>&lt;</a:t>
            </a:r>
            <a:r>
              <a:rPr lang="zh-CN" altLang="zh-CN" sz="1400" dirty="0">
                <a:solidFill>
                  <a:srgbClr val="0033B3"/>
                </a:solidFill>
                <a:latin typeface="Consolas" panose="020B0609020204030204" pitchFamily="49" charset="0"/>
              </a:rPr>
              <a:t>dependency</a:t>
            </a:r>
            <a:r>
              <a:rPr lang="zh-CN" altLang="zh-CN" sz="1400" dirty="0">
                <a:solidFill>
                  <a:srgbClr val="080808"/>
                </a:solidFill>
                <a:latin typeface="Consolas" panose="020B0609020204030204" pitchFamily="49" charset="0"/>
              </a:rPr>
              <a:t>&gt;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&lt;</a:t>
            </a:r>
            <a:r>
              <a:rPr lang="zh-CN" altLang="zh-CN" sz="1400" dirty="0">
                <a:solidFill>
                  <a:srgbClr val="0033B3"/>
                </a:solidFill>
                <a:latin typeface="Consolas" panose="020B0609020204030204" pitchFamily="49" charset="0"/>
              </a:rPr>
              <a:t>groupId</a:t>
            </a:r>
            <a:r>
              <a:rPr lang="zh-CN" altLang="zh-CN" sz="1400" dirty="0">
                <a:solidFill>
                  <a:srgbClr val="080808"/>
                </a:solidFill>
                <a:latin typeface="Consolas" panose="020B0609020204030204" pitchFamily="49" charset="0"/>
              </a:rPr>
              <a:t>&gt;com.h2database&lt;/</a:t>
            </a:r>
            <a:r>
              <a:rPr lang="zh-CN" altLang="zh-CN" sz="1400" dirty="0">
                <a:solidFill>
                  <a:srgbClr val="0033B3"/>
                </a:solidFill>
                <a:latin typeface="Consolas" panose="020B0609020204030204" pitchFamily="49" charset="0"/>
              </a:rPr>
              <a:t>groupId</a:t>
            </a:r>
            <a:r>
              <a:rPr lang="zh-CN" altLang="zh-CN" sz="1400" dirty="0">
                <a:solidFill>
                  <a:srgbClr val="080808"/>
                </a:solidFill>
                <a:latin typeface="Consolas" panose="020B0609020204030204" pitchFamily="49" charset="0"/>
              </a:rPr>
              <a:t>&gt;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&lt;</a:t>
            </a:r>
            <a:r>
              <a:rPr lang="zh-CN" altLang="zh-CN" sz="1400" dirty="0">
                <a:solidFill>
                  <a:srgbClr val="0033B3"/>
                </a:solidFill>
                <a:latin typeface="Consolas" panose="020B0609020204030204" pitchFamily="49" charset="0"/>
              </a:rPr>
              <a:t>artifactId</a:t>
            </a:r>
            <a:r>
              <a:rPr lang="zh-CN" altLang="zh-CN" sz="1400" dirty="0">
                <a:solidFill>
                  <a:srgbClr val="080808"/>
                </a:solidFill>
                <a:latin typeface="Consolas" panose="020B0609020204030204" pitchFamily="49" charset="0"/>
              </a:rPr>
              <a:t>&gt;h2&lt;/</a:t>
            </a:r>
            <a:r>
              <a:rPr lang="zh-CN" altLang="zh-CN" sz="1400" dirty="0">
                <a:solidFill>
                  <a:srgbClr val="0033B3"/>
                </a:solidFill>
                <a:latin typeface="Consolas" panose="020B0609020204030204" pitchFamily="49" charset="0"/>
              </a:rPr>
              <a:t>artifactId</a:t>
            </a:r>
            <a:r>
              <a:rPr lang="zh-CN" altLang="zh-CN" sz="1400" dirty="0">
                <a:solidFill>
                  <a:srgbClr val="080808"/>
                </a:solidFill>
                <a:latin typeface="Consolas" panose="020B0609020204030204" pitchFamily="49" charset="0"/>
              </a:rPr>
              <a:t>&gt;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&lt;</a:t>
            </a:r>
            <a:r>
              <a:rPr lang="zh-CN" altLang="zh-CN" sz="1400" dirty="0">
                <a:solidFill>
                  <a:srgbClr val="0033B3"/>
                </a:solidFill>
                <a:latin typeface="Consolas" panose="020B0609020204030204" pitchFamily="49" charset="0"/>
              </a:rPr>
              <a:t>scope</a:t>
            </a:r>
            <a:r>
              <a:rPr lang="zh-CN" altLang="zh-CN" sz="1400" dirty="0">
                <a:solidFill>
                  <a:srgbClr val="080808"/>
                </a:solidFill>
                <a:latin typeface="Consolas" panose="020B0609020204030204" pitchFamily="49" charset="0"/>
              </a:rPr>
              <a:t>&gt;runtime&lt;/</a:t>
            </a:r>
            <a:r>
              <a:rPr lang="zh-CN" altLang="zh-CN" sz="1400" dirty="0">
                <a:solidFill>
                  <a:srgbClr val="0033B3"/>
                </a:solidFill>
                <a:latin typeface="Consolas" panose="020B0609020204030204" pitchFamily="49" charset="0"/>
              </a:rPr>
              <a:t>scope</a:t>
            </a:r>
            <a:r>
              <a:rPr lang="zh-CN" altLang="zh-CN" sz="1400" dirty="0">
                <a:solidFill>
                  <a:srgbClr val="080808"/>
                </a:solidFill>
                <a:latin typeface="Consolas" panose="020B0609020204030204" pitchFamily="49" charset="0"/>
              </a:rPr>
              <a:t>&gt;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&lt;/</a:t>
            </a:r>
            <a:r>
              <a:rPr lang="zh-CN" altLang="zh-CN" sz="1400" dirty="0">
                <a:solidFill>
                  <a:srgbClr val="0033B3"/>
                </a:solidFill>
                <a:latin typeface="Consolas" panose="020B0609020204030204" pitchFamily="49" charset="0"/>
              </a:rPr>
              <a:t>dependency</a:t>
            </a:r>
            <a:r>
              <a:rPr lang="zh-CN" altLang="zh-CN" sz="1400" dirty="0">
                <a:solidFill>
                  <a:srgbClr val="080808"/>
                </a:solidFill>
                <a:latin typeface="Consolas" panose="020B0609020204030204" pitchFamily="49" charset="0"/>
              </a:rPr>
              <a:t>&gt;</a:t>
            </a:r>
            <a:endParaRPr lang="zh-CN" altLang="zh-CN" sz="1600" dirty="0">
              <a:latin typeface="Arial" panose="020B0604020202020204" pitchFamily="34" charset="0"/>
            </a:endParaRPr>
          </a:p>
        </p:txBody>
      </p:sp>
    </p:spTree>
    <p:extLst>
      <p:ext uri="{BB962C8B-B14F-4D97-AF65-F5344CB8AC3E}">
        <p14:creationId xmlns:p14="http://schemas.microsoft.com/office/powerpoint/2010/main" val="2091067697"/>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zh-CN" altLang="en-US" dirty="0"/>
              <a:t>内嵌数据库（</a:t>
            </a:r>
            <a:r>
              <a:rPr lang="en-US" altLang="zh-CN" dirty="0"/>
              <a:t>H2</a:t>
            </a:r>
            <a:r>
              <a:rPr lang="zh-CN" altLang="en-US" dirty="0"/>
              <a:t>）</a:t>
            </a:r>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smtClean="0"/>
              <a:t>设置当前项目为</a:t>
            </a:r>
            <a:r>
              <a:rPr lang="en-US" altLang="zh-CN" dirty="0" smtClean="0"/>
              <a:t>web</a:t>
            </a:r>
            <a:r>
              <a:rPr lang="zh-CN" altLang="en-US" dirty="0" smtClean="0"/>
              <a:t>工程，并配置</a:t>
            </a:r>
            <a:r>
              <a:rPr lang="en-US" altLang="zh-CN" dirty="0" smtClean="0"/>
              <a:t>H2</a:t>
            </a:r>
            <a:r>
              <a:rPr lang="zh-CN" altLang="en-US" dirty="0" smtClean="0"/>
              <a:t>管理控制台参数</a:t>
            </a:r>
            <a:endParaRPr lang="en-US" altLang="zh-CN" dirty="0" smtClean="0"/>
          </a:p>
          <a:p>
            <a:pPr>
              <a:buFont typeface="Wingdings" panose="05000000000000000000" pitchFamily="2" charset="2"/>
              <a:buChar char="l"/>
            </a:pPr>
            <a:endParaRPr lang="en-US" altLang="zh-CN" dirty="0"/>
          </a:p>
          <a:p>
            <a:pPr>
              <a:buFont typeface="Wingdings" panose="05000000000000000000" pitchFamily="2" charset="2"/>
              <a:buChar char="l"/>
            </a:pPr>
            <a:endParaRPr lang="en-US" altLang="zh-CN" dirty="0" smtClean="0"/>
          </a:p>
          <a:p>
            <a:pPr>
              <a:buFont typeface="Wingdings" panose="05000000000000000000" pitchFamily="2" charset="2"/>
              <a:buChar char="l"/>
            </a:pPr>
            <a:endParaRPr lang="en-US" altLang="zh-CN" dirty="0"/>
          </a:p>
          <a:p>
            <a:pPr>
              <a:buFont typeface="Wingdings" panose="05000000000000000000" pitchFamily="2" charset="2"/>
              <a:buChar char="l"/>
            </a:pPr>
            <a:endParaRPr lang="en-US" altLang="zh-CN" dirty="0" smtClean="0"/>
          </a:p>
          <a:p>
            <a:pPr>
              <a:buFont typeface="Wingdings" panose="05000000000000000000" pitchFamily="2" charset="2"/>
              <a:buChar char="l"/>
            </a:pPr>
            <a:endParaRPr lang="en-US" altLang="zh-CN" dirty="0"/>
          </a:p>
          <a:p>
            <a:pPr>
              <a:buFont typeface="Wingdings" panose="05000000000000000000" pitchFamily="2" charset="2"/>
              <a:buChar char="l"/>
            </a:pPr>
            <a:endParaRPr lang="en-US" altLang="zh-CN" dirty="0" smtClean="0"/>
          </a:p>
          <a:p>
            <a:pPr lvl="1">
              <a:buFont typeface="Wingdings" panose="05000000000000000000" pitchFamily="2" charset="2"/>
              <a:buChar char="u"/>
            </a:pPr>
            <a:r>
              <a:rPr lang="zh-CN" altLang="en-US" dirty="0" smtClean="0"/>
              <a:t>访问用户名</a:t>
            </a:r>
            <a:r>
              <a:rPr lang="en-US" altLang="zh-CN" dirty="0" err="1" smtClean="0"/>
              <a:t>sa</a:t>
            </a:r>
            <a:r>
              <a:rPr lang="zh-CN" altLang="en-US" dirty="0" smtClean="0"/>
              <a:t>，默认密码</a:t>
            </a:r>
            <a:r>
              <a:rPr lang="en-US" altLang="zh-CN" dirty="0" smtClean="0"/>
              <a:t>123456</a:t>
            </a:r>
          </a:p>
          <a:p>
            <a:pPr>
              <a:buFont typeface="Wingdings" panose="05000000000000000000" pitchFamily="2" charset="2"/>
              <a:buChar char="l"/>
            </a:pPr>
            <a:endParaRPr lang="en-US" altLang="zh-CN" dirty="0" smtClean="0"/>
          </a:p>
          <a:p>
            <a:pPr>
              <a:buFont typeface="Wingdings" panose="05000000000000000000" pitchFamily="2" charset="2"/>
              <a:buChar char="l"/>
            </a:pPr>
            <a:endParaRPr lang="en-US" altLang="zh-CN" dirty="0">
              <a:solidFill>
                <a:schemeClr val="tx1">
                  <a:lumMod val="85000"/>
                  <a:lumOff val="15000"/>
                </a:schemeClr>
              </a:solidFill>
            </a:endParaRPr>
          </a:p>
        </p:txBody>
      </p:sp>
      <p:sp>
        <p:nvSpPr>
          <p:cNvPr id="14" name="TextBox 3">
            <a:extLst>
              <a:ext uri="{FF2B5EF4-FFF2-40B4-BE49-F238E27FC236}">
                <a16:creationId xmlns:a16="http://schemas.microsoft.com/office/drawing/2014/main" id="{0C998B78-AB18-3C47-A1C7-25AE9A3A40B0}"/>
              </a:ext>
            </a:extLst>
          </p:cNvPr>
          <p:cNvSpPr txBox="1"/>
          <p:nvPr/>
        </p:nvSpPr>
        <p:spPr>
          <a:xfrm>
            <a:off x="1159842" y="2149748"/>
            <a:ext cx="9860586" cy="2354491"/>
          </a:xfrm>
          <a:prstGeom prst="rect">
            <a:avLst/>
          </a:prstGeom>
          <a:solidFill>
            <a:srgbClr val="FFFFE4"/>
          </a:solidFill>
          <a:ln w="3175">
            <a:solidFill>
              <a:srgbClr val="919191"/>
            </a:solidFill>
          </a:ln>
        </p:spPr>
        <p:txBody>
          <a:bodyPr wrap="square">
            <a:spAutoFit/>
          </a:bodyPr>
          <a:lstStyle/>
          <a:p>
            <a:pPr lvl="0" eaLnBrk="0" fontAlgn="base" hangingPunct="0">
              <a:lnSpc>
                <a:spcPct val="150000"/>
              </a:lnSpc>
              <a:spcBef>
                <a:spcPct val="0"/>
              </a:spcBef>
              <a:spcAft>
                <a:spcPct val="0"/>
              </a:spcAft>
            </a:pPr>
            <a:r>
              <a:rPr lang="zh-CN" altLang="zh-CN" sz="1400" dirty="0">
                <a:solidFill>
                  <a:srgbClr val="0033B3"/>
                </a:solidFill>
                <a:latin typeface="Consolas" panose="020B0609020204030204" pitchFamily="49" charset="0"/>
              </a:rPr>
              <a:t>server</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port</a:t>
            </a:r>
            <a:r>
              <a:rPr lang="zh-CN" altLang="zh-CN" sz="1400" dirty="0">
                <a:solidFill>
                  <a:srgbClr val="080808"/>
                </a:solidFill>
                <a:latin typeface="Consolas" panose="020B0609020204030204" pitchFamily="49" charset="0"/>
              </a:rPr>
              <a:t>: </a:t>
            </a:r>
            <a:r>
              <a:rPr lang="zh-CN" altLang="zh-CN" sz="1400" dirty="0" smtClean="0">
                <a:solidFill>
                  <a:srgbClr val="1750EB"/>
                </a:solidFill>
                <a:latin typeface="Consolas" panose="020B0609020204030204" pitchFamily="49" charset="0"/>
              </a:rPr>
              <a:t>80</a:t>
            </a:r>
            <a:br>
              <a:rPr lang="zh-CN" altLang="zh-CN" sz="1400" dirty="0" smtClean="0">
                <a:solidFill>
                  <a:srgbClr val="1750EB"/>
                </a:solidFill>
                <a:latin typeface="Consolas" panose="020B0609020204030204" pitchFamily="49" charset="0"/>
              </a:rPr>
            </a:br>
            <a:r>
              <a:rPr lang="zh-CN" altLang="zh-CN" sz="1400" dirty="0" smtClean="0">
                <a:solidFill>
                  <a:srgbClr val="0033B3"/>
                </a:solidFill>
                <a:latin typeface="Consolas" panose="020B0609020204030204" pitchFamily="49" charset="0"/>
              </a:rPr>
              <a:t>spring</a:t>
            </a:r>
            <a:r>
              <a:rPr lang="zh-CN" altLang="zh-CN" sz="1400" dirty="0" smtClean="0">
                <a:solidFill>
                  <a:srgbClr val="080808"/>
                </a:solidFill>
                <a:latin typeface="Consolas" panose="020B0609020204030204" pitchFamily="49" charset="0"/>
              </a:rPr>
              <a:t>:</a:t>
            </a:r>
            <a:br>
              <a:rPr lang="zh-CN" altLang="zh-CN" sz="1400" dirty="0" smtClean="0">
                <a:solidFill>
                  <a:srgbClr val="080808"/>
                </a:solidFill>
                <a:latin typeface="Consolas" panose="020B0609020204030204" pitchFamily="49" charset="0"/>
              </a:rPr>
            </a:br>
            <a:r>
              <a:rPr lang="zh-CN" altLang="zh-CN" sz="1400" dirty="0" smtClean="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h2</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console</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path</a:t>
            </a:r>
            <a:r>
              <a:rPr lang="zh-CN" altLang="zh-CN" sz="1400" dirty="0">
                <a:solidFill>
                  <a:srgbClr val="080808"/>
                </a:solidFill>
                <a:latin typeface="Consolas" panose="020B0609020204030204" pitchFamily="49" charset="0"/>
              </a:rPr>
              <a:t>: /h2</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enabled</a:t>
            </a: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true</a:t>
            </a:r>
            <a:endParaRPr lang="zh-CN" altLang="zh-CN" sz="1600" dirty="0">
              <a:latin typeface="Arial" panose="020B0604020202020204" pitchFamily="34" charset="0"/>
            </a:endParaRPr>
          </a:p>
        </p:txBody>
      </p:sp>
    </p:spTree>
    <p:extLst>
      <p:ext uri="{BB962C8B-B14F-4D97-AF65-F5344CB8AC3E}">
        <p14:creationId xmlns:p14="http://schemas.microsoft.com/office/powerpoint/2010/main" val="2207184806"/>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zh-CN" altLang="en-US" dirty="0"/>
              <a:t>内嵌数据库（</a:t>
            </a:r>
            <a:r>
              <a:rPr lang="en-US" altLang="zh-CN" dirty="0"/>
              <a:t>H2</a:t>
            </a:r>
            <a:r>
              <a:rPr lang="zh-CN" altLang="en-US" dirty="0"/>
              <a:t>）</a:t>
            </a:r>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smtClean="0"/>
              <a:t>操作数据库（创建表）</a:t>
            </a:r>
            <a:endParaRPr lang="en-US" altLang="zh-CN" dirty="0" smtClean="0"/>
          </a:p>
          <a:p>
            <a:pPr>
              <a:buFont typeface="Wingdings" panose="05000000000000000000" pitchFamily="2" charset="2"/>
              <a:buChar char="l"/>
            </a:pPr>
            <a:endParaRPr lang="en-US" altLang="zh-CN" dirty="0" smtClean="0"/>
          </a:p>
          <a:p>
            <a:pPr>
              <a:buFont typeface="Wingdings" panose="05000000000000000000" pitchFamily="2" charset="2"/>
              <a:buChar char="l"/>
            </a:pPr>
            <a:endParaRPr lang="en-US" altLang="zh-CN" dirty="0">
              <a:solidFill>
                <a:schemeClr val="tx1">
                  <a:lumMod val="85000"/>
                  <a:lumOff val="15000"/>
                </a:schemeClr>
              </a:solidFill>
            </a:endParaRPr>
          </a:p>
        </p:txBody>
      </p:sp>
      <p:sp>
        <p:nvSpPr>
          <p:cNvPr id="14" name="TextBox 3">
            <a:extLst>
              <a:ext uri="{FF2B5EF4-FFF2-40B4-BE49-F238E27FC236}">
                <a16:creationId xmlns:a16="http://schemas.microsoft.com/office/drawing/2014/main" id="{0C998B78-AB18-3C47-A1C7-25AE9A3A40B0}"/>
              </a:ext>
            </a:extLst>
          </p:cNvPr>
          <p:cNvSpPr txBox="1"/>
          <p:nvPr/>
        </p:nvSpPr>
        <p:spPr>
          <a:xfrm>
            <a:off x="1159842" y="2149748"/>
            <a:ext cx="9860586" cy="380873"/>
          </a:xfrm>
          <a:prstGeom prst="rect">
            <a:avLst/>
          </a:prstGeom>
          <a:solidFill>
            <a:srgbClr val="FFFFE4"/>
          </a:solidFill>
          <a:ln w="3175">
            <a:solidFill>
              <a:srgbClr val="919191"/>
            </a:solidFill>
          </a:ln>
        </p:spPr>
        <p:txBody>
          <a:bodyPr wrap="square">
            <a:spAutoFit/>
          </a:bodyPr>
          <a:lstStyle/>
          <a:p>
            <a:pPr>
              <a:lnSpc>
                <a:spcPct val="150000"/>
              </a:lnSpc>
            </a:pPr>
            <a:r>
              <a:rPr lang="en-US" altLang="zh-CN" sz="1400" dirty="0">
                <a:latin typeface="Consolas" panose="020B0609020204030204" pitchFamily="49" charset="0"/>
              </a:rPr>
              <a:t>create table </a:t>
            </a:r>
            <a:r>
              <a:rPr lang="en-US" altLang="zh-CN" sz="1400" dirty="0" err="1">
                <a:latin typeface="Consolas" panose="020B0609020204030204" pitchFamily="49" charset="0"/>
              </a:rPr>
              <a:t>tbl_book</a:t>
            </a:r>
            <a:r>
              <a:rPr lang="en-US" altLang="zh-CN" sz="1400" dirty="0">
                <a:latin typeface="Consolas" panose="020B0609020204030204" pitchFamily="49" charset="0"/>
              </a:rPr>
              <a:t> (id </a:t>
            </a:r>
            <a:r>
              <a:rPr lang="en-US" altLang="zh-CN" sz="1400" dirty="0" err="1">
                <a:latin typeface="Consolas" panose="020B0609020204030204" pitchFamily="49" charset="0"/>
              </a:rPr>
              <a:t>int,name</a:t>
            </a:r>
            <a:r>
              <a:rPr lang="en-US" altLang="zh-CN" sz="1400" dirty="0">
                <a:latin typeface="Consolas" panose="020B0609020204030204" pitchFamily="49" charset="0"/>
              </a:rPr>
              <a:t> </a:t>
            </a:r>
            <a:r>
              <a:rPr lang="en-US" altLang="zh-CN" sz="1400" dirty="0" err="1">
                <a:latin typeface="Consolas" panose="020B0609020204030204" pitchFamily="49" charset="0"/>
              </a:rPr>
              <a:t>varchar,type</a:t>
            </a:r>
            <a:r>
              <a:rPr lang="en-US" altLang="zh-CN" sz="1400" dirty="0">
                <a:latin typeface="Consolas" panose="020B0609020204030204" pitchFamily="49" charset="0"/>
              </a:rPr>
              <a:t> </a:t>
            </a:r>
            <a:r>
              <a:rPr lang="en-US" altLang="zh-CN" sz="1400" dirty="0" err="1">
                <a:latin typeface="Consolas" panose="020B0609020204030204" pitchFamily="49" charset="0"/>
              </a:rPr>
              <a:t>varchar,description</a:t>
            </a:r>
            <a:r>
              <a:rPr lang="en-US" altLang="zh-CN" sz="1400" dirty="0">
                <a:latin typeface="Consolas" panose="020B0609020204030204" pitchFamily="49" charset="0"/>
              </a:rPr>
              <a:t> varchar)</a:t>
            </a:r>
            <a:endParaRPr lang="zh-CN" altLang="en-US" sz="1400" dirty="0">
              <a:latin typeface="Consolas" panose="020B0609020204030204" pitchFamily="49" charset="0"/>
            </a:endParaRPr>
          </a:p>
        </p:txBody>
      </p:sp>
    </p:spTree>
    <p:extLst>
      <p:ext uri="{BB962C8B-B14F-4D97-AF65-F5344CB8AC3E}">
        <p14:creationId xmlns:p14="http://schemas.microsoft.com/office/powerpoint/2010/main" val="317127844"/>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zh-CN" altLang="en-US" dirty="0"/>
              <a:t>内嵌数据库（</a:t>
            </a:r>
            <a:r>
              <a:rPr lang="en-US" altLang="zh-CN" dirty="0"/>
              <a:t>H2</a:t>
            </a:r>
            <a:r>
              <a:rPr lang="zh-CN" altLang="en-US" dirty="0"/>
              <a:t>）</a:t>
            </a:r>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smtClean="0"/>
              <a:t>设置访问数据源</a:t>
            </a:r>
            <a:endParaRPr lang="en-US" altLang="zh-CN" dirty="0" smtClean="0"/>
          </a:p>
          <a:p>
            <a:pPr>
              <a:buFont typeface="Wingdings" panose="05000000000000000000" pitchFamily="2" charset="2"/>
              <a:buChar char="l"/>
            </a:pPr>
            <a:endParaRPr lang="en-US" altLang="zh-CN" dirty="0" smtClean="0"/>
          </a:p>
          <a:p>
            <a:pPr>
              <a:buFont typeface="Wingdings" panose="05000000000000000000" pitchFamily="2" charset="2"/>
              <a:buChar char="l"/>
            </a:pPr>
            <a:endParaRPr lang="en-US" altLang="zh-CN" dirty="0">
              <a:solidFill>
                <a:schemeClr val="tx1">
                  <a:lumMod val="85000"/>
                  <a:lumOff val="15000"/>
                </a:schemeClr>
              </a:solidFill>
            </a:endParaRPr>
          </a:p>
        </p:txBody>
      </p:sp>
      <p:sp>
        <p:nvSpPr>
          <p:cNvPr id="14" name="TextBox 3">
            <a:extLst>
              <a:ext uri="{FF2B5EF4-FFF2-40B4-BE49-F238E27FC236}">
                <a16:creationId xmlns:a16="http://schemas.microsoft.com/office/drawing/2014/main" id="{0C998B78-AB18-3C47-A1C7-25AE9A3A40B0}"/>
              </a:ext>
            </a:extLst>
          </p:cNvPr>
          <p:cNvSpPr txBox="1"/>
          <p:nvPr/>
        </p:nvSpPr>
        <p:spPr>
          <a:xfrm>
            <a:off x="1159842" y="2149748"/>
            <a:ext cx="9860586" cy="3970318"/>
          </a:xfrm>
          <a:prstGeom prst="rect">
            <a:avLst/>
          </a:prstGeom>
          <a:solidFill>
            <a:srgbClr val="FFFFE4"/>
          </a:solidFill>
          <a:ln w="3175">
            <a:solidFill>
              <a:srgbClr val="919191"/>
            </a:solidFill>
          </a:ln>
        </p:spPr>
        <p:txBody>
          <a:bodyPr wrap="square">
            <a:spAutoFit/>
          </a:bodyPr>
          <a:lstStyle/>
          <a:p>
            <a:pPr lvl="0" eaLnBrk="0" fontAlgn="base" hangingPunct="0">
              <a:lnSpc>
                <a:spcPct val="150000"/>
              </a:lnSpc>
              <a:spcBef>
                <a:spcPct val="0"/>
              </a:spcBef>
              <a:spcAft>
                <a:spcPct val="0"/>
              </a:spcAft>
            </a:pPr>
            <a:r>
              <a:rPr lang="zh-CN" altLang="zh-CN" sz="1400" dirty="0">
                <a:solidFill>
                  <a:srgbClr val="0033B3"/>
                </a:solidFill>
                <a:latin typeface="Consolas" panose="020B0609020204030204" pitchFamily="49" charset="0"/>
              </a:rPr>
              <a:t>server</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port</a:t>
            </a:r>
            <a:r>
              <a:rPr lang="zh-CN" altLang="zh-CN" sz="1400" dirty="0">
                <a:solidFill>
                  <a:srgbClr val="080808"/>
                </a:solidFill>
                <a:latin typeface="Consolas" panose="020B0609020204030204" pitchFamily="49" charset="0"/>
              </a:rPr>
              <a:t>: </a:t>
            </a:r>
            <a:r>
              <a:rPr lang="zh-CN" altLang="zh-CN" sz="1400" dirty="0">
                <a:solidFill>
                  <a:srgbClr val="1750EB"/>
                </a:solidFill>
                <a:latin typeface="Consolas" panose="020B0609020204030204" pitchFamily="49" charset="0"/>
              </a:rPr>
              <a:t>80</a:t>
            </a:r>
            <a:br>
              <a:rPr lang="zh-CN" altLang="zh-CN" sz="1400" dirty="0">
                <a:solidFill>
                  <a:srgbClr val="1750EB"/>
                </a:solidFill>
                <a:latin typeface="Consolas" panose="020B0609020204030204" pitchFamily="49" charset="0"/>
              </a:rPr>
            </a:br>
            <a:r>
              <a:rPr lang="zh-CN" altLang="zh-CN" sz="1400" dirty="0" smtClean="0">
                <a:solidFill>
                  <a:srgbClr val="0033B3"/>
                </a:solidFill>
                <a:latin typeface="Consolas" panose="020B0609020204030204" pitchFamily="49" charset="0"/>
              </a:rPr>
              <a:t>spring</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datasource</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driver-class-name</a:t>
            </a:r>
            <a:r>
              <a:rPr lang="zh-CN" altLang="zh-CN" sz="1400" dirty="0">
                <a:solidFill>
                  <a:srgbClr val="080808"/>
                </a:solidFill>
                <a:latin typeface="Consolas" panose="020B0609020204030204" pitchFamily="49" charset="0"/>
              </a:rPr>
              <a:t>: </a:t>
            </a:r>
            <a:r>
              <a:rPr lang="zh-CN" altLang="zh-CN" sz="1400" dirty="0">
                <a:solidFill>
                  <a:srgbClr val="000000"/>
                </a:solidFill>
                <a:latin typeface="Consolas" panose="020B0609020204030204" pitchFamily="49" charset="0"/>
              </a:rPr>
              <a:t>org</a:t>
            </a:r>
            <a:r>
              <a:rPr lang="zh-CN" altLang="zh-CN" sz="1400" dirty="0">
                <a:solidFill>
                  <a:srgbClr val="080808"/>
                </a:solidFill>
                <a:latin typeface="Consolas" panose="020B0609020204030204" pitchFamily="49" charset="0"/>
              </a:rPr>
              <a:t>.</a:t>
            </a:r>
            <a:r>
              <a:rPr lang="zh-CN" altLang="zh-CN" sz="1400" dirty="0">
                <a:solidFill>
                  <a:srgbClr val="000000"/>
                </a:solidFill>
                <a:latin typeface="Consolas" panose="020B0609020204030204" pitchFamily="49" charset="0"/>
              </a:rPr>
              <a:t>h2</a:t>
            </a:r>
            <a:r>
              <a:rPr lang="zh-CN" altLang="zh-CN" sz="1400" dirty="0">
                <a:solidFill>
                  <a:srgbClr val="080808"/>
                </a:solidFill>
                <a:latin typeface="Consolas" panose="020B0609020204030204" pitchFamily="49" charset="0"/>
              </a:rPr>
              <a:t>.</a:t>
            </a:r>
            <a:r>
              <a:rPr lang="zh-CN" altLang="zh-CN" sz="1400" dirty="0">
                <a:solidFill>
                  <a:srgbClr val="000000"/>
                </a:solidFill>
                <a:latin typeface="Consolas" panose="020B0609020204030204" pitchFamily="49" charset="0"/>
              </a:rPr>
              <a:t>Driver</a:t>
            </a:r>
            <a:br>
              <a:rPr lang="zh-CN" altLang="zh-CN" sz="1400" dirty="0">
                <a:solidFill>
                  <a:srgbClr val="000000"/>
                </a:solidFill>
                <a:latin typeface="Consolas" panose="020B0609020204030204" pitchFamily="49" charset="0"/>
              </a:rPr>
            </a:br>
            <a:r>
              <a:rPr lang="zh-CN" altLang="zh-CN" sz="1400" dirty="0">
                <a:solidFill>
                  <a:srgbClr val="000000"/>
                </a:solidFill>
                <a:latin typeface="Consolas" panose="020B0609020204030204" pitchFamily="49" charset="0"/>
              </a:rPr>
              <a:t>    </a:t>
            </a:r>
            <a:r>
              <a:rPr lang="zh-CN" altLang="zh-CN" sz="1400" dirty="0">
                <a:solidFill>
                  <a:srgbClr val="0033B3"/>
                </a:solidFill>
                <a:latin typeface="Consolas" panose="020B0609020204030204" pitchFamily="49" charset="0"/>
              </a:rPr>
              <a:t>url</a:t>
            </a:r>
            <a:r>
              <a:rPr lang="zh-CN" altLang="zh-CN" sz="1400" dirty="0">
                <a:solidFill>
                  <a:srgbClr val="080808"/>
                </a:solidFill>
                <a:latin typeface="Consolas" panose="020B0609020204030204" pitchFamily="49" charset="0"/>
              </a:rPr>
              <a:t>: jdbc:h2:~/test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username</a:t>
            </a:r>
            <a:r>
              <a:rPr lang="zh-CN" altLang="zh-CN" sz="1400" dirty="0">
                <a:solidFill>
                  <a:srgbClr val="080808"/>
                </a:solidFill>
                <a:latin typeface="Consolas" panose="020B0609020204030204" pitchFamily="49" charset="0"/>
              </a:rPr>
              <a:t>: sa</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password</a:t>
            </a:r>
            <a:r>
              <a:rPr lang="zh-CN" altLang="zh-CN" sz="1400" dirty="0">
                <a:solidFill>
                  <a:srgbClr val="080808"/>
                </a:solidFill>
                <a:latin typeface="Consolas" panose="020B0609020204030204" pitchFamily="49" charset="0"/>
              </a:rPr>
              <a:t>: 123456</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h2</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console</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path</a:t>
            </a:r>
            <a:r>
              <a:rPr lang="zh-CN" altLang="zh-CN" sz="1400" dirty="0">
                <a:solidFill>
                  <a:srgbClr val="080808"/>
                </a:solidFill>
                <a:latin typeface="Consolas" panose="020B0609020204030204" pitchFamily="49" charset="0"/>
              </a:rPr>
              <a:t>: /h2</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enabled</a:t>
            </a: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true</a:t>
            </a:r>
            <a:endParaRPr lang="zh-CN" altLang="zh-CN" sz="1600" dirty="0">
              <a:latin typeface="Arial" panose="020B0604020202020204" pitchFamily="34" charset="0"/>
            </a:endParaRPr>
          </a:p>
        </p:txBody>
      </p:sp>
    </p:spTree>
    <p:extLst>
      <p:ext uri="{BB962C8B-B14F-4D97-AF65-F5344CB8AC3E}">
        <p14:creationId xmlns:p14="http://schemas.microsoft.com/office/powerpoint/2010/main" val="3923593669"/>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zh-CN" altLang="en-US" dirty="0"/>
              <a:t>内嵌数据库（</a:t>
            </a:r>
            <a:r>
              <a:rPr lang="en-US" altLang="zh-CN" dirty="0"/>
              <a:t>H2</a:t>
            </a:r>
            <a:r>
              <a:rPr lang="zh-CN" altLang="en-US" dirty="0"/>
              <a:t>）</a:t>
            </a:r>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en-US" altLang="zh-CN" dirty="0" smtClean="0"/>
              <a:t>H2</a:t>
            </a:r>
            <a:r>
              <a:rPr lang="zh-CN" altLang="en-US" dirty="0" smtClean="0"/>
              <a:t>数据库控制台仅用于开发阶段，线上项目请务必关闭控制台功能</a:t>
            </a:r>
            <a:endParaRPr lang="en-US" altLang="zh-CN" dirty="0" smtClean="0"/>
          </a:p>
          <a:p>
            <a:pPr>
              <a:buFont typeface="Wingdings" panose="05000000000000000000" pitchFamily="2" charset="2"/>
              <a:buChar char="l"/>
            </a:pPr>
            <a:endParaRPr lang="en-US" altLang="zh-CN" dirty="0" smtClean="0"/>
          </a:p>
          <a:p>
            <a:pPr>
              <a:buFont typeface="Wingdings" panose="05000000000000000000" pitchFamily="2" charset="2"/>
              <a:buChar char="l"/>
            </a:pPr>
            <a:endParaRPr lang="en-US" altLang="zh-CN" dirty="0" smtClean="0"/>
          </a:p>
          <a:p>
            <a:pPr>
              <a:buFont typeface="Wingdings" panose="05000000000000000000" pitchFamily="2" charset="2"/>
              <a:buChar char="l"/>
            </a:pPr>
            <a:endParaRPr lang="en-US" altLang="zh-CN" dirty="0">
              <a:solidFill>
                <a:schemeClr val="tx1">
                  <a:lumMod val="85000"/>
                  <a:lumOff val="15000"/>
                </a:schemeClr>
              </a:solidFill>
            </a:endParaRPr>
          </a:p>
        </p:txBody>
      </p:sp>
      <p:sp>
        <p:nvSpPr>
          <p:cNvPr id="14" name="TextBox 3">
            <a:extLst>
              <a:ext uri="{FF2B5EF4-FFF2-40B4-BE49-F238E27FC236}">
                <a16:creationId xmlns:a16="http://schemas.microsoft.com/office/drawing/2014/main" id="{0C998B78-AB18-3C47-A1C7-25AE9A3A40B0}"/>
              </a:ext>
            </a:extLst>
          </p:cNvPr>
          <p:cNvSpPr txBox="1"/>
          <p:nvPr/>
        </p:nvSpPr>
        <p:spPr>
          <a:xfrm>
            <a:off x="1159842" y="2149748"/>
            <a:ext cx="9860586" cy="2354491"/>
          </a:xfrm>
          <a:prstGeom prst="rect">
            <a:avLst/>
          </a:prstGeom>
          <a:solidFill>
            <a:srgbClr val="FFFFE4"/>
          </a:solidFill>
          <a:ln w="3175">
            <a:solidFill>
              <a:srgbClr val="919191"/>
            </a:solidFill>
          </a:ln>
        </p:spPr>
        <p:txBody>
          <a:bodyPr wrap="square">
            <a:spAutoFit/>
          </a:bodyPr>
          <a:lstStyle/>
          <a:p>
            <a:pPr lvl="0" eaLnBrk="0" fontAlgn="base" hangingPunct="0">
              <a:lnSpc>
                <a:spcPct val="150000"/>
              </a:lnSpc>
              <a:spcBef>
                <a:spcPct val="0"/>
              </a:spcBef>
              <a:spcAft>
                <a:spcPct val="0"/>
              </a:spcAft>
            </a:pPr>
            <a:r>
              <a:rPr lang="zh-CN" altLang="zh-CN" sz="1400" dirty="0">
                <a:solidFill>
                  <a:srgbClr val="0033B3"/>
                </a:solidFill>
                <a:latin typeface="Consolas" panose="020B0609020204030204" pitchFamily="49" charset="0"/>
              </a:rPr>
              <a:t>server</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port</a:t>
            </a:r>
            <a:r>
              <a:rPr lang="zh-CN" altLang="zh-CN" sz="1400" dirty="0">
                <a:solidFill>
                  <a:srgbClr val="080808"/>
                </a:solidFill>
                <a:latin typeface="Consolas" panose="020B0609020204030204" pitchFamily="49" charset="0"/>
              </a:rPr>
              <a:t>: </a:t>
            </a:r>
            <a:r>
              <a:rPr lang="zh-CN" altLang="zh-CN" sz="1400" dirty="0">
                <a:solidFill>
                  <a:srgbClr val="1750EB"/>
                </a:solidFill>
                <a:latin typeface="Consolas" panose="020B0609020204030204" pitchFamily="49" charset="0"/>
              </a:rPr>
              <a:t>80</a:t>
            </a:r>
            <a:br>
              <a:rPr lang="zh-CN" altLang="zh-CN" sz="1400" dirty="0">
                <a:solidFill>
                  <a:srgbClr val="1750EB"/>
                </a:solidFill>
                <a:latin typeface="Consolas" panose="020B0609020204030204" pitchFamily="49" charset="0"/>
              </a:rPr>
            </a:br>
            <a:r>
              <a:rPr lang="zh-CN" altLang="zh-CN" sz="1400" dirty="0">
                <a:solidFill>
                  <a:srgbClr val="0033B3"/>
                </a:solidFill>
                <a:latin typeface="Consolas" panose="020B0609020204030204" pitchFamily="49" charset="0"/>
              </a:rPr>
              <a:t>spring</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h2</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console</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path</a:t>
            </a:r>
            <a:r>
              <a:rPr lang="zh-CN" altLang="zh-CN" sz="1400" dirty="0">
                <a:solidFill>
                  <a:srgbClr val="080808"/>
                </a:solidFill>
                <a:latin typeface="Consolas" panose="020B0609020204030204" pitchFamily="49" charset="0"/>
              </a:rPr>
              <a:t>: /h2</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enabled</a:t>
            </a:r>
            <a:r>
              <a:rPr lang="zh-CN" altLang="zh-CN" sz="1400" dirty="0">
                <a:solidFill>
                  <a:srgbClr val="080808"/>
                </a:solidFill>
                <a:latin typeface="Consolas" panose="020B0609020204030204" pitchFamily="49" charset="0"/>
              </a:rPr>
              <a:t>: </a:t>
            </a:r>
            <a:r>
              <a:rPr lang="en-US" altLang="zh-CN" sz="1400" b="1" dirty="0" smtClean="0">
                <a:solidFill>
                  <a:srgbClr val="AD2A26"/>
                </a:solidFill>
                <a:latin typeface="Consolas" panose="020B0609020204030204" pitchFamily="49" charset="0"/>
              </a:rPr>
              <a:t>false</a:t>
            </a:r>
            <a:endParaRPr lang="zh-CN" altLang="zh-CN" sz="1600" b="1" dirty="0">
              <a:solidFill>
                <a:srgbClr val="AD2A26"/>
              </a:solidFill>
              <a:latin typeface="Arial" panose="020B0604020202020204" pitchFamily="34" charset="0"/>
            </a:endParaRPr>
          </a:p>
        </p:txBody>
      </p:sp>
    </p:spTree>
    <p:extLst>
      <p:ext uri="{BB962C8B-B14F-4D97-AF65-F5344CB8AC3E}">
        <p14:creationId xmlns:p14="http://schemas.microsoft.com/office/powerpoint/2010/main" val="3430159541"/>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zh-CN" altLang="en-US" dirty="0" smtClean="0"/>
              <a:t>数据库</a:t>
            </a:r>
            <a:r>
              <a:rPr lang="zh-CN" altLang="en-US" dirty="0"/>
              <a:t>设定</a:t>
            </a:r>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en-US" altLang="zh-CN" dirty="0" err="1" smtClean="0"/>
              <a:t>SpringBoot</a:t>
            </a:r>
            <a:r>
              <a:rPr lang="zh-CN" altLang="en-US" dirty="0" smtClean="0"/>
              <a:t>可以根据</a:t>
            </a:r>
            <a:r>
              <a:rPr lang="en-US" altLang="zh-CN" dirty="0" err="1" smtClean="0"/>
              <a:t>url</a:t>
            </a:r>
            <a:r>
              <a:rPr lang="zh-CN" altLang="en-US" dirty="0" smtClean="0"/>
              <a:t>地址自动识别数据库种类，在保障驱动类存在的情况下，可以省略配置</a:t>
            </a:r>
            <a:endParaRPr lang="en-US" altLang="zh-CN" dirty="0" smtClean="0"/>
          </a:p>
          <a:p>
            <a:pPr>
              <a:buFont typeface="Wingdings" panose="05000000000000000000" pitchFamily="2" charset="2"/>
              <a:buChar char="l"/>
            </a:pPr>
            <a:endParaRPr lang="en-US" altLang="zh-CN" dirty="0" smtClean="0"/>
          </a:p>
          <a:p>
            <a:pPr>
              <a:buFont typeface="Wingdings" panose="05000000000000000000" pitchFamily="2" charset="2"/>
              <a:buChar char="l"/>
            </a:pPr>
            <a:endParaRPr lang="en-US" altLang="zh-CN" dirty="0" smtClean="0"/>
          </a:p>
          <a:p>
            <a:pPr>
              <a:buFont typeface="Wingdings" panose="05000000000000000000" pitchFamily="2" charset="2"/>
              <a:buChar char="l"/>
            </a:pPr>
            <a:endParaRPr lang="en-US" altLang="zh-CN" dirty="0">
              <a:solidFill>
                <a:schemeClr val="tx1">
                  <a:lumMod val="85000"/>
                  <a:lumOff val="15000"/>
                </a:schemeClr>
              </a:solidFill>
            </a:endParaRPr>
          </a:p>
        </p:txBody>
      </p:sp>
      <p:sp>
        <p:nvSpPr>
          <p:cNvPr id="14" name="TextBox 3">
            <a:extLst>
              <a:ext uri="{FF2B5EF4-FFF2-40B4-BE49-F238E27FC236}">
                <a16:creationId xmlns:a16="http://schemas.microsoft.com/office/drawing/2014/main" id="{0C998B78-AB18-3C47-A1C7-25AE9A3A40B0}"/>
              </a:ext>
            </a:extLst>
          </p:cNvPr>
          <p:cNvSpPr txBox="1"/>
          <p:nvPr/>
        </p:nvSpPr>
        <p:spPr>
          <a:xfrm>
            <a:off x="1159842" y="2149748"/>
            <a:ext cx="9860586" cy="3970318"/>
          </a:xfrm>
          <a:prstGeom prst="rect">
            <a:avLst/>
          </a:prstGeom>
          <a:solidFill>
            <a:srgbClr val="FFFFE4"/>
          </a:solidFill>
          <a:ln w="3175">
            <a:solidFill>
              <a:srgbClr val="919191"/>
            </a:solidFill>
          </a:ln>
        </p:spPr>
        <p:txBody>
          <a:bodyPr wrap="square">
            <a:spAutoFit/>
          </a:bodyPr>
          <a:lstStyle/>
          <a:p>
            <a:pPr lvl="0" eaLnBrk="0" fontAlgn="base" hangingPunct="0">
              <a:lnSpc>
                <a:spcPct val="150000"/>
              </a:lnSpc>
              <a:spcBef>
                <a:spcPct val="0"/>
              </a:spcBef>
              <a:spcAft>
                <a:spcPct val="0"/>
              </a:spcAft>
            </a:pPr>
            <a:r>
              <a:rPr lang="zh-CN" altLang="zh-CN" sz="1400" dirty="0">
                <a:solidFill>
                  <a:srgbClr val="0033B3"/>
                </a:solidFill>
                <a:latin typeface="Consolas" panose="020B0609020204030204" pitchFamily="49" charset="0"/>
              </a:rPr>
              <a:t>server</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port</a:t>
            </a:r>
            <a:r>
              <a:rPr lang="zh-CN" altLang="zh-CN" sz="1400" dirty="0">
                <a:solidFill>
                  <a:srgbClr val="080808"/>
                </a:solidFill>
                <a:latin typeface="Consolas" panose="020B0609020204030204" pitchFamily="49" charset="0"/>
              </a:rPr>
              <a:t>: </a:t>
            </a:r>
            <a:r>
              <a:rPr lang="zh-CN" altLang="zh-CN" sz="1400" dirty="0">
                <a:solidFill>
                  <a:srgbClr val="1750EB"/>
                </a:solidFill>
                <a:latin typeface="Consolas" panose="020B0609020204030204" pitchFamily="49" charset="0"/>
              </a:rPr>
              <a:t>80</a:t>
            </a:r>
            <a:br>
              <a:rPr lang="zh-CN" altLang="zh-CN" sz="1400" dirty="0">
                <a:solidFill>
                  <a:srgbClr val="1750EB"/>
                </a:solidFill>
                <a:latin typeface="Consolas" panose="020B0609020204030204" pitchFamily="49" charset="0"/>
              </a:rPr>
            </a:br>
            <a:r>
              <a:rPr lang="zh-CN" altLang="zh-CN" sz="1400" dirty="0">
                <a:solidFill>
                  <a:srgbClr val="0033B3"/>
                </a:solidFill>
                <a:latin typeface="Consolas" panose="020B0609020204030204" pitchFamily="49" charset="0"/>
              </a:rPr>
              <a:t>spring</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datasource</a:t>
            </a:r>
            <a:r>
              <a:rPr lang="zh-CN" altLang="zh-CN" sz="1400" dirty="0" smtClean="0">
                <a:solidFill>
                  <a:srgbClr val="080808"/>
                </a:solidFill>
                <a:latin typeface="Consolas" panose="020B0609020204030204" pitchFamily="49" charset="0"/>
              </a:rPr>
              <a:t>:</a:t>
            </a:r>
            <a:endParaRPr lang="en-US" altLang="zh-CN" sz="1400" dirty="0" smtClean="0">
              <a:solidFill>
                <a:schemeClr val="bg1">
                  <a:lumMod val="65000"/>
                </a:schemeClr>
              </a:solidFill>
              <a:latin typeface="Consolas" panose="020B0609020204030204" pitchFamily="49" charset="0"/>
            </a:endParaRPr>
          </a:p>
          <a:p>
            <a:pPr eaLnBrk="0" fontAlgn="base" hangingPunct="0">
              <a:lnSpc>
                <a:spcPct val="150000"/>
              </a:lnSpc>
              <a:spcBef>
                <a:spcPct val="0"/>
              </a:spcBef>
              <a:spcAft>
                <a:spcPct val="0"/>
              </a:spcAft>
            </a:pPr>
            <a:r>
              <a:rPr lang="zh-CN" altLang="zh-CN" sz="1400" i="1" dirty="0">
                <a:solidFill>
                  <a:srgbClr val="8C8C8C"/>
                </a:solidFill>
                <a:latin typeface="Consolas" panose="020B0609020204030204" pitchFamily="49" charset="0"/>
              </a:rPr>
              <a:t>#    driver-class-name: org.h2.</a:t>
            </a:r>
            <a:r>
              <a:rPr lang="zh-CN" altLang="zh-CN" sz="1400" i="1" dirty="0" smtClean="0">
                <a:solidFill>
                  <a:srgbClr val="8C8C8C"/>
                </a:solidFill>
                <a:latin typeface="Consolas" panose="020B0609020204030204" pitchFamily="49" charset="0"/>
              </a:rPr>
              <a:t>Driver</a:t>
            </a:r>
            <a:r>
              <a:rPr lang="zh-CN" altLang="zh-CN" sz="1400" dirty="0">
                <a:solidFill>
                  <a:schemeClr val="bg1">
                    <a:lumMod val="65000"/>
                  </a:schemeClr>
                </a:solidFill>
                <a:latin typeface="Consolas" panose="020B0609020204030204" pitchFamily="49" charset="0"/>
              </a:rPr>
              <a:t/>
            </a:r>
            <a:br>
              <a:rPr lang="zh-CN" altLang="zh-CN" sz="1400" dirty="0">
                <a:solidFill>
                  <a:schemeClr val="bg1">
                    <a:lumMod val="65000"/>
                  </a:schemeClr>
                </a:solidFill>
                <a:latin typeface="Consolas" panose="020B0609020204030204" pitchFamily="49" charset="0"/>
              </a:rPr>
            </a:br>
            <a:r>
              <a:rPr lang="zh-CN" altLang="zh-CN" sz="1400" dirty="0">
                <a:solidFill>
                  <a:srgbClr val="000000"/>
                </a:solidFill>
                <a:latin typeface="Consolas" panose="020B0609020204030204" pitchFamily="49" charset="0"/>
              </a:rPr>
              <a:t>    </a:t>
            </a:r>
            <a:r>
              <a:rPr lang="zh-CN" altLang="zh-CN" sz="1400" dirty="0">
                <a:solidFill>
                  <a:srgbClr val="0033B3"/>
                </a:solidFill>
                <a:latin typeface="Consolas" panose="020B0609020204030204" pitchFamily="49" charset="0"/>
              </a:rPr>
              <a:t>url</a:t>
            </a:r>
            <a:r>
              <a:rPr lang="zh-CN" altLang="zh-CN" sz="1400" dirty="0">
                <a:solidFill>
                  <a:srgbClr val="080808"/>
                </a:solidFill>
                <a:latin typeface="Consolas" panose="020B0609020204030204" pitchFamily="49" charset="0"/>
              </a:rPr>
              <a:t>: jdbc:h2:~/test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username</a:t>
            </a:r>
            <a:r>
              <a:rPr lang="zh-CN" altLang="zh-CN" sz="1400" dirty="0">
                <a:solidFill>
                  <a:srgbClr val="080808"/>
                </a:solidFill>
                <a:latin typeface="Consolas" panose="020B0609020204030204" pitchFamily="49" charset="0"/>
              </a:rPr>
              <a:t>: sa</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password</a:t>
            </a:r>
            <a:r>
              <a:rPr lang="zh-CN" altLang="zh-CN" sz="1400" dirty="0">
                <a:solidFill>
                  <a:srgbClr val="080808"/>
                </a:solidFill>
                <a:latin typeface="Consolas" panose="020B0609020204030204" pitchFamily="49" charset="0"/>
              </a:rPr>
              <a:t>: 123456</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h2</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console</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path</a:t>
            </a:r>
            <a:r>
              <a:rPr lang="zh-CN" altLang="zh-CN" sz="1400" dirty="0">
                <a:solidFill>
                  <a:srgbClr val="080808"/>
                </a:solidFill>
                <a:latin typeface="Consolas" panose="020B0609020204030204" pitchFamily="49" charset="0"/>
              </a:rPr>
              <a:t>: /h2</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enabled</a:t>
            </a: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true</a:t>
            </a:r>
            <a:endParaRPr lang="zh-CN" altLang="zh-CN" sz="1600" dirty="0">
              <a:latin typeface="Arial" panose="020B0604020202020204" pitchFamily="34" charset="0"/>
            </a:endParaRPr>
          </a:p>
        </p:txBody>
      </p:sp>
    </p:spTree>
    <p:extLst>
      <p:ext uri="{BB962C8B-B14F-4D97-AF65-F5344CB8AC3E}">
        <p14:creationId xmlns:p14="http://schemas.microsoft.com/office/powerpoint/2010/main" val="3228364627"/>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4A7A685B-F94D-194F-BA07-9413F6ABF747}"/>
              </a:ext>
            </a:extLst>
          </p:cNvPr>
          <p:cNvSpPr>
            <a:spLocks noGrp="1"/>
          </p:cNvSpPr>
          <p:nvPr>
            <p:ph type="body" sz="quarter" idx="10"/>
          </p:nvPr>
        </p:nvSpPr>
        <p:spPr>
          <a:xfrm>
            <a:off x="5126583" y="1463040"/>
            <a:ext cx="6573803" cy="4511040"/>
          </a:xfrm>
        </p:spPr>
        <p:txBody>
          <a:bodyPr/>
          <a:lstStyle/>
          <a:p>
            <a:r>
              <a:rPr lang="en-US" altLang="zh-CN" sz="1600" dirty="0" smtClean="0">
                <a:solidFill>
                  <a:srgbClr val="080808"/>
                </a:solidFill>
                <a:latin typeface="Consolas" panose="020B0609020204030204" pitchFamily="49" charset="0"/>
              </a:rPr>
              <a:t>H2</a:t>
            </a:r>
            <a:r>
              <a:rPr lang="zh-CN" altLang="en-US" sz="1600" dirty="0">
                <a:solidFill>
                  <a:srgbClr val="080808"/>
                </a:solidFill>
                <a:latin typeface="Consolas" panose="020B0609020204030204" pitchFamily="49" charset="0"/>
              </a:rPr>
              <a:t>内</a:t>
            </a:r>
            <a:r>
              <a:rPr lang="zh-CN" altLang="en-US" sz="1600" dirty="0" smtClean="0">
                <a:solidFill>
                  <a:srgbClr val="080808"/>
                </a:solidFill>
                <a:latin typeface="Consolas" panose="020B0609020204030204" pitchFamily="49" charset="0"/>
              </a:rPr>
              <a:t>嵌式数据库启动方式</a:t>
            </a:r>
            <a:endParaRPr lang="en-US" altLang="zh-CN" sz="1600" dirty="0">
              <a:latin typeface="Consolas" panose="020B0609020204030204" pitchFamily="49" charset="0"/>
              <a:sym typeface="Consolas" panose="020B0609020204030204" pitchFamily="49" charset="0"/>
            </a:endParaRPr>
          </a:p>
          <a:p>
            <a:r>
              <a:rPr lang="en-US" altLang="zh-CN" sz="1600" dirty="0" smtClean="0">
                <a:solidFill>
                  <a:srgbClr val="080808"/>
                </a:solidFill>
                <a:latin typeface="Consolas" panose="020B0609020204030204" pitchFamily="49" charset="0"/>
                <a:sym typeface="Consolas" panose="020B0609020204030204" pitchFamily="49" charset="0"/>
              </a:rPr>
              <a:t>H2</a:t>
            </a:r>
            <a:r>
              <a:rPr lang="zh-CN" altLang="en-US" sz="1600" dirty="0" smtClean="0">
                <a:solidFill>
                  <a:srgbClr val="080808"/>
                </a:solidFill>
                <a:latin typeface="Consolas" panose="020B0609020204030204" pitchFamily="49" charset="0"/>
                <a:sym typeface="Consolas" panose="020B0609020204030204" pitchFamily="49" charset="0"/>
              </a:rPr>
              <a:t>数据库线上运行时请务必关闭</a:t>
            </a:r>
            <a:endParaRPr lang="en-US" altLang="zh-CN" sz="1600" dirty="0" smtClean="0">
              <a:solidFill>
                <a:srgbClr val="080808"/>
              </a:solidFill>
              <a:latin typeface="Consolas" panose="020B0609020204030204" pitchFamily="49" charset="0"/>
            </a:endParaRPr>
          </a:p>
        </p:txBody>
      </p:sp>
    </p:spTree>
    <p:extLst>
      <p:ext uri="{BB962C8B-B14F-4D97-AF65-F5344CB8AC3E}">
        <p14:creationId xmlns:p14="http://schemas.microsoft.com/office/powerpoint/2010/main" val="476101118"/>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zh-CN" altLang="en-US" dirty="0" smtClean="0"/>
              <a:t>数据层解决方案</a:t>
            </a:r>
            <a:endParaRPr lang="zh-CN" altLang="en-US" dirty="0"/>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smtClean="0"/>
              <a:t>现有数据层解决方案技术选型</a:t>
            </a:r>
            <a:endParaRPr lang="en-US" altLang="zh-CN" dirty="0" smtClean="0"/>
          </a:p>
          <a:p>
            <a:pPr>
              <a:buFont typeface="Wingdings" panose="05000000000000000000" pitchFamily="2" charset="2"/>
              <a:buChar char="l"/>
            </a:pPr>
            <a:endParaRPr lang="en-US" altLang="zh-CN" sz="2000" dirty="0">
              <a:solidFill>
                <a:schemeClr val="tx1">
                  <a:lumMod val="85000"/>
                  <a:lumOff val="15000"/>
                </a:schemeClr>
              </a:solidFill>
            </a:endParaRPr>
          </a:p>
        </p:txBody>
      </p:sp>
      <p:sp>
        <p:nvSpPr>
          <p:cNvPr id="14" name="TextBox 3">
            <a:extLst>
              <a:ext uri="{FF2B5EF4-FFF2-40B4-BE49-F238E27FC236}">
                <a16:creationId xmlns:a16="http://schemas.microsoft.com/office/drawing/2014/main" id="{0C998B78-AB18-3C47-A1C7-25AE9A3A40B0}"/>
              </a:ext>
            </a:extLst>
          </p:cNvPr>
          <p:cNvSpPr txBox="1"/>
          <p:nvPr/>
        </p:nvSpPr>
        <p:spPr>
          <a:xfrm>
            <a:off x="1159842" y="2149748"/>
            <a:ext cx="9860586" cy="307777"/>
          </a:xfrm>
          <a:prstGeom prst="rect">
            <a:avLst/>
          </a:prstGeom>
          <a:solidFill>
            <a:srgbClr val="FFFFE4"/>
          </a:solidFill>
          <a:ln w="3175">
            <a:solidFill>
              <a:srgbClr val="919191"/>
            </a:solidFill>
          </a:ln>
        </p:spPr>
        <p:txBody>
          <a:bodyPr wrap="square">
            <a:spAutoFit/>
          </a:bodyPr>
          <a:lstStyle/>
          <a:p>
            <a:r>
              <a:rPr lang="en-US" altLang="zh-CN" sz="1400" dirty="0" smtClean="0">
                <a:latin typeface="Consolas" panose="020B0609020204030204" pitchFamily="49" charset="0"/>
              </a:rPr>
              <a:t>Druid + </a:t>
            </a:r>
            <a:r>
              <a:rPr lang="en-US" altLang="zh-CN" sz="1400" dirty="0" err="1" smtClean="0">
                <a:latin typeface="Consolas" panose="020B0609020204030204" pitchFamily="49" charset="0"/>
              </a:rPr>
              <a:t>MyBatis</a:t>
            </a:r>
            <a:r>
              <a:rPr lang="en-US" altLang="zh-CN" sz="1400" dirty="0" smtClean="0">
                <a:latin typeface="Consolas" panose="020B0609020204030204" pitchFamily="49" charset="0"/>
              </a:rPr>
              <a:t>-Plus + MySQL</a:t>
            </a:r>
            <a:endParaRPr lang="zh-CN" altLang="en-US" sz="1400" dirty="0">
              <a:latin typeface="Consolas" panose="020B0609020204030204" pitchFamily="49" charset="0"/>
            </a:endParaRPr>
          </a:p>
        </p:txBody>
      </p:sp>
      <p:sp>
        <p:nvSpPr>
          <p:cNvPr id="7" name="标题 4">
            <a:extLst>
              <a:ext uri="{FF2B5EF4-FFF2-40B4-BE49-F238E27FC236}">
                <a16:creationId xmlns:a16="http://schemas.microsoft.com/office/drawing/2014/main" id="{2B52B7A0-8CA2-4F10-9CE9-E56036070AAA}"/>
              </a:ext>
            </a:extLst>
          </p:cNvPr>
          <p:cNvSpPr txBox="1">
            <a:spLocks/>
          </p:cNvSpPr>
          <p:nvPr/>
        </p:nvSpPr>
        <p:spPr>
          <a:xfrm>
            <a:off x="1635670" y="3760804"/>
            <a:ext cx="2160000"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algn="ctr"/>
            <a:r>
              <a:rPr lang="en-US" altLang="zh-CN" dirty="0" smtClean="0"/>
              <a:t>Druid</a:t>
            </a:r>
            <a:endParaRPr lang="zh-CN" altLang="en-US" dirty="0"/>
          </a:p>
        </p:txBody>
      </p:sp>
      <p:sp>
        <p:nvSpPr>
          <p:cNvPr id="8" name="标题 4">
            <a:extLst>
              <a:ext uri="{FF2B5EF4-FFF2-40B4-BE49-F238E27FC236}">
                <a16:creationId xmlns:a16="http://schemas.microsoft.com/office/drawing/2014/main" id="{2B52B7A0-8CA2-4F10-9CE9-E56036070AAA}"/>
              </a:ext>
            </a:extLst>
          </p:cNvPr>
          <p:cNvSpPr txBox="1">
            <a:spLocks/>
          </p:cNvSpPr>
          <p:nvPr/>
        </p:nvSpPr>
        <p:spPr>
          <a:xfrm>
            <a:off x="1635670" y="2837607"/>
            <a:ext cx="2160000"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algn="ctr"/>
            <a:r>
              <a:rPr lang="zh-CN" altLang="en-US" sz="1600" dirty="0" smtClean="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数据源</a:t>
            </a:r>
            <a:endParaRPr lang="zh-CN" altLang="en-US"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9" name="标题 4">
            <a:extLst>
              <a:ext uri="{FF2B5EF4-FFF2-40B4-BE49-F238E27FC236}">
                <a16:creationId xmlns:a16="http://schemas.microsoft.com/office/drawing/2014/main" id="{2B52B7A0-8CA2-4F10-9CE9-E56036070AAA}"/>
              </a:ext>
            </a:extLst>
          </p:cNvPr>
          <p:cNvSpPr txBox="1">
            <a:spLocks/>
          </p:cNvSpPr>
          <p:nvPr/>
        </p:nvSpPr>
        <p:spPr>
          <a:xfrm>
            <a:off x="4818569" y="2837607"/>
            <a:ext cx="2160000"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algn="ctr"/>
            <a:r>
              <a:rPr lang="zh-CN" altLang="en-US" sz="1600" dirty="0" smtClean="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持久化</a:t>
            </a:r>
            <a:endParaRPr lang="zh-CN" altLang="en-US"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10" name="标题 4">
            <a:extLst>
              <a:ext uri="{FF2B5EF4-FFF2-40B4-BE49-F238E27FC236}">
                <a16:creationId xmlns:a16="http://schemas.microsoft.com/office/drawing/2014/main" id="{2B52B7A0-8CA2-4F10-9CE9-E56036070AAA}"/>
              </a:ext>
            </a:extLst>
          </p:cNvPr>
          <p:cNvSpPr txBox="1">
            <a:spLocks/>
          </p:cNvSpPr>
          <p:nvPr/>
        </p:nvSpPr>
        <p:spPr>
          <a:xfrm>
            <a:off x="8001468" y="2837607"/>
            <a:ext cx="2160000"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algn="ctr"/>
            <a:r>
              <a:rPr lang="zh-CN" altLang="en-US" sz="1600" dirty="0" smtClean="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数据库</a:t>
            </a:r>
            <a:endParaRPr lang="zh-CN" altLang="en-US"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11" name="标题 4">
            <a:extLst>
              <a:ext uri="{FF2B5EF4-FFF2-40B4-BE49-F238E27FC236}">
                <a16:creationId xmlns:a16="http://schemas.microsoft.com/office/drawing/2014/main" id="{2B52B7A0-8CA2-4F10-9CE9-E56036070AAA}"/>
              </a:ext>
            </a:extLst>
          </p:cNvPr>
          <p:cNvSpPr txBox="1">
            <a:spLocks/>
          </p:cNvSpPr>
          <p:nvPr/>
        </p:nvSpPr>
        <p:spPr>
          <a:xfrm>
            <a:off x="4818569" y="3760804"/>
            <a:ext cx="2160000"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algn="ctr"/>
            <a:r>
              <a:rPr lang="en-US" altLang="zh-CN" dirty="0" err="1" smtClean="0"/>
              <a:t>MyBatis</a:t>
            </a:r>
            <a:r>
              <a:rPr lang="en-US" altLang="zh-CN" dirty="0" smtClean="0"/>
              <a:t>-Plus</a:t>
            </a:r>
            <a:endParaRPr lang="zh-CN" altLang="en-US" dirty="0"/>
          </a:p>
        </p:txBody>
      </p:sp>
      <p:sp>
        <p:nvSpPr>
          <p:cNvPr id="12" name="标题 4">
            <a:extLst>
              <a:ext uri="{FF2B5EF4-FFF2-40B4-BE49-F238E27FC236}">
                <a16:creationId xmlns:a16="http://schemas.microsoft.com/office/drawing/2014/main" id="{2B52B7A0-8CA2-4F10-9CE9-E56036070AAA}"/>
              </a:ext>
            </a:extLst>
          </p:cNvPr>
          <p:cNvSpPr txBox="1">
            <a:spLocks/>
          </p:cNvSpPr>
          <p:nvPr/>
        </p:nvSpPr>
        <p:spPr>
          <a:xfrm>
            <a:off x="4818569" y="4684001"/>
            <a:ext cx="2160000"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algn="ctr"/>
            <a:r>
              <a:rPr lang="en-US" altLang="zh-CN" dirty="0" err="1" smtClean="0"/>
              <a:t>MyBatis</a:t>
            </a:r>
            <a:endParaRPr lang="zh-CN" altLang="en-US" dirty="0"/>
          </a:p>
        </p:txBody>
      </p:sp>
      <p:sp>
        <p:nvSpPr>
          <p:cNvPr id="13" name="标题 4">
            <a:extLst>
              <a:ext uri="{FF2B5EF4-FFF2-40B4-BE49-F238E27FC236}">
                <a16:creationId xmlns:a16="http://schemas.microsoft.com/office/drawing/2014/main" id="{2B52B7A0-8CA2-4F10-9CE9-E56036070AAA}"/>
              </a:ext>
            </a:extLst>
          </p:cNvPr>
          <p:cNvSpPr txBox="1">
            <a:spLocks/>
          </p:cNvSpPr>
          <p:nvPr/>
        </p:nvSpPr>
        <p:spPr>
          <a:xfrm>
            <a:off x="8001468" y="3760804"/>
            <a:ext cx="2160000"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algn="ctr"/>
            <a:r>
              <a:rPr lang="en-US" altLang="zh-CN" dirty="0" smtClean="0"/>
              <a:t>MySQL</a:t>
            </a:r>
            <a:endParaRPr lang="zh-CN" altLang="en-US" dirty="0"/>
          </a:p>
        </p:txBody>
      </p:sp>
      <p:sp>
        <p:nvSpPr>
          <p:cNvPr id="15" name="标题 4">
            <a:extLst>
              <a:ext uri="{FF2B5EF4-FFF2-40B4-BE49-F238E27FC236}">
                <a16:creationId xmlns:a16="http://schemas.microsoft.com/office/drawing/2014/main" id="{2B52B7A0-8CA2-4F10-9CE9-E56036070AAA}"/>
              </a:ext>
            </a:extLst>
          </p:cNvPr>
          <p:cNvSpPr txBox="1">
            <a:spLocks/>
          </p:cNvSpPr>
          <p:nvPr/>
        </p:nvSpPr>
        <p:spPr>
          <a:xfrm>
            <a:off x="1635670" y="4684001"/>
            <a:ext cx="2160000"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algn="ctr"/>
            <a:r>
              <a:rPr lang="en-US" altLang="zh-CN" dirty="0" err="1" smtClean="0"/>
              <a:t>Hikari</a:t>
            </a:r>
            <a:endParaRPr lang="zh-CN" altLang="en-US" dirty="0"/>
          </a:p>
        </p:txBody>
      </p:sp>
      <p:sp>
        <p:nvSpPr>
          <p:cNvPr id="16" name="标题 4">
            <a:extLst>
              <a:ext uri="{FF2B5EF4-FFF2-40B4-BE49-F238E27FC236}">
                <a16:creationId xmlns:a16="http://schemas.microsoft.com/office/drawing/2014/main" id="{2B52B7A0-8CA2-4F10-9CE9-E56036070AAA}"/>
              </a:ext>
            </a:extLst>
          </p:cNvPr>
          <p:cNvSpPr txBox="1">
            <a:spLocks/>
          </p:cNvSpPr>
          <p:nvPr/>
        </p:nvSpPr>
        <p:spPr>
          <a:xfrm>
            <a:off x="4818569" y="5607198"/>
            <a:ext cx="2160000"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algn="ctr"/>
            <a:r>
              <a:rPr lang="en-US" altLang="zh-CN" dirty="0" err="1" smtClean="0"/>
              <a:t>JdbcTemplate</a:t>
            </a:r>
            <a:endParaRPr lang="zh-CN" altLang="en-US" dirty="0"/>
          </a:p>
        </p:txBody>
      </p:sp>
      <p:sp>
        <p:nvSpPr>
          <p:cNvPr id="17" name="标题 4">
            <a:extLst>
              <a:ext uri="{FF2B5EF4-FFF2-40B4-BE49-F238E27FC236}">
                <a16:creationId xmlns:a16="http://schemas.microsoft.com/office/drawing/2014/main" id="{2B52B7A0-8CA2-4F10-9CE9-E56036070AAA}"/>
              </a:ext>
            </a:extLst>
          </p:cNvPr>
          <p:cNvSpPr txBox="1">
            <a:spLocks/>
          </p:cNvSpPr>
          <p:nvPr/>
        </p:nvSpPr>
        <p:spPr>
          <a:xfrm>
            <a:off x="8001468" y="4684001"/>
            <a:ext cx="2160000"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algn="ctr"/>
            <a:r>
              <a:rPr lang="en-US" altLang="zh-CN" dirty="0" smtClean="0"/>
              <a:t>H2</a:t>
            </a:r>
            <a:endParaRPr lang="zh-CN" altLang="en-US" dirty="0"/>
          </a:p>
        </p:txBody>
      </p:sp>
      <p:cxnSp>
        <p:nvCxnSpPr>
          <p:cNvPr id="3" name="直接箭头连接符 2"/>
          <p:cNvCxnSpPr/>
          <p:nvPr/>
        </p:nvCxnSpPr>
        <p:spPr>
          <a:xfrm>
            <a:off x="3241964" y="4031673"/>
            <a:ext cx="1797627" cy="0"/>
          </a:xfrm>
          <a:prstGeom prst="straightConnector1">
            <a:avLst/>
          </a:prstGeom>
          <a:ln w="25400">
            <a:solidFill>
              <a:srgbClr val="AD2A26"/>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p:nvPr/>
        </p:nvCxnSpPr>
        <p:spPr>
          <a:xfrm>
            <a:off x="3241964" y="4031673"/>
            <a:ext cx="2077749" cy="883227"/>
          </a:xfrm>
          <a:prstGeom prst="straightConnector1">
            <a:avLst/>
          </a:prstGeom>
          <a:ln w="25400">
            <a:solidFill>
              <a:srgbClr val="AD2A26"/>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p:nvPr/>
        </p:nvCxnSpPr>
        <p:spPr>
          <a:xfrm>
            <a:off x="3241964" y="4031673"/>
            <a:ext cx="1726276" cy="1820487"/>
          </a:xfrm>
          <a:prstGeom prst="straightConnector1">
            <a:avLst/>
          </a:prstGeom>
          <a:ln w="25400">
            <a:solidFill>
              <a:srgbClr val="AD2A26"/>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p:nvPr/>
        </p:nvCxnSpPr>
        <p:spPr>
          <a:xfrm>
            <a:off x="6792769" y="4031673"/>
            <a:ext cx="1797627" cy="0"/>
          </a:xfrm>
          <a:prstGeom prst="straightConnector1">
            <a:avLst/>
          </a:prstGeom>
          <a:ln w="25400">
            <a:solidFill>
              <a:srgbClr val="AD2A26"/>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p:cNvCxnSpPr/>
          <p:nvPr/>
        </p:nvCxnSpPr>
        <p:spPr>
          <a:xfrm>
            <a:off x="6792769" y="4031673"/>
            <a:ext cx="2027381" cy="883227"/>
          </a:xfrm>
          <a:prstGeom prst="straightConnector1">
            <a:avLst/>
          </a:prstGeom>
          <a:ln w="25400">
            <a:solidFill>
              <a:srgbClr val="AD2A26"/>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p:nvPr/>
        </p:nvCxnSpPr>
        <p:spPr>
          <a:xfrm flipV="1">
            <a:off x="6489700" y="4031673"/>
            <a:ext cx="2100696" cy="883227"/>
          </a:xfrm>
          <a:prstGeom prst="straightConnector1">
            <a:avLst/>
          </a:prstGeom>
          <a:ln w="25400">
            <a:solidFill>
              <a:srgbClr val="AD2A26"/>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p:cNvCxnSpPr/>
          <p:nvPr/>
        </p:nvCxnSpPr>
        <p:spPr>
          <a:xfrm flipV="1">
            <a:off x="3241964" y="4031672"/>
            <a:ext cx="1796256" cy="883226"/>
          </a:xfrm>
          <a:prstGeom prst="straightConnector1">
            <a:avLst/>
          </a:prstGeom>
          <a:ln w="25400">
            <a:solidFill>
              <a:srgbClr val="AD2A26"/>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p:cNvCxnSpPr/>
          <p:nvPr/>
        </p:nvCxnSpPr>
        <p:spPr>
          <a:xfrm flipV="1">
            <a:off x="3268245" y="4914899"/>
            <a:ext cx="2050097" cy="1"/>
          </a:xfrm>
          <a:prstGeom prst="straightConnector1">
            <a:avLst/>
          </a:prstGeom>
          <a:ln w="25400">
            <a:solidFill>
              <a:srgbClr val="AD2A26"/>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p:cNvCxnSpPr/>
          <p:nvPr/>
        </p:nvCxnSpPr>
        <p:spPr>
          <a:xfrm>
            <a:off x="3268245" y="4914898"/>
            <a:ext cx="1698624" cy="937261"/>
          </a:xfrm>
          <a:prstGeom prst="straightConnector1">
            <a:avLst/>
          </a:prstGeom>
          <a:ln w="25400">
            <a:solidFill>
              <a:srgbClr val="AD2A26"/>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p:cNvCxnSpPr/>
          <p:nvPr/>
        </p:nvCxnSpPr>
        <p:spPr>
          <a:xfrm>
            <a:off x="6488329" y="4914898"/>
            <a:ext cx="2331821" cy="0"/>
          </a:xfrm>
          <a:prstGeom prst="straightConnector1">
            <a:avLst/>
          </a:prstGeom>
          <a:ln w="25400">
            <a:solidFill>
              <a:srgbClr val="AD2A26"/>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接箭头连接符 43"/>
          <p:cNvCxnSpPr/>
          <p:nvPr/>
        </p:nvCxnSpPr>
        <p:spPr>
          <a:xfrm flipV="1">
            <a:off x="6842342" y="4031671"/>
            <a:ext cx="1748054" cy="1806421"/>
          </a:xfrm>
          <a:prstGeom prst="straightConnector1">
            <a:avLst/>
          </a:prstGeom>
          <a:ln w="25400">
            <a:solidFill>
              <a:srgbClr val="AD2A26"/>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接箭头连接符 44"/>
          <p:cNvCxnSpPr/>
          <p:nvPr/>
        </p:nvCxnSpPr>
        <p:spPr>
          <a:xfrm flipV="1">
            <a:off x="6843713" y="4914895"/>
            <a:ext cx="1976437" cy="937264"/>
          </a:xfrm>
          <a:prstGeom prst="straightConnector1">
            <a:avLst/>
          </a:prstGeom>
          <a:ln w="25400">
            <a:solidFill>
              <a:srgbClr val="AD2A26"/>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94137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25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25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grpId="0" nodeType="withEffect">
                                  <p:stCondLst>
                                    <p:cond delay="50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par>
                                <p:cTn id="17" presetID="10" presetClass="entr" presetSubtype="0" fill="hold" grpId="0" nodeType="withEffect">
                                  <p:stCondLst>
                                    <p:cond delay="75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par>
                                <p:cTn id="20" presetID="10" presetClass="entr" presetSubtype="0" fill="hold" grpId="0" nodeType="withEffect">
                                  <p:stCondLst>
                                    <p:cond delay="75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par>
                                <p:cTn id="23" presetID="10" presetClass="entr" presetSubtype="0" fill="hold" grpId="0" nodeType="withEffect">
                                  <p:stCondLst>
                                    <p:cond delay="100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3"/>
                                        </p:tgtEl>
                                        <p:attrNameLst>
                                          <p:attrName>style.visibility</p:attrName>
                                        </p:attrNameLst>
                                      </p:cBhvr>
                                      <p:to>
                                        <p:strVal val="visible"/>
                                      </p:to>
                                    </p:set>
                                    <p:animEffect transition="in" filter="wipe(left)">
                                      <p:cBhvr>
                                        <p:cTn id="30" dur="500"/>
                                        <p:tgtEl>
                                          <p:spTgt spid="3"/>
                                        </p:tgtEl>
                                      </p:cBhvr>
                                    </p:animEffect>
                                  </p:childTnLst>
                                </p:cTn>
                              </p:par>
                              <p:par>
                                <p:cTn id="31" presetID="22" presetClass="entr" presetSubtype="8" fill="hold" nodeType="withEffect">
                                  <p:stCondLst>
                                    <p:cond delay="0"/>
                                  </p:stCondLst>
                                  <p:childTnLst>
                                    <p:set>
                                      <p:cBhvr>
                                        <p:cTn id="32" dur="1" fill="hold">
                                          <p:stCondLst>
                                            <p:cond delay="0"/>
                                          </p:stCondLst>
                                        </p:cTn>
                                        <p:tgtEl>
                                          <p:spTgt spid="18"/>
                                        </p:tgtEl>
                                        <p:attrNameLst>
                                          <p:attrName>style.visibility</p:attrName>
                                        </p:attrNameLst>
                                      </p:cBhvr>
                                      <p:to>
                                        <p:strVal val="visible"/>
                                      </p:to>
                                    </p:set>
                                    <p:animEffect transition="in" filter="wipe(left)">
                                      <p:cBhvr>
                                        <p:cTn id="33" dur="500"/>
                                        <p:tgtEl>
                                          <p:spTgt spid="18"/>
                                        </p:tgtEl>
                                      </p:cBhvr>
                                    </p:animEffect>
                                  </p:childTnLst>
                                </p:cTn>
                              </p:par>
                            </p:childTnLst>
                          </p:cTn>
                        </p:par>
                        <p:par>
                          <p:cTn id="34" fill="hold">
                            <p:stCondLst>
                              <p:cond delay="500"/>
                            </p:stCondLst>
                            <p:childTnLst>
                              <p:par>
                                <p:cTn id="35" presetID="22" presetClass="entr" presetSubtype="8" fill="hold" nodeType="after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wipe(left)">
                                      <p:cBhvr>
                                        <p:cTn id="37" dur="500"/>
                                        <p:tgtEl>
                                          <p:spTgt spid="24"/>
                                        </p:tgtEl>
                                      </p:cBhvr>
                                    </p:animEffect>
                                  </p:childTnLst>
                                </p:cTn>
                              </p:par>
                              <p:par>
                                <p:cTn id="38" presetID="22" presetClass="entr" presetSubtype="8" fill="hold" nodeType="withEffect">
                                  <p:stCondLst>
                                    <p:cond delay="0"/>
                                  </p:stCondLst>
                                  <p:childTnLst>
                                    <p:set>
                                      <p:cBhvr>
                                        <p:cTn id="39" dur="1" fill="hold">
                                          <p:stCondLst>
                                            <p:cond delay="0"/>
                                          </p:stCondLst>
                                        </p:cTn>
                                        <p:tgtEl>
                                          <p:spTgt spid="28"/>
                                        </p:tgtEl>
                                        <p:attrNameLst>
                                          <p:attrName>style.visibility</p:attrName>
                                        </p:attrNameLst>
                                      </p:cBhvr>
                                      <p:to>
                                        <p:strVal val="visible"/>
                                      </p:to>
                                    </p:set>
                                    <p:animEffect transition="in" filter="wipe(left)">
                                      <p:cBhvr>
                                        <p:cTn id="40" dur="500"/>
                                        <p:tgtEl>
                                          <p:spTgt spid="28"/>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15"/>
                                        </p:tgtEl>
                                        <p:attrNameLst>
                                          <p:attrName>style.visibility</p:attrName>
                                        </p:attrNameLst>
                                      </p:cBhvr>
                                      <p:to>
                                        <p:strVal val="visible"/>
                                      </p:to>
                                    </p:set>
                                    <p:animEffect transition="in" filter="fade">
                                      <p:cBhvr>
                                        <p:cTn id="45" dur="500"/>
                                        <p:tgtEl>
                                          <p:spTgt spid="15"/>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16"/>
                                        </p:tgtEl>
                                        <p:attrNameLst>
                                          <p:attrName>style.visibility</p:attrName>
                                        </p:attrNameLst>
                                      </p:cBhvr>
                                      <p:to>
                                        <p:strVal val="visible"/>
                                      </p:to>
                                    </p:set>
                                    <p:animEffect transition="in" filter="fade">
                                      <p:cBhvr>
                                        <p:cTn id="50" dur="500"/>
                                        <p:tgtEl>
                                          <p:spTgt spid="16"/>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17"/>
                                        </p:tgtEl>
                                        <p:attrNameLst>
                                          <p:attrName>style.visibility</p:attrName>
                                        </p:attrNameLst>
                                      </p:cBhvr>
                                      <p:to>
                                        <p:strVal val="visible"/>
                                      </p:to>
                                    </p:set>
                                    <p:animEffect transition="in" filter="fade">
                                      <p:cBhvr>
                                        <p:cTn id="55" dur="500"/>
                                        <p:tgtEl>
                                          <p:spTgt spid="17"/>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8" fill="hold" nodeType="clickEffect">
                                  <p:stCondLst>
                                    <p:cond delay="0"/>
                                  </p:stCondLst>
                                  <p:childTnLst>
                                    <p:set>
                                      <p:cBhvr>
                                        <p:cTn id="59" dur="1" fill="hold">
                                          <p:stCondLst>
                                            <p:cond delay="0"/>
                                          </p:stCondLst>
                                        </p:cTn>
                                        <p:tgtEl>
                                          <p:spTgt spid="21"/>
                                        </p:tgtEl>
                                        <p:attrNameLst>
                                          <p:attrName>style.visibility</p:attrName>
                                        </p:attrNameLst>
                                      </p:cBhvr>
                                      <p:to>
                                        <p:strVal val="visible"/>
                                      </p:to>
                                    </p:set>
                                    <p:animEffect transition="in" filter="wipe(left)">
                                      <p:cBhvr>
                                        <p:cTn id="60" dur="500"/>
                                        <p:tgtEl>
                                          <p:spTgt spid="21"/>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8" fill="hold" nodeType="clickEffect">
                                  <p:stCondLst>
                                    <p:cond delay="0"/>
                                  </p:stCondLst>
                                  <p:childTnLst>
                                    <p:set>
                                      <p:cBhvr>
                                        <p:cTn id="64" dur="1" fill="hold">
                                          <p:stCondLst>
                                            <p:cond delay="0"/>
                                          </p:stCondLst>
                                        </p:cTn>
                                        <p:tgtEl>
                                          <p:spTgt spid="32"/>
                                        </p:tgtEl>
                                        <p:attrNameLst>
                                          <p:attrName>style.visibility</p:attrName>
                                        </p:attrNameLst>
                                      </p:cBhvr>
                                      <p:to>
                                        <p:strVal val="visible"/>
                                      </p:to>
                                    </p:set>
                                    <p:animEffect transition="in" filter="wipe(left)">
                                      <p:cBhvr>
                                        <p:cTn id="65" dur="500"/>
                                        <p:tgtEl>
                                          <p:spTgt spid="32"/>
                                        </p:tgtEl>
                                      </p:cBhvr>
                                    </p:animEffect>
                                  </p:childTnLst>
                                </p:cTn>
                              </p:par>
                              <p:par>
                                <p:cTn id="66" presetID="22" presetClass="entr" presetSubtype="8" fill="hold" nodeType="withEffect">
                                  <p:stCondLst>
                                    <p:cond delay="0"/>
                                  </p:stCondLst>
                                  <p:childTnLst>
                                    <p:set>
                                      <p:cBhvr>
                                        <p:cTn id="67" dur="1" fill="hold">
                                          <p:stCondLst>
                                            <p:cond delay="0"/>
                                          </p:stCondLst>
                                        </p:cTn>
                                        <p:tgtEl>
                                          <p:spTgt spid="31"/>
                                        </p:tgtEl>
                                        <p:attrNameLst>
                                          <p:attrName>style.visibility</p:attrName>
                                        </p:attrNameLst>
                                      </p:cBhvr>
                                      <p:to>
                                        <p:strVal val="visible"/>
                                      </p:to>
                                    </p:set>
                                    <p:animEffect transition="in" filter="wipe(left)">
                                      <p:cBhvr>
                                        <p:cTn id="68" dur="500"/>
                                        <p:tgtEl>
                                          <p:spTgt spid="31"/>
                                        </p:tgtEl>
                                      </p:cBhvr>
                                    </p:animEffect>
                                  </p:childTnLst>
                                </p:cTn>
                              </p:par>
                              <p:par>
                                <p:cTn id="69" presetID="22" presetClass="entr" presetSubtype="8" fill="hold" nodeType="withEffect">
                                  <p:stCondLst>
                                    <p:cond delay="0"/>
                                  </p:stCondLst>
                                  <p:childTnLst>
                                    <p:set>
                                      <p:cBhvr>
                                        <p:cTn id="70" dur="1" fill="hold">
                                          <p:stCondLst>
                                            <p:cond delay="0"/>
                                          </p:stCondLst>
                                        </p:cTn>
                                        <p:tgtEl>
                                          <p:spTgt spid="33"/>
                                        </p:tgtEl>
                                        <p:attrNameLst>
                                          <p:attrName>style.visibility</p:attrName>
                                        </p:attrNameLst>
                                      </p:cBhvr>
                                      <p:to>
                                        <p:strVal val="visible"/>
                                      </p:to>
                                    </p:set>
                                    <p:animEffect transition="in" filter="wipe(left)">
                                      <p:cBhvr>
                                        <p:cTn id="71" dur="500"/>
                                        <p:tgtEl>
                                          <p:spTgt spid="33"/>
                                        </p:tgtEl>
                                      </p:cBhvr>
                                    </p:animEffect>
                                  </p:childTnLst>
                                </p:cTn>
                              </p:par>
                            </p:childTnLst>
                          </p:cTn>
                        </p:par>
                      </p:childTnLst>
                    </p:cTn>
                  </p:par>
                  <p:par>
                    <p:cTn id="72" fill="hold">
                      <p:stCondLst>
                        <p:cond delay="indefinite"/>
                      </p:stCondLst>
                      <p:childTnLst>
                        <p:par>
                          <p:cTn id="73" fill="hold">
                            <p:stCondLst>
                              <p:cond delay="0"/>
                            </p:stCondLst>
                            <p:childTnLst>
                              <p:par>
                                <p:cTn id="74" presetID="22" presetClass="entr" presetSubtype="8" fill="hold" nodeType="clickEffect">
                                  <p:stCondLst>
                                    <p:cond delay="0"/>
                                  </p:stCondLst>
                                  <p:childTnLst>
                                    <p:set>
                                      <p:cBhvr>
                                        <p:cTn id="75" dur="1" fill="hold">
                                          <p:stCondLst>
                                            <p:cond delay="0"/>
                                          </p:stCondLst>
                                        </p:cTn>
                                        <p:tgtEl>
                                          <p:spTgt spid="25"/>
                                        </p:tgtEl>
                                        <p:attrNameLst>
                                          <p:attrName>style.visibility</p:attrName>
                                        </p:attrNameLst>
                                      </p:cBhvr>
                                      <p:to>
                                        <p:strVal val="visible"/>
                                      </p:to>
                                    </p:set>
                                    <p:animEffect transition="in" filter="wipe(left)">
                                      <p:cBhvr>
                                        <p:cTn id="76" dur="500"/>
                                        <p:tgtEl>
                                          <p:spTgt spid="25"/>
                                        </p:tgtEl>
                                      </p:cBhvr>
                                    </p:animEffect>
                                  </p:childTnLst>
                                </p:cTn>
                              </p:par>
                              <p:par>
                                <p:cTn id="77" presetID="22" presetClass="entr" presetSubtype="8" fill="hold" nodeType="withEffect">
                                  <p:stCondLst>
                                    <p:cond delay="0"/>
                                  </p:stCondLst>
                                  <p:childTnLst>
                                    <p:set>
                                      <p:cBhvr>
                                        <p:cTn id="78" dur="1" fill="hold">
                                          <p:stCondLst>
                                            <p:cond delay="0"/>
                                          </p:stCondLst>
                                        </p:cTn>
                                        <p:tgtEl>
                                          <p:spTgt spid="41"/>
                                        </p:tgtEl>
                                        <p:attrNameLst>
                                          <p:attrName>style.visibility</p:attrName>
                                        </p:attrNameLst>
                                      </p:cBhvr>
                                      <p:to>
                                        <p:strVal val="visible"/>
                                      </p:to>
                                    </p:set>
                                    <p:animEffect transition="in" filter="wipe(left)">
                                      <p:cBhvr>
                                        <p:cTn id="79" dur="500"/>
                                        <p:tgtEl>
                                          <p:spTgt spid="41"/>
                                        </p:tgtEl>
                                      </p:cBhvr>
                                    </p:animEffect>
                                  </p:childTnLst>
                                </p:cTn>
                              </p:par>
                            </p:childTnLst>
                          </p:cTn>
                        </p:par>
                      </p:childTnLst>
                    </p:cTn>
                  </p:par>
                  <p:par>
                    <p:cTn id="80" fill="hold">
                      <p:stCondLst>
                        <p:cond delay="indefinite"/>
                      </p:stCondLst>
                      <p:childTnLst>
                        <p:par>
                          <p:cTn id="81" fill="hold">
                            <p:stCondLst>
                              <p:cond delay="0"/>
                            </p:stCondLst>
                            <p:childTnLst>
                              <p:par>
                                <p:cTn id="82" presetID="22" presetClass="entr" presetSubtype="8" fill="hold" nodeType="clickEffect">
                                  <p:stCondLst>
                                    <p:cond delay="0"/>
                                  </p:stCondLst>
                                  <p:childTnLst>
                                    <p:set>
                                      <p:cBhvr>
                                        <p:cTn id="83" dur="1" fill="hold">
                                          <p:stCondLst>
                                            <p:cond delay="0"/>
                                          </p:stCondLst>
                                        </p:cTn>
                                        <p:tgtEl>
                                          <p:spTgt spid="45"/>
                                        </p:tgtEl>
                                        <p:attrNameLst>
                                          <p:attrName>style.visibility</p:attrName>
                                        </p:attrNameLst>
                                      </p:cBhvr>
                                      <p:to>
                                        <p:strVal val="visible"/>
                                      </p:to>
                                    </p:set>
                                    <p:animEffect transition="in" filter="wipe(left)">
                                      <p:cBhvr>
                                        <p:cTn id="84" dur="500"/>
                                        <p:tgtEl>
                                          <p:spTgt spid="45"/>
                                        </p:tgtEl>
                                      </p:cBhvr>
                                    </p:animEffect>
                                  </p:childTnLst>
                                </p:cTn>
                              </p:par>
                              <p:par>
                                <p:cTn id="85" presetID="22" presetClass="entr" presetSubtype="8" fill="hold" nodeType="withEffect">
                                  <p:stCondLst>
                                    <p:cond delay="0"/>
                                  </p:stCondLst>
                                  <p:childTnLst>
                                    <p:set>
                                      <p:cBhvr>
                                        <p:cTn id="86" dur="1" fill="hold">
                                          <p:stCondLst>
                                            <p:cond delay="0"/>
                                          </p:stCondLst>
                                        </p:cTn>
                                        <p:tgtEl>
                                          <p:spTgt spid="44"/>
                                        </p:tgtEl>
                                        <p:attrNameLst>
                                          <p:attrName>style.visibility</p:attrName>
                                        </p:attrNameLst>
                                      </p:cBhvr>
                                      <p:to>
                                        <p:strVal val="visible"/>
                                      </p:to>
                                    </p:set>
                                    <p:animEffect transition="in" filter="wipe(left)">
                                      <p:cBhvr>
                                        <p:cTn id="87"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1" grpId="0"/>
      <p:bldP spid="12" grpId="0"/>
      <p:bldP spid="13" grpId="0"/>
      <p:bldP spid="15" grpId="0"/>
      <p:bldP spid="16" grpId="0"/>
      <p:bldP spid="17"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4A7A685B-F94D-194F-BA07-9413F6ABF747}"/>
              </a:ext>
            </a:extLst>
          </p:cNvPr>
          <p:cNvSpPr>
            <a:spLocks noGrp="1"/>
          </p:cNvSpPr>
          <p:nvPr>
            <p:ph type="body" sz="quarter" idx="10"/>
          </p:nvPr>
        </p:nvSpPr>
        <p:spPr/>
        <p:txBody>
          <a:bodyPr/>
          <a:lstStyle/>
          <a:p>
            <a:r>
              <a:rPr lang="zh-CN" altLang="en-US" sz="1600" dirty="0" smtClean="0">
                <a:latin typeface="Consolas" panose="020B0609020204030204" pitchFamily="49" charset="0"/>
                <a:sym typeface="Consolas" panose="020B0609020204030204" pitchFamily="49" charset="0"/>
              </a:rPr>
              <a:t>数据源配置（</a:t>
            </a:r>
            <a:r>
              <a:rPr lang="en-US" altLang="zh-CN" sz="1600" dirty="0" err="1" smtClean="0">
                <a:latin typeface="Consolas" panose="020B0609020204030204" pitchFamily="49" charset="0"/>
                <a:sym typeface="Consolas" panose="020B0609020204030204" pitchFamily="49" charset="0"/>
              </a:rPr>
              <a:t>Hikari</a:t>
            </a:r>
            <a:r>
              <a:rPr lang="zh-CN" altLang="en-US" sz="1600" dirty="0" smtClean="0">
                <a:latin typeface="Consolas" panose="020B0609020204030204" pitchFamily="49" charset="0"/>
                <a:sym typeface="Consolas" panose="020B0609020204030204" pitchFamily="49" charset="0"/>
              </a:rPr>
              <a:t>）</a:t>
            </a:r>
            <a:endParaRPr lang="en-US" altLang="zh-CN" sz="1600" dirty="0" smtClean="0">
              <a:latin typeface="Consolas" panose="020B0609020204030204" pitchFamily="49" charset="0"/>
              <a:sym typeface="Consolas" panose="020B0609020204030204" pitchFamily="49" charset="0"/>
            </a:endParaRPr>
          </a:p>
          <a:p>
            <a:r>
              <a:rPr lang="zh-CN" altLang="en-US" sz="1600" dirty="0">
                <a:latin typeface="Consolas" panose="020B0609020204030204" pitchFamily="49" charset="0"/>
                <a:sym typeface="Consolas" panose="020B0609020204030204" pitchFamily="49" charset="0"/>
              </a:rPr>
              <a:t>持久</a:t>
            </a:r>
            <a:r>
              <a:rPr lang="zh-CN" altLang="en-US" sz="1600" dirty="0" smtClean="0">
                <a:latin typeface="Consolas" panose="020B0609020204030204" pitchFamily="49" charset="0"/>
                <a:sym typeface="Consolas" panose="020B0609020204030204" pitchFamily="49" charset="0"/>
              </a:rPr>
              <a:t>化技术（</a:t>
            </a:r>
            <a:r>
              <a:rPr lang="en-US" altLang="zh-CN" sz="1600" dirty="0" err="1" smtClean="0">
                <a:latin typeface="Consolas" panose="020B0609020204030204" pitchFamily="49" charset="0"/>
                <a:sym typeface="Consolas" panose="020B0609020204030204" pitchFamily="49" charset="0"/>
              </a:rPr>
              <a:t>JdbcTemplate</a:t>
            </a:r>
            <a:r>
              <a:rPr lang="zh-CN" altLang="en-US" sz="1600" dirty="0" smtClean="0">
                <a:latin typeface="Consolas" panose="020B0609020204030204" pitchFamily="49" charset="0"/>
                <a:sym typeface="Consolas" panose="020B0609020204030204" pitchFamily="49" charset="0"/>
              </a:rPr>
              <a:t>）</a:t>
            </a:r>
            <a:endParaRPr lang="en-US" altLang="zh-CN" sz="1600" dirty="0" smtClean="0">
              <a:latin typeface="Consolas" panose="020B0609020204030204" pitchFamily="49" charset="0"/>
              <a:sym typeface="Consolas" panose="020B0609020204030204" pitchFamily="49" charset="0"/>
            </a:endParaRPr>
          </a:p>
          <a:p>
            <a:r>
              <a:rPr lang="zh-CN" altLang="en-US" sz="1600" dirty="0" smtClean="0">
                <a:latin typeface="Consolas" panose="020B0609020204030204" pitchFamily="49" charset="0"/>
                <a:sym typeface="Consolas" panose="020B0609020204030204" pitchFamily="49" charset="0"/>
              </a:rPr>
              <a:t>数据库（</a:t>
            </a:r>
            <a:r>
              <a:rPr lang="en-US" altLang="zh-CN" sz="1600" dirty="0" smtClean="0">
                <a:latin typeface="Consolas" panose="020B0609020204030204" pitchFamily="49" charset="0"/>
                <a:sym typeface="Consolas" panose="020B0609020204030204" pitchFamily="49" charset="0"/>
              </a:rPr>
              <a:t>H2</a:t>
            </a:r>
            <a:r>
              <a:rPr lang="zh-CN" altLang="en-US" sz="1600" dirty="0" smtClean="0">
                <a:latin typeface="Consolas" panose="020B0609020204030204" pitchFamily="49" charset="0"/>
                <a:sym typeface="Consolas" panose="020B0609020204030204" pitchFamily="49" charset="0"/>
              </a:rPr>
              <a:t>）</a:t>
            </a:r>
            <a:endParaRPr lang="en-US" altLang="zh-CN" sz="1600" dirty="0" smtClean="0">
              <a:latin typeface="Consolas" panose="020B0609020204030204" pitchFamily="49" charset="0"/>
              <a:sym typeface="Consolas" panose="020B0609020204030204" pitchFamily="49" charset="0"/>
            </a:endParaRPr>
          </a:p>
        </p:txBody>
      </p:sp>
    </p:spTree>
    <p:extLst>
      <p:ext uri="{BB962C8B-B14F-4D97-AF65-F5344CB8AC3E}">
        <p14:creationId xmlns:p14="http://schemas.microsoft.com/office/powerpoint/2010/main" val="3513388872"/>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normAutofit fontScale="90000"/>
          </a:bodyPr>
          <a:lstStyle/>
          <a:p>
            <a:r>
              <a:rPr lang="zh-CN" altLang="en-US" dirty="0" smtClean="0">
                <a:latin typeface="Consolas" panose="020B0609020204030204" pitchFamily="49" charset="0"/>
                <a:sym typeface="Consolas" panose="020B0609020204030204" pitchFamily="49" charset="0"/>
              </a:rPr>
              <a:t>数据层解决方案</a:t>
            </a:r>
            <a:endParaRPr lang="zh-CN" altLang="en-US" dirty="0"/>
          </a:p>
        </p:txBody>
      </p:sp>
      <p:sp>
        <p:nvSpPr>
          <p:cNvPr id="16" name="文本占位符 15">
            <a:extLst>
              <a:ext uri="{FF2B5EF4-FFF2-40B4-BE49-F238E27FC236}">
                <a16:creationId xmlns:a16="http://schemas.microsoft.com/office/drawing/2014/main" id="{4EF1BC7A-F89C-42F7-939B-710606C6C23A}"/>
              </a:ext>
            </a:extLst>
          </p:cNvPr>
          <p:cNvSpPr>
            <a:spLocks noGrp="1"/>
          </p:cNvSpPr>
          <p:nvPr>
            <p:ph type="body" idx="10"/>
          </p:nvPr>
        </p:nvSpPr>
        <p:spPr/>
        <p:txBody>
          <a:bodyPr/>
          <a:lstStyle/>
          <a:p>
            <a:r>
              <a:rPr lang="en-US" altLang="zh-CN" sz="1800" dirty="0" smtClean="0">
                <a:latin typeface="Consolas" panose="020B0609020204030204" pitchFamily="49" charset="0"/>
                <a:sym typeface="Consolas" panose="020B0609020204030204" pitchFamily="49" charset="0"/>
              </a:rPr>
              <a:t>SQL</a:t>
            </a:r>
          </a:p>
          <a:p>
            <a:r>
              <a:rPr lang="en-US" altLang="zh-CN" sz="1800" dirty="0" smtClean="0">
                <a:latin typeface="Consolas" panose="020B0609020204030204" pitchFamily="49" charset="0"/>
                <a:sym typeface="Consolas" panose="020B0609020204030204" pitchFamily="49" charset="0"/>
              </a:rPr>
              <a:t>NoSQL</a:t>
            </a:r>
            <a:endParaRPr lang="en-US" altLang="zh-CN" sz="1800" dirty="0">
              <a:latin typeface="Consolas" panose="020B0609020204030204" pitchFamily="49" charset="0"/>
              <a:sym typeface="Consolas" panose="020B0609020204030204" pitchFamily="49" charset="0"/>
            </a:endParaRPr>
          </a:p>
        </p:txBody>
      </p:sp>
      <p:sp>
        <p:nvSpPr>
          <p:cNvPr id="3" name="文本占位符 2"/>
          <p:cNvSpPr>
            <a:spLocks noGrp="1"/>
          </p:cNvSpPr>
          <p:nvPr>
            <p:ph type="body" sz="quarter" idx="11"/>
          </p:nvPr>
        </p:nvSpPr>
        <p:spPr/>
        <p:txBody>
          <a:bodyPr/>
          <a:lstStyle/>
          <a:p>
            <a:r>
              <a:rPr lang="en-US" altLang="zh-CN" dirty="0" smtClean="0"/>
              <a:t>04</a:t>
            </a:r>
            <a:endParaRPr lang="zh-CN" altLang="en-US" dirty="0"/>
          </a:p>
        </p:txBody>
      </p:sp>
    </p:spTree>
    <p:extLst>
      <p:ext uri="{BB962C8B-B14F-4D97-AF65-F5344CB8AC3E}">
        <p14:creationId xmlns:p14="http://schemas.microsoft.com/office/powerpoint/2010/main" val="154824246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zh-CN" altLang="en-US" dirty="0" smtClean="0"/>
              <a:t>自动启动热部署</a:t>
            </a:r>
            <a:endParaRPr lang="zh-CN" altLang="en-US" dirty="0"/>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smtClean="0"/>
              <a:t>设置自动构建项目</a:t>
            </a:r>
            <a:endParaRPr lang="en-US" altLang="zh-CN" dirty="0" smtClean="0"/>
          </a:p>
          <a:p>
            <a:pPr>
              <a:buFont typeface="Wingdings" panose="05000000000000000000" pitchFamily="2" charset="2"/>
              <a:buChar char="l"/>
            </a:pPr>
            <a:endParaRPr lang="en-US" altLang="zh-CN" dirty="0" smtClean="0"/>
          </a:p>
          <a:p>
            <a:pPr>
              <a:buFont typeface="Wingdings" panose="05000000000000000000" pitchFamily="2" charset="2"/>
              <a:buChar char="l"/>
            </a:pPr>
            <a:endParaRPr lang="en-US" altLang="zh-CN" dirty="0">
              <a:solidFill>
                <a:schemeClr val="tx1">
                  <a:lumMod val="85000"/>
                  <a:lumOff val="15000"/>
                </a:schemeClr>
              </a:solidFill>
            </a:endParaRPr>
          </a:p>
        </p:txBody>
      </p:sp>
      <p:pic>
        <p:nvPicPr>
          <p:cNvPr id="10" name="图片 9"/>
          <p:cNvPicPr>
            <a:picLocks noChangeAspect="1"/>
          </p:cNvPicPr>
          <p:nvPr/>
        </p:nvPicPr>
        <p:blipFill>
          <a:blip r:embed="rId3"/>
          <a:stretch>
            <a:fillRect/>
          </a:stretch>
        </p:blipFill>
        <p:spPr>
          <a:xfrm>
            <a:off x="1151965" y="2243131"/>
            <a:ext cx="6201335" cy="4367768"/>
          </a:xfrm>
          <a:prstGeom prst="rect">
            <a:avLst/>
          </a:prstGeom>
        </p:spPr>
      </p:pic>
    </p:spTree>
    <p:extLst>
      <p:ext uri="{BB962C8B-B14F-4D97-AF65-F5344CB8AC3E}">
        <p14:creationId xmlns:p14="http://schemas.microsoft.com/office/powerpoint/2010/main" val="2267558672"/>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en-US" altLang="zh-CN" dirty="0" smtClean="0"/>
              <a:t>NoSQL</a:t>
            </a:r>
            <a:r>
              <a:rPr lang="zh-CN" altLang="en-US" dirty="0" smtClean="0"/>
              <a:t>解决方案</a:t>
            </a:r>
            <a:endParaRPr lang="zh-CN" altLang="en-US" dirty="0"/>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smtClean="0"/>
              <a:t>市面上常见的</a:t>
            </a:r>
            <a:r>
              <a:rPr lang="en-US" altLang="zh-CN" dirty="0" smtClean="0"/>
              <a:t>NoSQL</a:t>
            </a:r>
            <a:r>
              <a:rPr lang="zh-CN" altLang="en-US" dirty="0" smtClean="0"/>
              <a:t>解决方案</a:t>
            </a:r>
            <a:endParaRPr lang="en-US" altLang="zh-CN" sz="2000" dirty="0">
              <a:solidFill>
                <a:schemeClr val="tx1">
                  <a:lumMod val="85000"/>
                  <a:lumOff val="15000"/>
                </a:schemeClr>
              </a:solidFill>
            </a:endParaRPr>
          </a:p>
          <a:p>
            <a:pPr lvl="1">
              <a:buFont typeface="Wingdings" panose="05000000000000000000" pitchFamily="2" charset="2"/>
              <a:buChar char="u"/>
            </a:pPr>
            <a:r>
              <a:rPr lang="en-US" altLang="zh-CN" dirty="0" err="1" smtClean="0">
                <a:solidFill>
                  <a:schemeClr val="tx1">
                    <a:lumMod val="85000"/>
                    <a:lumOff val="15000"/>
                  </a:schemeClr>
                </a:solidFill>
              </a:rPr>
              <a:t>Redis</a:t>
            </a:r>
            <a:endParaRPr lang="en-US" altLang="zh-CN" dirty="0" smtClean="0">
              <a:solidFill>
                <a:schemeClr val="tx1">
                  <a:lumMod val="85000"/>
                  <a:lumOff val="15000"/>
                </a:schemeClr>
              </a:solidFill>
            </a:endParaRPr>
          </a:p>
          <a:p>
            <a:pPr lvl="1">
              <a:buFont typeface="Wingdings" panose="05000000000000000000" pitchFamily="2" charset="2"/>
              <a:buChar char="u"/>
            </a:pPr>
            <a:r>
              <a:rPr lang="en-US" altLang="zh-CN" dirty="0" smtClean="0">
                <a:solidFill>
                  <a:schemeClr val="tx1">
                    <a:lumMod val="85000"/>
                    <a:lumOff val="15000"/>
                  </a:schemeClr>
                </a:solidFill>
              </a:rPr>
              <a:t>Mongo</a:t>
            </a:r>
          </a:p>
          <a:p>
            <a:pPr lvl="1">
              <a:buFont typeface="Wingdings" panose="05000000000000000000" pitchFamily="2" charset="2"/>
              <a:buChar char="u"/>
            </a:pPr>
            <a:r>
              <a:rPr lang="en-US" altLang="zh-CN" dirty="0" smtClean="0">
                <a:solidFill>
                  <a:schemeClr val="tx1">
                    <a:lumMod val="85000"/>
                    <a:lumOff val="15000"/>
                  </a:schemeClr>
                </a:solidFill>
              </a:rPr>
              <a:t>ES</a:t>
            </a:r>
          </a:p>
          <a:p>
            <a:pPr lvl="1">
              <a:buFont typeface="Wingdings" panose="05000000000000000000" pitchFamily="2" charset="2"/>
              <a:buChar char="u"/>
            </a:pPr>
            <a:r>
              <a:rPr lang="en-US" altLang="zh-CN" dirty="0" err="1" smtClean="0">
                <a:solidFill>
                  <a:schemeClr val="tx1">
                    <a:lumMod val="85000"/>
                    <a:lumOff val="15000"/>
                  </a:schemeClr>
                </a:solidFill>
              </a:rPr>
              <a:t>Solr</a:t>
            </a:r>
            <a:endParaRPr lang="en-US" altLang="zh-CN" dirty="0" smtClean="0">
              <a:solidFill>
                <a:schemeClr val="tx1">
                  <a:lumMod val="85000"/>
                  <a:lumOff val="15000"/>
                </a:schemeClr>
              </a:solidFill>
            </a:endParaRPr>
          </a:p>
          <a:p>
            <a:pPr>
              <a:buFont typeface="Wingdings" panose="05000000000000000000" pitchFamily="2" charset="2"/>
              <a:buChar char="l"/>
            </a:pPr>
            <a:r>
              <a:rPr lang="zh-CN" altLang="en-US" dirty="0" smtClean="0"/>
              <a:t>说明：上述技术通常在</a:t>
            </a:r>
            <a:r>
              <a:rPr lang="en-US" altLang="zh-CN" dirty="0" smtClean="0"/>
              <a:t>Linux</a:t>
            </a:r>
            <a:r>
              <a:rPr lang="zh-CN" altLang="en-US" dirty="0" smtClean="0"/>
              <a:t>系统中安装部署，为降低学习者压力，本课程制作基于</a:t>
            </a:r>
            <a:r>
              <a:rPr lang="en-US" altLang="zh-CN" dirty="0" smtClean="0"/>
              <a:t>Windows</a:t>
            </a:r>
            <a:r>
              <a:rPr lang="zh-CN" altLang="en-US" dirty="0" smtClean="0"/>
              <a:t>版安装所有的软件并基于</a:t>
            </a:r>
            <a:r>
              <a:rPr lang="en-US" altLang="zh-CN" dirty="0" smtClean="0"/>
              <a:t>Windows</a:t>
            </a:r>
            <a:r>
              <a:rPr lang="zh-CN" altLang="en-US" dirty="0" smtClean="0"/>
              <a:t>版安装的软件进行课程制作</a:t>
            </a:r>
            <a:endParaRPr lang="en-US" altLang="zh-CN" dirty="0">
              <a:solidFill>
                <a:schemeClr val="tx1">
                  <a:lumMod val="85000"/>
                  <a:lumOff val="15000"/>
                </a:schemeClr>
              </a:solidFill>
            </a:endParaRPr>
          </a:p>
          <a:p>
            <a:pPr lvl="1">
              <a:buFont typeface="Wingdings" panose="05000000000000000000" pitchFamily="2" charset="2"/>
              <a:buChar char="u"/>
            </a:pPr>
            <a:endParaRPr lang="en-US" altLang="zh-CN" dirty="0">
              <a:solidFill>
                <a:schemeClr val="tx1">
                  <a:lumMod val="85000"/>
                  <a:lumOff val="15000"/>
                </a:schemeClr>
              </a:solidFill>
            </a:endParaRPr>
          </a:p>
        </p:txBody>
      </p:sp>
    </p:spTree>
    <p:extLst>
      <p:ext uri="{BB962C8B-B14F-4D97-AF65-F5344CB8AC3E}">
        <p14:creationId xmlns:p14="http://schemas.microsoft.com/office/powerpoint/2010/main" val="1314096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en-US" altLang="zh-CN" dirty="0" err="1" smtClean="0"/>
              <a:t>Redis</a:t>
            </a:r>
            <a:endParaRPr lang="zh-CN" altLang="en-US" dirty="0"/>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en-US" altLang="zh-CN" dirty="0" err="1" smtClean="0"/>
              <a:t>Redis</a:t>
            </a:r>
            <a:r>
              <a:rPr lang="zh-CN" altLang="en-US" dirty="0" smtClean="0"/>
              <a:t>是一款</a:t>
            </a:r>
            <a:r>
              <a:rPr lang="en-US" altLang="zh-CN" dirty="0" smtClean="0"/>
              <a:t>key-value</a:t>
            </a:r>
            <a:r>
              <a:rPr lang="zh-CN" altLang="en-US" dirty="0" smtClean="0"/>
              <a:t>存储结构的内存级</a:t>
            </a:r>
            <a:r>
              <a:rPr lang="en-US" altLang="zh-CN" dirty="0" smtClean="0"/>
              <a:t>NoSQL</a:t>
            </a:r>
            <a:r>
              <a:rPr lang="zh-CN" altLang="en-US" dirty="0" smtClean="0"/>
              <a:t>数据库</a:t>
            </a:r>
            <a:endParaRPr lang="en-US" altLang="zh-CN" dirty="0" smtClean="0"/>
          </a:p>
          <a:p>
            <a:pPr lvl="1">
              <a:buFont typeface="Wingdings" panose="05000000000000000000" pitchFamily="2" charset="2"/>
              <a:buChar char="u"/>
            </a:pPr>
            <a:r>
              <a:rPr lang="zh-CN" altLang="en-US" dirty="0" smtClean="0"/>
              <a:t>支持多种数据存储格式</a:t>
            </a:r>
            <a:endParaRPr lang="en-US" altLang="zh-CN" dirty="0" smtClean="0"/>
          </a:p>
          <a:p>
            <a:pPr lvl="1">
              <a:buFont typeface="Wingdings" panose="05000000000000000000" pitchFamily="2" charset="2"/>
              <a:buChar char="u"/>
            </a:pPr>
            <a:r>
              <a:rPr lang="zh-CN" altLang="en-US" dirty="0" smtClean="0"/>
              <a:t>支持持久化</a:t>
            </a:r>
            <a:endParaRPr lang="en-US" altLang="zh-CN" dirty="0" smtClean="0"/>
          </a:p>
          <a:p>
            <a:pPr lvl="1">
              <a:buFont typeface="Wingdings" panose="05000000000000000000" pitchFamily="2" charset="2"/>
              <a:buChar char="u"/>
            </a:pPr>
            <a:r>
              <a:rPr lang="zh-CN" altLang="en-US" dirty="0" smtClean="0"/>
              <a:t>支持集群</a:t>
            </a:r>
            <a:endParaRPr lang="en-US" altLang="zh-CN" dirty="0" smtClean="0"/>
          </a:p>
          <a:p>
            <a:pPr>
              <a:buFont typeface="Wingdings" panose="05000000000000000000" pitchFamily="2" charset="2"/>
              <a:buChar char="l"/>
            </a:pPr>
            <a:r>
              <a:rPr lang="en-US" altLang="zh-CN" dirty="0" err="1" smtClean="0"/>
              <a:t>Redis</a:t>
            </a:r>
            <a:r>
              <a:rPr lang="zh-CN" altLang="en-US" dirty="0" smtClean="0"/>
              <a:t>下载（</a:t>
            </a:r>
            <a:r>
              <a:rPr lang="en-US" altLang="zh-CN" dirty="0"/>
              <a:t> Windows</a:t>
            </a:r>
            <a:r>
              <a:rPr lang="zh-CN" altLang="en-US" dirty="0"/>
              <a:t>版）</a:t>
            </a:r>
            <a:endParaRPr lang="en-US" altLang="zh-CN" dirty="0" smtClean="0"/>
          </a:p>
          <a:p>
            <a:pPr lvl="1">
              <a:buFont typeface="Wingdings" panose="05000000000000000000" pitchFamily="2" charset="2"/>
              <a:buChar char="u"/>
            </a:pPr>
            <a:r>
              <a:rPr lang="zh-CN" altLang="en-US" dirty="0"/>
              <a:t>https://github.com/tporadowski/redis/releases</a:t>
            </a:r>
          </a:p>
          <a:p>
            <a:pPr>
              <a:buFont typeface="Wingdings" panose="05000000000000000000" pitchFamily="2" charset="2"/>
              <a:buChar char="l"/>
            </a:pPr>
            <a:r>
              <a:rPr lang="en-US" altLang="zh-CN" dirty="0" err="1" smtClean="0"/>
              <a:t>Redis</a:t>
            </a:r>
            <a:r>
              <a:rPr lang="zh-CN" altLang="en-US" dirty="0" smtClean="0"/>
              <a:t>安装与启动（</a:t>
            </a:r>
            <a:r>
              <a:rPr lang="en-US" altLang="zh-CN" dirty="0"/>
              <a:t> Windows</a:t>
            </a:r>
            <a:r>
              <a:rPr lang="zh-CN" altLang="en-US" dirty="0"/>
              <a:t>版</a:t>
            </a:r>
            <a:r>
              <a:rPr lang="zh-CN" altLang="en-US" dirty="0" smtClean="0"/>
              <a:t>）</a:t>
            </a:r>
            <a:endParaRPr lang="en-US" altLang="zh-CN" dirty="0" smtClean="0"/>
          </a:p>
          <a:p>
            <a:pPr lvl="1">
              <a:buFont typeface="Wingdings" panose="05000000000000000000" pitchFamily="2" charset="2"/>
              <a:buChar char="u"/>
            </a:pPr>
            <a:r>
              <a:rPr lang="en-US" altLang="zh-CN" dirty="0" smtClean="0"/>
              <a:t>Windows</a:t>
            </a:r>
            <a:r>
              <a:rPr lang="zh-CN" altLang="en-US" dirty="0" smtClean="0"/>
              <a:t>解压安装或一键式安装</a:t>
            </a:r>
            <a:endParaRPr lang="en-US" altLang="zh-CN" dirty="0" smtClean="0"/>
          </a:p>
          <a:p>
            <a:pPr lvl="1">
              <a:buFont typeface="Wingdings" panose="05000000000000000000" pitchFamily="2" charset="2"/>
              <a:buChar char="u"/>
            </a:pPr>
            <a:r>
              <a:rPr lang="zh-CN" altLang="en-US" dirty="0" smtClean="0"/>
              <a:t>服务端启动命令</a:t>
            </a:r>
            <a:endParaRPr lang="en-US" altLang="zh-CN" dirty="0" smtClean="0"/>
          </a:p>
          <a:p>
            <a:pPr marL="360000" lvl="1" indent="0">
              <a:buNone/>
            </a:pPr>
            <a:endParaRPr lang="en-US" altLang="zh-CN" sz="1800" dirty="0" smtClean="0"/>
          </a:p>
          <a:p>
            <a:pPr lvl="1">
              <a:buFont typeface="Wingdings" panose="05000000000000000000" pitchFamily="2" charset="2"/>
              <a:buChar char="u"/>
            </a:pPr>
            <a:r>
              <a:rPr lang="zh-CN" altLang="en-US" dirty="0" smtClean="0"/>
              <a:t>客户端启动命令</a:t>
            </a:r>
            <a:endParaRPr lang="en-US" altLang="zh-CN" dirty="0" smtClean="0"/>
          </a:p>
          <a:p>
            <a:pPr>
              <a:buFont typeface="Wingdings" panose="05000000000000000000" pitchFamily="2" charset="2"/>
              <a:buChar char="l"/>
            </a:pPr>
            <a:endParaRPr lang="en-US" altLang="zh-CN" dirty="0" smtClean="0"/>
          </a:p>
          <a:p>
            <a:pPr>
              <a:buFont typeface="Wingdings" panose="05000000000000000000" pitchFamily="2" charset="2"/>
              <a:buChar char="l"/>
            </a:pPr>
            <a:endParaRPr lang="en-US" altLang="zh-CN" dirty="0" smtClean="0"/>
          </a:p>
          <a:p>
            <a:pPr>
              <a:buFont typeface="Wingdings" panose="05000000000000000000" pitchFamily="2" charset="2"/>
              <a:buChar char="l"/>
            </a:pPr>
            <a:endParaRPr lang="en-US" altLang="zh-CN" dirty="0">
              <a:solidFill>
                <a:schemeClr val="tx1">
                  <a:lumMod val="85000"/>
                  <a:lumOff val="15000"/>
                </a:schemeClr>
              </a:solidFill>
            </a:endParaRPr>
          </a:p>
        </p:txBody>
      </p:sp>
      <p:sp>
        <p:nvSpPr>
          <p:cNvPr id="7" name="TextBox 3">
            <a:extLst>
              <a:ext uri="{FF2B5EF4-FFF2-40B4-BE49-F238E27FC236}">
                <a16:creationId xmlns:a16="http://schemas.microsoft.com/office/drawing/2014/main" id="{0C998B78-AB18-3C47-A1C7-25AE9A3A40B0}"/>
              </a:ext>
            </a:extLst>
          </p:cNvPr>
          <p:cNvSpPr txBox="1"/>
          <p:nvPr/>
        </p:nvSpPr>
        <p:spPr>
          <a:xfrm>
            <a:off x="1459369" y="5108914"/>
            <a:ext cx="9541363" cy="415498"/>
          </a:xfrm>
          <a:prstGeom prst="rect">
            <a:avLst/>
          </a:prstGeom>
          <a:solidFill>
            <a:srgbClr val="FFFFE4"/>
          </a:solidFill>
          <a:ln w="3175">
            <a:solidFill>
              <a:srgbClr val="919191"/>
            </a:solidFill>
          </a:ln>
        </p:spPr>
        <p:txBody>
          <a:bodyPr wrap="square">
            <a:spAutoFit/>
          </a:bodyPr>
          <a:lstStyle/>
          <a:p>
            <a:pPr lvl="0" eaLnBrk="0" fontAlgn="base" hangingPunct="0">
              <a:lnSpc>
                <a:spcPct val="150000"/>
              </a:lnSpc>
              <a:spcBef>
                <a:spcPct val="0"/>
              </a:spcBef>
              <a:spcAft>
                <a:spcPct val="0"/>
              </a:spcAft>
            </a:pPr>
            <a:r>
              <a:rPr lang="en-US" altLang="zh-CN" sz="1400" dirty="0">
                <a:solidFill>
                  <a:srgbClr val="0033B3"/>
                </a:solidFill>
                <a:latin typeface="Consolas" panose="020B0609020204030204" pitchFamily="49" charset="0"/>
              </a:rPr>
              <a:t>redis-server.exe </a:t>
            </a:r>
            <a:r>
              <a:rPr lang="en-US" altLang="zh-CN" sz="1400" dirty="0" err="1">
                <a:solidFill>
                  <a:srgbClr val="0033B3"/>
                </a:solidFill>
                <a:latin typeface="Consolas" panose="020B0609020204030204" pitchFamily="49" charset="0"/>
              </a:rPr>
              <a:t>redis.windows.conf</a:t>
            </a:r>
            <a:endParaRPr lang="zh-CN" altLang="zh-CN" sz="1600" b="1" dirty="0">
              <a:solidFill>
                <a:srgbClr val="AD2A26"/>
              </a:solidFill>
              <a:latin typeface="Arial" panose="020B0604020202020204" pitchFamily="34" charset="0"/>
            </a:endParaRPr>
          </a:p>
        </p:txBody>
      </p:sp>
      <p:sp>
        <p:nvSpPr>
          <p:cNvPr id="6" name="TextBox 3">
            <a:extLst>
              <a:ext uri="{FF2B5EF4-FFF2-40B4-BE49-F238E27FC236}">
                <a16:creationId xmlns:a16="http://schemas.microsoft.com/office/drawing/2014/main" id="{0C998B78-AB18-3C47-A1C7-25AE9A3A40B0}"/>
              </a:ext>
            </a:extLst>
          </p:cNvPr>
          <p:cNvSpPr txBox="1"/>
          <p:nvPr/>
        </p:nvSpPr>
        <p:spPr>
          <a:xfrm>
            <a:off x="1459369" y="5931074"/>
            <a:ext cx="9541363" cy="415498"/>
          </a:xfrm>
          <a:prstGeom prst="rect">
            <a:avLst/>
          </a:prstGeom>
          <a:solidFill>
            <a:srgbClr val="FFFFE4"/>
          </a:solidFill>
          <a:ln w="3175">
            <a:solidFill>
              <a:srgbClr val="919191"/>
            </a:solidFill>
          </a:ln>
        </p:spPr>
        <p:txBody>
          <a:bodyPr wrap="square">
            <a:spAutoFit/>
          </a:bodyPr>
          <a:lstStyle/>
          <a:p>
            <a:pPr lvl="0" eaLnBrk="0" fontAlgn="base" hangingPunct="0">
              <a:lnSpc>
                <a:spcPct val="150000"/>
              </a:lnSpc>
              <a:spcBef>
                <a:spcPct val="0"/>
              </a:spcBef>
              <a:spcAft>
                <a:spcPct val="0"/>
              </a:spcAft>
            </a:pPr>
            <a:r>
              <a:rPr lang="en-US" altLang="zh-CN" sz="1400" dirty="0">
                <a:solidFill>
                  <a:srgbClr val="0033B3"/>
                </a:solidFill>
                <a:latin typeface="Consolas" panose="020B0609020204030204" pitchFamily="49" charset="0"/>
              </a:rPr>
              <a:t>redis-cli.exe</a:t>
            </a:r>
            <a:endParaRPr lang="zh-CN" altLang="zh-CN" sz="1600" b="1" dirty="0">
              <a:solidFill>
                <a:srgbClr val="AD2A26"/>
              </a:solidFill>
              <a:latin typeface="Arial" panose="020B0604020202020204" pitchFamily="34" charset="0"/>
            </a:endParaRPr>
          </a:p>
        </p:txBody>
      </p:sp>
    </p:spTree>
    <p:extLst>
      <p:ext uri="{BB962C8B-B14F-4D97-AF65-F5344CB8AC3E}">
        <p14:creationId xmlns:p14="http://schemas.microsoft.com/office/powerpoint/2010/main" val="2406961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8">
                                            <p:txEl>
                                              <p:pRg st="5" end="5"/>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8">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8">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8">
                                            <p:txEl>
                                              <p:pRg st="8" end="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8">
                                            <p:txEl>
                                              <p:pRg st="10" end="10"/>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6"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4A7A685B-F94D-194F-BA07-9413F6ABF747}"/>
              </a:ext>
            </a:extLst>
          </p:cNvPr>
          <p:cNvSpPr>
            <a:spLocks noGrp="1"/>
          </p:cNvSpPr>
          <p:nvPr>
            <p:ph type="body" sz="quarter" idx="10"/>
          </p:nvPr>
        </p:nvSpPr>
        <p:spPr>
          <a:xfrm>
            <a:off x="5126583" y="1463040"/>
            <a:ext cx="6573803" cy="4511040"/>
          </a:xfrm>
        </p:spPr>
        <p:txBody>
          <a:bodyPr/>
          <a:lstStyle/>
          <a:p>
            <a:r>
              <a:rPr lang="en-US" altLang="zh-CN" sz="1600" dirty="0" err="1" smtClean="0">
                <a:solidFill>
                  <a:srgbClr val="080808"/>
                </a:solidFill>
                <a:latin typeface="Consolas" panose="020B0609020204030204" pitchFamily="49" charset="0"/>
              </a:rPr>
              <a:t>Redis</a:t>
            </a:r>
            <a:r>
              <a:rPr lang="zh-CN" altLang="en-US" sz="1600" dirty="0" smtClean="0">
                <a:solidFill>
                  <a:srgbClr val="080808"/>
                </a:solidFill>
                <a:latin typeface="Consolas" panose="020B0609020204030204" pitchFamily="49" charset="0"/>
              </a:rPr>
              <a:t>安装（</a:t>
            </a:r>
            <a:r>
              <a:rPr lang="en-US" altLang="zh-CN" sz="1600" dirty="0" smtClean="0">
                <a:solidFill>
                  <a:srgbClr val="080808"/>
                </a:solidFill>
                <a:latin typeface="Consolas" panose="020B0609020204030204" pitchFamily="49" charset="0"/>
              </a:rPr>
              <a:t>Windows</a:t>
            </a:r>
            <a:r>
              <a:rPr lang="zh-CN" altLang="en-US" sz="1600" dirty="0" smtClean="0">
                <a:solidFill>
                  <a:srgbClr val="080808"/>
                </a:solidFill>
                <a:latin typeface="Consolas" panose="020B0609020204030204" pitchFamily="49" charset="0"/>
              </a:rPr>
              <a:t>版）</a:t>
            </a:r>
            <a:endParaRPr lang="en-US" altLang="zh-CN" sz="1600" dirty="0" smtClean="0">
              <a:solidFill>
                <a:srgbClr val="080808"/>
              </a:solidFill>
              <a:latin typeface="Consolas" panose="020B0609020204030204" pitchFamily="49" charset="0"/>
            </a:endParaRPr>
          </a:p>
          <a:p>
            <a:r>
              <a:rPr lang="en-US" altLang="zh-CN" sz="1600" dirty="0" err="1" smtClean="0">
                <a:solidFill>
                  <a:srgbClr val="080808"/>
                </a:solidFill>
                <a:latin typeface="Consolas" panose="020B0609020204030204" pitchFamily="49" charset="0"/>
              </a:rPr>
              <a:t>Redis</a:t>
            </a:r>
            <a:r>
              <a:rPr lang="zh-CN" altLang="en-US" sz="1600" dirty="0" smtClean="0">
                <a:solidFill>
                  <a:srgbClr val="080808"/>
                </a:solidFill>
                <a:latin typeface="Consolas" panose="020B0609020204030204" pitchFamily="49" charset="0"/>
              </a:rPr>
              <a:t>基本操作</a:t>
            </a:r>
            <a:endParaRPr lang="en-US" altLang="zh-CN" sz="1600" dirty="0" smtClean="0">
              <a:solidFill>
                <a:srgbClr val="080808"/>
              </a:solidFill>
              <a:latin typeface="Consolas" panose="020B0609020204030204" pitchFamily="49" charset="0"/>
            </a:endParaRPr>
          </a:p>
        </p:txBody>
      </p:sp>
    </p:spTree>
    <p:extLst>
      <p:ext uri="{BB962C8B-B14F-4D97-AF65-F5344CB8AC3E}">
        <p14:creationId xmlns:p14="http://schemas.microsoft.com/office/powerpoint/2010/main" val="855954109"/>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en-US" altLang="zh-CN" dirty="0" err="1" smtClean="0"/>
              <a:t>Redis</a:t>
            </a:r>
            <a:endParaRPr lang="zh-CN" altLang="en-US" dirty="0"/>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smtClean="0"/>
              <a:t>导入</a:t>
            </a:r>
            <a:r>
              <a:rPr lang="en-US" altLang="zh-CN" dirty="0" err="1" smtClean="0"/>
              <a:t>SpringBoot</a:t>
            </a:r>
            <a:r>
              <a:rPr lang="zh-CN" altLang="en-US" dirty="0" smtClean="0"/>
              <a:t>整合</a:t>
            </a:r>
            <a:r>
              <a:rPr lang="en-US" altLang="zh-CN" dirty="0" err="1" smtClean="0"/>
              <a:t>Redis</a:t>
            </a:r>
            <a:r>
              <a:rPr lang="zh-CN" altLang="en-US" dirty="0" smtClean="0"/>
              <a:t>坐标</a:t>
            </a:r>
            <a:endParaRPr lang="en-US" altLang="zh-CN" dirty="0" smtClean="0"/>
          </a:p>
          <a:p>
            <a:pPr>
              <a:buFont typeface="Wingdings" panose="05000000000000000000" pitchFamily="2" charset="2"/>
              <a:buChar char="l"/>
            </a:pPr>
            <a:endParaRPr lang="en-US" altLang="zh-CN" dirty="0">
              <a:solidFill>
                <a:schemeClr val="tx1">
                  <a:lumMod val="85000"/>
                  <a:lumOff val="15000"/>
                </a:schemeClr>
              </a:solidFill>
            </a:endParaRPr>
          </a:p>
        </p:txBody>
      </p:sp>
      <p:sp>
        <p:nvSpPr>
          <p:cNvPr id="6" name="TextBox 3">
            <a:extLst>
              <a:ext uri="{FF2B5EF4-FFF2-40B4-BE49-F238E27FC236}">
                <a16:creationId xmlns:a16="http://schemas.microsoft.com/office/drawing/2014/main" id="{0C998B78-AB18-3C47-A1C7-25AE9A3A40B0}"/>
              </a:ext>
            </a:extLst>
          </p:cNvPr>
          <p:cNvSpPr txBox="1"/>
          <p:nvPr/>
        </p:nvSpPr>
        <p:spPr>
          <a:xfrm>
            <a:off x="1159842" y="2149748"/>
            <a:ext cx="9860586" cy="1349280"/>
          </a:xfrm>
          <a:prstGeom prst="rect">
            <a:avLst/>
          </a:prstGeom>
          <a:solidFill>
            <a:srgbClr val="FFFFE4"/>
          </a:solidFill>
          <a:ln w="3175">
            <a:solidFill>
              <a:srgbClr val="919191"/>
            </a:solidFill>
          </a:ln>
        </p:spPr>
        <p:txBody>
          <a:bodyPr wrap="square">
            <a:spAutoFit/>
          </a:bodyPr>
          <a:lstStyle/>
          <a:p>
            <a:pPr lvl="0" eaLnBrk="0" fontAlgn="base" hangingPunct="0">
              <a:lnSpc>
                <a:spcPct val="150000"/>
              </a:lnSpc>
              <a:spcBef>
                <a:spcPct val="0"/>
              </a:spcBef>
              <a:spcAft>
                <a:spcPct val="0"/>
              </a:spcAft>
            </a:pPr>
            <a:r>
              <a:rPr lang="zh-CN" altLang="zh-CN" sz="1400" dirty="0">
                <a:solidFill>
                  <a:srgbClr val="080808"/>
                </a:solidFill>
                <a:latin typeface="Consolas" panose="020B0609020204030204" pitchFamily="49" charset="0"/>
              </a:rPr>
              <a:t>&lt;</a:t>
            </a:r>
            <a:r>
              <a:rPr lang="zh-CN" altLang="zh-CN" sz="1400" dirty="0">
                <a:solidFill>
                  <a:srgbClr val="0033B3"/>
                </a:solidFill>
                <a:latin typeface="Consolas" panose="020B0609020204030204" pitchFamily="49" charset="0"/>
              </a:rPr>
              <a:t>dependency</a:t>
            </a:r>
            <a:r>
              <a:rPr lang="zh-CN" altLang="zh-CN" sz="1400" dirty="0">
                <a:solidFill>
                  <a:srgbClr val="080808"/>
                </a:solidFill>
                <a:latin typeface="Consolas" panose="020B0609020204030204" pitchFamily="49" charset="0"/>
              </a:rPr>
              <a:t>&gt;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&lt;</a:t>
            </a:r>
            <a:r>
              <a:rPr lang="zh-CN" altLang="zh-CN" sz="1400" dirty="0">
                <a:solidFill>
                  <a:srgbClr val="0033B3"/>
                </a:solidFill>
                <a:latin typeface="Consolas" panose="020B0609020204030204" pitchFamily="49" charset="0"/>
              </a:rPr>
              <a:t>groupId</a:t>
            </a:r>
            <a:r>
              <a:rPr lang="zh-CN" altLang="zh-CN" sz="1400" dirty="0">
                <a:solidFill>
                  <a:srgbClr val="080808"/>
                </a:solidFill>
                <a:latin typeface="Consolas" panose="020B0609020204030204" pitchFamily="49" charset="0"/>
              </a:rPr>
              <a:t>&gt;org.springframework.boot&lt;/</a:t>
            </a:r>
            <a:r>
              <a:rPr lang="zh-CN" altLang="zh-CN" sz="1400" dirty="0">
                <a:solidFill>
                  <a:srgbClr val="0033B3"/>
                </a:solidFill>
                <a:latin typeface="Consolas" panose="020B0609020204030204" pitchFamily="49" charset="0"/>
              </a:rPr>
              <a:t>groupId</a:t>
            </a:r>
            <a:r>
              <a:rPr lang="zh-CN" altLang="zh-CN" sz="1400" dirty="0">
                <a:solidFill>
                  <a:srgbClr val="080808"/>
                </a:solidFill>
                <a:latin typeface="Consolas" panose="020B0609020204030204" pitchFamily="49" charset="0"/>
              </a:rPr>
              <a:t>&gt;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&lt;</a:t>
            </a:r>
            <a:r>
              <a:rPr lang="zh-CN" altLang="zh-CN" sz="1400" dirty="0">
                <a:solidFill>
                  <a:srgbClr val="0033B3"/>
                </a:solidFill>
                <a:latin typeface="Consolas" panose="020B0609020204030204" pitchFamily="49" charset="0"/>
              </a:rPr>
              <a:t>artifactId</a:t>
            </a:r>
            <a:r>
              <a:rPr lang="zh-CN" altLang="zh-CN" sz="1400" dirty="0">
                <a:solidFill>
                  <a:srgbClr val="080808"/>
                </a:solidFill>
                <a:latin typeface="Consolas" panose="020B0609020204030204" pitchFamily="49" charset="0"/>
              </a:rPr>
              <a:t>&gt;spring-boot-starter-data-redis&lt;/</a:t>
            </a:r>
            <a:r>
              <a:rPr lang="zh-CN" altLang="zh-CN" sz="1400" dirty="0">
                <a:solidFill>
                  <a:srgbClr val="0033B3"/>
                </a:solidFill>
                <a:latin typeface="Consolas" panose="020B0609020204030204" pitchFamily="49" charset="0"/>
              </a:rPr>
              <a:t>artifactId</a:t>
            </a:r>
            <a:r>
              <a:rPr lang="zh-CN" altLang="zh-CN" sz="1400" dirty="0">
                <a:solidFill>
                  <a:srgbClr val="080808"/>
                </a:solidFill>
                <a:latin typeface="Consolas" panose="020B0609020204030204" pitchFamily="49" charset="0"/>
              </a:rPr>
              <a:t>&gt;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&lt;/</a:t>
            </a:r>
            <a:r>
              <a:rPr lang="zh-CN" altLang="zh-CN" sz="1400" dirty="0">
                <a:solidFill>
                  <a:srgbClr val="0033B3"/>
                </a:solidFill>
                <a:latin typeface="Consolas" panose="020B0609020204030204" pitchFamily="49" charset="0"/>
              </a:rPr>
              <a:t>dependency</a:t>
            </a:r>
            <a:r>
              <a:rPr lang="zh-CN" altLang="zh-CN" sz="1400" dirty="0">
                <a:solidFill>
                  <a:srgbClr val="080808"/>
                </a:solidFill>
                <a:latin typeface="Consolas" panose="020B0609020204030204" pitchFamily="49" charset="0"/>
              </a:rPr>
              <a:t>&gt;</a:t>
            </a:r>
            <a:endParaRPr lang="zh-CN" altLang="zh-CN" sz="1600" dirty="0">
              <a:latin typeface="Arial" panose="020B0604020202020204" pitchFamily="34" charset="0"/>
            </a:endParaRPr>
          </a:p>
        </p:txBody>
      </p:sp>
    </p:spTree>
    <p:extLst>
      <p:ext uri="{BB962C8B-B14F-4D97-AF65-F5344CB8AC3E}">
        <p14:creationId xmlns:p14="http://schemas.microsoft.com/office/powerpoint/2010/main" val="1101734196"/>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en-US" altLang="zh-CN" dirty="0" err="1" smtClean="0"/>
              <a:t>Redis</a:t>
            </a:r>
            <a:endParaRPr lang="zh-CN" altLang="en-US" dirty="0"/>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smtClean="0"/>
              <a:t>配置</a:t>
            </a:r>
            <a:r>
              <a:rPr lang="en-US" altLang="zh-CN" dirty="0" err="1" smtClean="0"/>
              <a:t>Redis</a:t>
            </a:r>
            <a:r>
              <a:rPr lang="zh-CN" altLang="en-US" dirty="0" smtClean="0"/>
              <a:t>（采用默认配置）</a:t>
            </a:r>
            <a:endParaRPr lang="en-US" altLang="zh-CN" dirty="0"/>
          </a:p>
          <a:p>
            <a:pPr>
              <a:buFont typeface="Wingdings" panose="05000000000000000000" pitchFamily="2" charset="2"/>
              <a:buChar char="l"/>
            </a:pPr>
            <a:endParaRPr lang="en-US" altLang="zh-CN" sz="2000" dirty="0" smtClean="0">
              <a:solidFill>
                <a:schemeClr val="tx1">
                  <a:lumMod val="85000"/>
                  <a:lumOff val="15000"/>
                </a:schemeClr>
              </a:solidFill>
            </a:endParaRPr>
          </a:p>
          <a:p>
            <a:pPr>
              <a:buFont typeface="Wingdings" panose="05000000000000000000" pitchFamily="2" charset="2"/>
              <a:buChar char="l"/>
            </a:pPr>
            <a:endParaRPr lang="en-US" altLang="zh-CN" sz="2000" dirty="0"/>
          </a:p>
          <a:p>
            <a:pPr>
              <a:buFont typeface="Wingdings" panose="05000000000000000000" pitchFamily="2" charset="2"/>
              <a:buChar char="l"/>
            </a:pPr>
            <a:endParaRPr lang="en-US" altLang="zh-CN" sz="2000" dirty="0">
              <a:solidFill>
                <a:schemeClr val="tx1">
                  <a:lumMod val="85000"/>
                  <a:lumOff val="15000"/>
                </a:schemeClr>
              </a:solidFill>
            </a:endParaRPr>
          </a:p>
          <a:p>
            <a:pPr lvl="1">
              <a:buFont typeface="Wingdings" panose="05000000000000000000" pitchFamily="2" charset="2"/>
              <a:buChar char="u"/>
            </a:pPr>
            <a:r>
              <a:rPr lang="zh-CN" altLang="en-US" dirty="0" smtClean="0">
                <a:solidFill>
                  <a:schemeClr val="tx1">
                    <a:lumMod val="85000"/>
                    <a:lumOff val="15000"/>
                  </a:schemeClr>
                </a:solidFill>
              </a:rPr>
              <a:t>主机：</a:t>
            </a:r>
            <a:r>
              <a:rPr lang="en-US" altLang="zh-CN" dirty="0" smtClean="0">
                <a:solidFill>
                  <a:schemeClr val="tx1">
                    <a:lumMod val="85000"/>
                    <a:lumOff val="15000"/>
                  </a:schemeClr>
                </a:solidFill>
              </a:rPr>
              <a:t>localhost</a:t>
            </a:r>
            <a:r>
              <a:rPr lang="zh-CN" altLang="en-US" dirty="0" smtClean="0">
                <a:solidFill>
                  <a:schemeClr val="tx1">
                    <a:lumMod val="85000"/>
                    <a:lumOff val="15000"/>
                  </a:schemeClr>
                </a:solidFill>
              </a:rPr>
              <a:t>（</a:t>
            </a:r>
            <a:r>
              <a:rPr lang="zh-CN" altLang="en-US" dirty="0">
                <a:solidFill>
                  <a:schemeClr val="tx1">
                    <a:lumMod val="85000"/>
                    <a:lumOff val="15000"/>
                  </a:schemeClr>
                </a:solidFill>
              </a:rPr>
              <a:t>默认</a:t>
            </a:r>
            <a:r>
              <a:rPr lang="zh-CN" altLang="en-US" dirty="0" smtClean="0">
                <a:solidFill>
                  <a:schemeClr val="tx1">
                    <a:lumMod val="85000"/>
                    <a:lumOff val="15000"/>
                  </a:schemeClr>
                </a:solidFill>
              </a:rPr>
              <a:t>）</a:t>
            </a:r>
            <a:endParaRPr lang="en-US" altLang="zh-CN" dirty="0" smtClean="0">
              <a:solidFill>
                <a:schemeClr val="tx1">
                  <a:lumMod val="85000"/>
                  <a:lumOff val="15000"/>
                </a:schemeClr>
              </a:solidFill>
            </a:endParaRPr>
          </a:p>
          <a:p>
            <a:pPr lvl="1">
              <a:buFont typeface="Wingdings" panose="05000000000000000000" pitchFamily="2" charset="2"/>
              <a:buChar char="u"/>
            </a:pPr>
            <a:r>
              <a:rPr lang="zh-CN" altLang="en-US" dirty="0" smtClean="0">
                <a:solidFill>
                  <a:schemeClr val="tx1">
                    <a:lumMod val="85000"/>
                    <a:lumOff val="15000"/>
                  </a:schemeClr>
                </a:solidFill>
              </a:rPr>
              <a:t>端口：</a:t>
            </a:r>
            <a:r>
              <a:rPr lang="en-US" altLang="zh-CN" dirty="0" smtClean="0">
                <a:solidFill>
                  <a:schemeClr val="tx1">
                    <a:lumMod val="85000"/>
                    <a:lumOff val="15000"/>
                  </a:schemeClr>
                </a:solidFill>
              </a:rPr>
              <a:t>6379</a:t>
            </a:r>
            <a:r>
              <a:rPr lang="zh-CN" altLang="en-US" dirty="0">
                <a:solidFill>
                  <a:schemeClr val="tx1">
                    <a:lumMod val="85000"/>
                    <a:lumOff val="15000"/>
                  </a:schemeClr>
                </a:solidFill>
              </a:rPr>
              <a:t>（默认）</a:t>
            </a:r>
            <a:endParaRPr lang="en-US" altLang="zh-CN" dirty="0">
              <a:solidFill>
                <a:schemeClr val="tx1">
                  <a:lumMod val="85000"/>
                  <a:lumOff val="15000"/>
                </a:schemeClr>
              </a:solidFill>
            </a:endParaRPr>
          </a:p>
        </p:txBody>
      </p:sp>
      <p:sp>
        <p:nvSpPr>
          <p:cNvPr id="6" name="TextBox 3">
            <a:extLst>
              <a:ext uri="{FF2B5EF4-FFF2-40B4-BE49-F238E27FC236}">
                <a16:creationId xmlns:a16="http://schemas.microsoft.com/office/drawing/2014/main" id="{0C998B78-AB18-3C47-A1C7-25AE9A3A40B0}"/>
              </a:ext>
            </a:extLst>
          </p:cNvPr>
          <p:cNvSpPr txBox="1"/>
          <p:nvPr/>
        </p:nvSpPr>
        <p:spPr>
          <a:xfrm>
            <a:off x="1159842" y="2149748"/>
            <a:ext cx="9860586" cy="1349280"/>
          </a:xfrm>
          <a:prstGeom prst="rect">
            <a:avLst/>
          </a:prstGeom>
          <a:solidFill>
            <a:srgbClr val="FFFFE4"/>
          </a:solidFill>
          <a:ln w="3175">
            <a:solidFill>
              <a:srgbClr val="919191"/>
            </a:solidFill>
          </a:ln>
        </p:spPr>
        <p:txBody>
          <a:bodyPr wrap="square">
            <a:spAutoFit/>
          </a:bodyPr>
          <a:lstStyle/>
          <a:p>
            <a:pPr lvl="0" eaLnBrk="0" fontAlgn="base" hangingPunct="0">
              <a:lnSpc>
                <a:spcPct val="150000"/>
              </a:lnSpc>
              <a:spcBef>
                <a:spcPct val="0"/>
              </a:spcBef>
              <a:spcAft>
                <a:spcPct val="0"/>
              </a:spcAft>
            </a:pPr>
            <a:r>
              <a:rPr lang="zh-CN" altLang="zh-CN" sz="1400" dirty="0">
                <a:solidFill>
                  <a:srgbClr val="0033B3"/>
                </a:solidFill>
                <a:latin typeface="Consolas" panose="020B0609020204030204" pitchFamily="49" charset="0"/>
              </a:rPr>
              <a:t>spring</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redis</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host</a:t>
            </a:r>
            <a:r>
              <a:rPr lang="zh-CN" altLang="zh-CN" sz="1400" dirty="0">
                <a:solidFill>
                  <a:srgbClr val="080808"/>
                </a:solidFill>
                <a:latin typeface="Consolas" panose="020B0609020204030204" pitchFamily="49" charset="0"/>
              </a:rPr>
              <a:t>: localhost </a:t>
            </a:r>
            <a:r>
              <a:rPr lang="zh-CN" altLang="zh-CN" sz="1400" i="1" dirty="0">
                <a:solidFill>
                  <a:srgbClr val="8C8C8C"/>
                </a:solidFill>
                <a:latin typeface="Consolas" panose="020B0609020204030204" pitchFamily="49" charset="0"/>
              </a:rPr>
              <a:t># 127.0.0.1</a:t>
            </a:r>
            <a:br>
              <a:rPr lang="zh-CN" altLang="zh-CN" sz="1400" i="1" dirty="0">
                <a:solidFill>
                  <a:srgbClr val="8C8C8C"/>
                </a:solidFill>
                <a:latin typeface="Consolas" panose="020B0609020204030204" pitchFamily="49" charset="0"/>
              </a:rPr>
            </a:br>
            <a:r>
              <a:rPr lang="zh-CN" altLang="zh-CN" sz="1400" i="1" dirty="0">
                <a:solidFill>
                  <a:srgbClr val="8C8C8C"/>
                </a:solidFill>
                <a:latin typeface="Consolas" panose="020B0609020204030204" pitchFamily="49" charset="0"/>
              </a:rPr>
              <a:t>    </a:t>
            </a:r>
            <a:r>
              <a:rPr lang="zh-CN" altLang="zh-CN" sz="1400" dirty="0">
                <a:solidFill>
                  <a:srgbClr val="0033B3"/>
                </a:solidFill>
                <a:latin typeface="Consolas" panose="020B0609020204030204" pitchFamily="49" charset="0"/>
              </a:rPr>
              <a:t>port</a:t>
            </a:r>
            <a:r>
              <a:rPr lang="zh-CN" altLang="zh-CN" sz="1400" dirty="0">
                <a:solidFill>
                  <a:srgbClr val="080808"/>
                </a:solidFill>
                <a:latin typeface="Consolas" panose="020B0609020204030204" pitchFamily="49" charset="0"/>
              </a:rPr>
              <a:t>: </a:t>
            </a:r>
            <a:r>
              <a:rPr lang="zh-CN" altLang="zh-CN" sz="1400" dirty="0">
                <a:solidFill>
                  <a:srgbClr val="1750EB"/>
                </a:solidFill>
                <a:latin typeface="Consolas" panose="020B0609020204030204" pitchFamily="49" charset="0"/>
              </a:rPr>
              <a:t>6379</a:t>
            </a:r>
            <a:endParaRPr lang="zh-CN" altLang="zh-CN" sz="1600" dirty="0">
              <a:latin typeface="Arial" panose="020B0604020202020204" pitchFamily="34" charset="0"/>
            </a:endParaRPr>
          </a:p>
        </p:txBody>
      </p:sp>
    </p:spTree>
    <p:extLst>
      <p:ext uri="{BB962C8B-B14F-4D97-AF65-F5344CB8AC3E}">
        <p14:creationId xmlns:p14="http://schemas.microsoft.com/office/powerpoint/2010/main" val="3707713130"/>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en-US" altLang="zh-CN" dirty="0" err="1" smtClean="0"/>
              <a:t>Redis</a:t>
            </a:r>
            <a:endParaRPr lang="zh-CN" altLang="en-US" dirty="0"/>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en-US" altLang="zh-CN" dirty="0" err="1" smtClean="0"/>
              <a:t>RedisTemplate</a:t>
            </a:r>
            <a:r>
              <a:rPr lang="zh-CN" altLang="en-US" dirty="0" smtClean="0"/>
              <a:t>提供操作各种数据存储类型的接口</a:t>
            </a:r>
            <a:r>
              <a:rPr lang="en-US" altLang="zh-CN" dirty="0" smtClean="0"/>
              <a:t>API</a:t>
            </a:r>
          </a:p>
          <a:p>
            <a:pPr>
              <a:buFont typeface="Wingdings" panose="05000000000000000000" pitchFamily="2" charset="2"/>
              <a:buChar char="l"/>
            </a:pPr>
            <a:endParaRPr lang="en-US" altLang="zh-CN" dirty="0">
              <a:solidFill>
                <a:schemeClr val="tx1">
                  <a:lumMod val="85000"/>
                  <a:lumOff val="15000"/>
                </a:schemeClr>
              </a:solidFill>
            </a:endParaRPr>
          </a:p>
        </p:txBody>
      </p:sp>
      <p:pic>
        <p:nvPicPr>
          <p:cNvPr id="2" name="图片 1"/>
          <p:cNvPicPr>
            <a:picLocks noChangeAspect="1"/>
          </p:cNvPicPr>
          <p:nvPr/>
        </p:nvPicPr>
        <p:blipFill>
          <a:blip r:embed="rId3"/>
          <a:stretch>
            <a:fillRect/>
          </a:stretch>
        </p:blipFill>
        <p:spPr>
          <a:xfrm>
            <a:off x="1159842" y="2149748"/>
            <a:ext cx="6019048" cy="2742857"/>
          </a:xfrm>
          <a:prstGeom prst="rect">
            <a:avLst/>
          </a:prstGeom>
        </p:spPr>
      </p:pic>
    </p:spTree>
    <p:extLst>
      <p:ext uri="{BB962C8B-B14F-4D97-AF65-F5344CB8AC3E}">
        <p14:creationId xmlns:p14="http://schemas.microsoft.com/office/powerpoint/2010/main" val="1678289938"/>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en-US" altLang="zh-CN" dirty="0" err="1" smtClean="0"/>
              <a:t>Redis</a:t>
            </a:r>
            <a:endParaRPr lang="zh-CN" altLang="en-US" dirty="0"/>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smtClean="0"/>
              <a:t>客户端：</a:t>
            </a:r>
            <a:r>
              <a:rPr lang="en-US" altLang="zh-CN" dirty="0" err="1" smtClean="0"/>
              <a:t>RedisTemplate</a:t>
            </a:r>
            <a:endParaRPr lang="en-US" altLang="zh-CN" dirty="0" smtClean="0"/>
          </a:p>
          <a:p>
            <a:pPr>
              <a:buFont typeface="Wingdings" panose="05000000000000000000" pitchFamily="2" charset="2"/>
              <a:buChar char="l"/>
            </a:pPr>
            <a:endParaRPr lang="en-US" altLang="zh-CN" dirty="0">
              <a:solidFill>
                <a:schemeClr val="tx1">
                  <a:lumMod val="85000"/>
                  <a:lumOff val="15000"/>
                </a:schemeClr>
              </a:solidFill>
            </a:endParaRPr>
          </a:p>
        </p:txBody>
      </p:sp>
      <p:sp>
        <p:nvSpPr>
          <p:cNvPr id="6" name="TextBox 3">
            <a:extLst>
              <a:ext uri="{FF2B5EF4-FFF2-40B4-BE49-F238E27FC236}">
                <a16:creationId xmlns:a16="http://schemas.microsoft.com/office/drawing/2014/main" id="{0C998B78-AB18-3C47-A1C7-25AE9A3A40B0}"/>
              </a:ext>
            </a:extLst>
          </p:cNvPr>
          <p:cNvSpPr txBox="1"/>
          <p:nvPr/>
        </p:nvSpPr>
        <p:spPr>
          <a:xfrm>
            <a:off x="1159842" y="2149748"/>
            <a:ext cx="9860586" cy="4582024"/>
          </a:xfrm>
          <a:prstGeom prst="rect">
            <a:avLst/>
          </a:prstGeom>
          <a:solidFill>
            <a:srgbClr val="FFFFE4"/>
          </a:solidFill>
          <a:ln w="3175">
            <a:solidFill>
              <a:srgbClr val="919191"/>
            </a:solidFill>
          </a:ln>
        </p:spPr>
        <p:txBody>
          <a:bodyPr wrap="square">
            <a:spAutoFit/>
          </a:bodyPr>
          <a:lstStyle/>
          <a:p>
            <a:pPr lvl="0" eaLnBrk="0" fontAlgn="base" hangingPunct="0">
              <a:lnSpc>
                <a:spcPct val="150000"/>
              </a:lnSpc>
              <a:spcBef>
                <a:spcPct val="0"/>
              </a:spcBef>
              <a:spcAft>
                <a:spcPct val="0"/>
              </a:spcAft>
            </a:pPr>
            <a:r>
              <a:rPr lang="zh-CN" altLang="zh-CN" sz="1400" dirty="0">
                <a:solidFill>
                  <a:srgbClr val="9E880D"/>
                </a:solidFill>
                <a:latin typeface="Consolas" panose="020B0609020204030204" pitchFamily="49" charset="0"/>
              </a:rPr>
              <a:t>@SpringBootTest</a:t>
            </a:r>
            <a:br>
              <a:rPr lang="zh-CN" altLang="zh-CN" sz="1400" dirty="0">
                <a:solidFill>
                  <a:srgbClr val="9E880D"/>
                </a:solidFill>
                <a:latin typeface="Consolas" panose="020B0609020204030204" pitchFamily="49" charset="0"/>
              </a:rPr>
            </a:br>
            <a:r>
              <a:rPr lang="zh-CN" altLang="zh-CN" sz="1400" dirty="0">
                <a:solidFill>
                  <a:srgbClr val="0033B3"/>
                </a:solidFill>
                <a:latin typeface="Consolas" panose="020B0609020204030204" pitchFamily="49" charset="0"/>
              </a:rPr>
              <a:t>class </a:t>
            </a:r>
            <a:r>
              <a:rPr lang="zh-CN" altLang="zh-CN" sz="1400" dirty="0">
                <a:solidFill>
                  <a:srgbClr val="000000"/>
                </a:solidFill>
                <a:latin typeface="Consolas" panose="020B0609020204030204" pitchFamily="49" charset="0"/>
              </a:rPr>
              <a:t>Springboot16</a:t>
            </a:r>
            <a:r>
              <a:rPr lang="zh-CN" altLang="zh-CN" sz="1400" dirty="0" smtClean="0">
                <a:solidFill>
                  <a:srgbClr val="000000"/>
                </a:solidFill>
                <a:latin typeface="Consolas" panose="020B0609020204030204" pitchFamily="49" charset="0"/>
              </a:rPr>
              <a:t>NosqlApplicationTests </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9E880D"/>
                </a:solidFill>
                <a:latin typeface="Consolas" panose="020B0609020204030204" pitchFamily="49" charset="0"/>
              </a:rPr>
              <a:t>@Test</a:t>
            </a:r>
            <a:br>
              <a:rPr lang="zh-CN" altLang="zh-CN" sz="1400" dirty="0">
                <a:solidFill>
                  <a:srgbClr val="9E880D"/>
                </a:solidFill>
                <a:latin typeface="Consolas" panose="020B0609020204030204" pitchFamily="49" charset="0"/>
              </a:rPr>
            </a:br>
            <a:r>
              <a:rPr lang="zh-CN" altLang="zh-CN" sz="1400" dirty="0">
                <a:solidFill>
                  <a:srgbClr val="9E880D"/>
                </a:solidFill>
                <a:latin typeface="Consolas" panose="020B0609020204030204" pitchFamily="49" charset="0"/>
              </a:rPr>
              <a:t>    </a:t>
            </a:r>
            <a:r>
              <a:rPr lang="zh-CN" altLang="zh-CN" sz="1400" dirty="0">
                <a:solidFill>
                  <a:srgbClr val="0033B3"/>
                </a:solidFill>
                <a:latin typeface="Consolas" panose="020B0609020204030204" pitchFamily="49" charset="0"/>
              </a:rPr>
              <a:t>void </a:t>
            </a:r>
            <a:r>
              <a:rPr lang="zh-CN" altLang="zh-CN" sz="1400" dirty="0">
                <a:solidFill>
                  <a:srgbClr val="00627A"/>
                </a:solidFill>
                <a:latin typeface="Consolas" panose="020B0609020204030204" pitchFamily="49" charset="0"/>
              </a:rPr>
              <a:t>set</a:t>
            </a:r>
            <a:r>
              <a:rPr lang="zh-CN" altLang="zh-CN" sz="1400" dirty="0">
                <a:solidFill>
                  <a:srgbClr val="080808"/>
                </a:solidFill>
                <a:latin typeface="Consolas" panose="020B0609020204030204" pitchFamily="49" charset="0"/>
              </a:rPr>
              <a:t>(</a:t>
            </a:r>
            <a:r>
              <a:rPr lang="zh-CN" altLang="zh-CN" sz="1400" dirty="0">
                <a:solidFill>
                  <a:srgbClr val="9E880D"/>
                </a:solidFill>
                <a:latin typeface="Consolas" panose="020B0609020204030204" pitchFamily="49" charset="0"/>
              </a:rPr>
              <a:t>@Autowired </a:t>
            </a:r>
            <a:r>
              <a:rPr lang="zh-CN" altLang="zh-CN" sz="1400" dirty="0">
                <a:solidFill>
                  <a:srgbClr val="000000"/>
                </a:solidFill>
                <a:latin typeface="Consolas" panose="020B0609020204030204" pitchFamily="49" charset="0"/>
              </a:rPr>
              <a:t>RedisTemplate </a:t>
            </a:r>
            <a:r>
              <a:rPr lang="zh-CN" altLang="zh-CN" sz="1400" dirty="0">
                <a:solidFill>
                  <a:srgbClr val="080808"/>
                </a:solidFill>
                <a:latin typeface="Consolas" panose="020B0609020204030204" pitchFamily="49" charset="0"/>
              </a:rPr>
              <a:t>redisTemplate) {</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0000"/>
                </a:solidFill>
                <a:latin typeface="Consolas" panose="020B0609020204030204" pitchFamily="49" charset="0"/>
              </a:rPr>
              <a:t>ValueOperations ops </a:t>
            </a:r>
            <a:r>
              <a:rPr lang="zh-CN" altLang="zh-CN" sz="1400" dirty="0">
                <a:solidFill>
                  <a:srgbClr val="080808"/>
                </a:solidFill>
                <a:latin typeface="Consolas" panose="020B0609020204030204" pitchFamily="49" charset="0"/>
              </a:rPr>
              <a:t>= redisTemplate.opsForValue();</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0000"/>
                </a:solidFill>
                <a:latin typeface="Consolas" panose="020B0609020204030204" pitchFamily="49" charset="0"/>
              </a:rPr>
              <a:t>ops</a:t>
            </a:r>
            <a:r>
              <a:rPr lang="zh-CN" altLang="zh-CN" sz="1400" dirty="0">
                <a:solidFill>
                  <a:srgbClr val="080808"/>
                </a:solidFill>
                <a:latin typeface="Consolas" panose="020B0609020204030204" pitchFamily="49" charset="0"/>
              </a:rPr>
              <a:t>.set(</a:t>
            </a:r>
            <a:r>
              <a:rPr lang="zh-CN" altLang="zh-CN" sz="1400" dirty="0">
                <a:solidFill>
                  <a:srgbClr val="067D17"/>
                </a:solidFill>
                <a:latin typeface="Consolas" panose="020B0609020204030204" pitchFamily="49" charset="0"/>
              </a:rPr>
              <a:t>"testKey"</a:t>
            </a:r>
            <a:r>
              <a:rPr lang="zh-CN" altLang="zh-CN" sz="1400" dirty="0">
                <a:solidFill>
                  <a:srgbClr val="080808"/>
                </a:solidFill>
                <a:latin typeface="Consolas" panose="020B0609020204030204" pitchFamily="49" charset="0"/>
              </a:rPr>
              <a:t>,</a:t>
            </a:r>
            <a:r>
              <a:rPr lang="zh-CN" altLang="zh-CN" sz="1400" dirty="0">
                <a:solidFill>
                  <a:srgbClr val="067D17"/>
                </a:solidFill>
                <a:latin typeface="Consolas" panose="020B0609020204030204" pitchFamily="49" charset="0"/>
              </a:rPr>
              <a:t>"testValue"</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9E880D"/>
                </a:solidFill>
                <a:latin typeface="Consolas" panose="020B0609020204030204" pitchFamily="49" charset="0"/>
              </a:rPr>
              <a:t>@Test</a:t>
            </a:r>
            <a:br>
              <a:rPr lang="zh-CN" altLang="zh-CN" sz="1400" dirty="0">
                <a:solidFill>
                  <a:srgbClr val="9E880D"/>
                </a:solidFill>
                <a:latin typeface="Consolas" panose="020B0609020204030204" pitchFamily="49" charset="0"/>
              </a:rPr>
            </a:br>
            <a:r>
              <a:rPr lang="zh-CN" altLang="zh-CN" sz="1400" dirty="0">
                <a:solidFill>
                  <a:srgbClr val="9E880D"/>
                </a:solidFill>
                <a:latin typeface="Consolas" panose="020B0609020204030204" pitchFamily="49" charset="0"/>
              </a:rPr>
              <a:t>    </a:t>
            </a:r>
            <a:r>
              <a:rPr lang="zh-CN" altLang="zh-CN" sz="1400" dirty="0">
                <a:solidFill>
                  <a:srgbClr val="0033B3"/>
                </a:solidFill>
                <a:latin typeface="Consolas" panose="020B0609020204030204" pitchFamily="49" charset="0"/>
              </a:rPr>
              <a:t>void </a:t>
            </a:r>
            <a:r>
              <a:rPr lang="zh-CN" altLang="zh-CN" sz="1400" dirty="0">
                <a:solidFill>
                  <a:srgbClr val="00627A"/>
                </a:solidFill>
                <a:latin typeface="Consolas" panose="020B0609020204030204" pitchFamily="49" charset="0"/>
              </a:rPr>
              <a:t>get</a:t>
            </a:r>
            <a:r>
              <a:rPr lang="zh-CN" altLang="zh-CN" sz="1400" dirty="0">
                <a:solidFill>
                  <a:srgbClr val="080808"/>
                </a:solidFill>
                <a:latin typeface="Consolas" panose="020B0609020204030204" pitchFamily="49" charset="0"/>
              </a:rPr>
              <a:t>(</a:t>
            </a:r>
            <a:r>
              <a:rPr lang="zh-CN" altLang="zh-CN" sz="1400" dirty="0">
                <a:solidFill>
                  <a:srgbClr val="9E880D"/>
                </a:solidFill>
                <a:latin typeface="Consolas" panose="020B0609020204030204" pitchFamily="49" charset="0"/>
              </a:rPr>
              <a:t>@Autowired </a:t>
            </a:r>
            <a:r>
              <a:rPr lang="zh-CN" altLang="zh-CN" sz="1400" dirty="0">
                <a:solidFill>
                  <a:srgbClr val="000000"/>
                </a:solidFill>
                <a:latin typeface="Consolas" panose="020B0609020204030204" pitchFamily="49" charset="0"/>
              </a:rPr>
              <a:t>RedisTemplate </a:t>
            </a:r>
            <a:r>
              <a:rPr lang="zh-CN" altLang="zh-CN" sz="1400" dirty="0">
                <a:solidFill>
                  <a:srgbClr val="080808"/>
                </a:solidFill>
                <a:latin typeface="Consolas" panose="020B0609020204030204" pitchFamily="49" charset="0"/>
              </a:rPr>
              <a:t>redisTemplate) {</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0000"/>
                </a:solidFill>
                <a:latin typeface="Consolas" panose="020B0609020204030204" pitchFamily="49" charset="0"/>
              </a:rPr>
              <a:t>ValueOperations ops </a:t>
            </a:r>
            <a:r>
              <a:rPr lang="zh-CN" altLang="zh-CN" sz="1400" dirty="0">
                <a:solidFill>
                  <a:srgbClr val="080808"/>
                </a:solidFill>
                <a:latin typeface="Consolas" panose="020B0609020204030204" pitchFamily="49" charset="0"/>
              </a:rPr>
              <a:t>= redisTemplate.opsForValue();</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0000"/>
                </a:solidFill>
                <a:latin typeface="Consolas" panose="020B0609020204030204" pitchFamily="49" charset="0"/>
              </a:rPr>
              <a:t>Object val </a:t>
            </a:r>
            <a:r>
              <a:rPr lang="zh-CN" altLang="zh-CN" sz="1400" dirty="0">
                <a:solidFill>
                  <a:srgbClr val="080808"/>
                </a:solidFill>
                <a:latin typeface="Consolas" panose="020B0609020204030204" pitchFamily="49" charset="0"/>
              </a:rPr>
              <a:t>= </a:t>
            </a:r>
            <a:r>
              <a:rPr lang="zh-CN" altLang="zh-CN" sz="1400" dirty="0">
                <a:solidFill>
                  <a:srgbClr val="000000"/>
                </a:solidFill>
                <a:latin typeface="Consolas" panose="020B0609020204030204" pitchFamily="49" charset="0"/>
              </a:rPr>
              <a:t>ops</a:t>
            </a:r>
            <a:r>
              <a:rPr lang="zh-CN" altLang="zh-CN" sz="1400" dirty="0">
                <a:solidFill>
                  <a:srgbClr val="080808"/>
                </a:solidFill>
                <a:latin typeface="Consolas" panose="020B0609020204030204" pitchFamily="49" charset="0"/>
              </a:rPr>
              <a:t>.get(</a:t>
            </a:r>
            <a:r>
              <a:rPr lang="zh-CN" altLang="zh-CN" sz="1400" dirty="0">
                <a:solidFill>
                  <a:srgbClr val="067D17"/>
                </a:solidFill>
                <a:latin typeface="Consolas" panose="020B0609020204030204" pitchFamily="49" charset="0"/>
              </a:rPr>
              <a:t>"testKey"</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0000"/>
                </a:solidFill>
                <a:latin typeface="Consolas" panose="020B0609020204030204" pitchFamily="49" charset="0"/>
              </a:rPr>
              <a:t>System</a:t>
            </a:r>
            <a:r>
              <a:rPr lang="zh-CN" altLang="zh-CN" sz="1400" dirty="0">
                <a:solidFill>
                  <a:srgbClr val="080808"/>
                </a:solidFill>
                <a:latin typeface="Consolas" panose="020B0609020204030204" pitchFamily="49" charset="0"/>
              </a:rPr>
              <a:t>.</a:t>
            </a:r>
            <a:r>
              <a:rPr lang="zh-CN" altLang="zh-CN" sz="1400" i="1" dirty="0">
                <a:solidFill>
                  <a:srgbClr val="871094"/>
                </a:solidFill>
                <a:latin typeface="Consolas" panose="020B0609020204030204" pitchFamily="49" charset="0"/>
              </a:rPr>
              <a:t>out</a:t>
            </a:r>
            <a:r>
              <a:rPr lang="zh-CN" altLang="zh-CN" sz="1400" dirty="0">
                <a:solidFill>
                  <a:srgbClr val="080808"/>
                </a:solidFill>
                <a:latin typeface="Consolas" panose="020B0609020204030204" pitchFamily="49" charset="0"/>
              </a:rPr>
              <a:t>.println(</a:t>
            </a:r>
            <a:r>
              <a:rPr lang="zh-CN" altLang="zh-CN" sz="1400" dirty="0">
                <a:solidFill>
                  <a:srgbClr val="000000"/>
                </a:solidFill>
                <a:latin typeface="Consolas" panose="020B0609020204030204" pitchFamily="49" charset="0"/>
              </a:rPr>
              <a:t>val</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a:t>
            </a:r>
            <a:endParaRPr lang="zh-CN" altLang="zh-CN" sz="1600" dirty="0">
              <a:latin typeface="Arial" panose="020B0604020202020204" pitchFamily="34" charset="0"/>
            </a:endParaRPr>
          </a:p>
        </p:txBody>
      </p:sp>
    </p:spTree>
    <p:extLst>
      <p:ext uri="{BB962C8B-B14F-4D97-AF65-F5344CB8AC3E}">
        <p14:creationId xmlns:p14="http://schemas.microsoft.com/office/powerpoint/2010/main" val="1153296815"/>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en-US" altLang="zh-CN" dirty="0" err="1" smtClean="0"/>
              <a:t>Redis</a:t>
            </a:r>
            <a:endParaRPr lang="zh-CN" altLang="en-US" dirty="0"/>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smtClean="0"/>
              <a:t>客户端：</a:t>
            </a:r>
            <a:r>
              <a:rPr lang="en-US" altLang="zh-CN" dirty="0" err="1" smtClean="0"/>
              <a:t>RedisTemplate</a:t>
            </a:r>
            <a:endParaRPr lang="en-US" altLang="zh-CN" dirty="0" smtClean="0"/>
          </a:p>
          <a:p>
            <a:pPr>
              <a:buFont typeface="Wingdings" panose="05000000000000000000" pitchFamily="2" charset="2"/>
              <a:buChar char="l"/>
            </a:pPr>
            <a:endParaRPr lang="en-US" altLang="zh-CN" dirty="0">
              <a:solidFill>
                <a:schemeClr val="tx1">
                  <a:lumMod val="85000"/>
                  <a:lumOff val="15000"/>
                </a:schemeClr>
              </a:solidFill>
            </a:endParaRPr>
          </a:p>
        </p:txBody>
      </p:sp>
      <p:sp>
        <p:nvSpPr>
          <p:cNvPr id="6" name="TextBox 3">
            <a:extLst>
              <a:ext uri="{FF2B5EF4-FFF2-40B4-BE49-F238E27FC236}">
                <a16:creationId xmlns:a16="http://schemas.microsoft.com/office/drawing/2014/main" id="{0C998B78-AB18-3C47-A1C7-25AE9A3A40B0}"/>
              </a:ext>
            </a:extLst>
          </p:cNvPr>
          <p:cNvSpPr txBox="1"/>
          <p:nvPr/>
        </p:nvSpPr>
        <p:spPr>
          <a:xfrm>
            <a:off x="1159842" y="2149748"/>
            <a:ext cx="9860586" cy="4582024"/>
          </a:xfrm>
          <a:prstGeom prst="rect">
            <a:avLst/>
          </a:prstGeom>
          <a:solidFill>
            <a:srgbClr val="FFFFE4"/>
          </a:solidFill>
          <a:ln w="3175">
            <a:solidFill>
              <a:srgbClr val="919191"/>
            </a:solidFill>
          </a:ln>
        </p:spPr>
        <p:txBody>
          <a:bodyPr wrap="square">
            <a:spAutoFit/>
          </a:bodyPr>
          <a:lstStyle/>
          <a:p>
            <a:pPr lvl="0" eaLnBrk="0" fontAlgn="base" hangingPunct="0">
              <a:lnSpc>
                <a:spcPct val="150000"/>
              </a:lnSpc>
              <a:spcBef>
                <a:spcPct val="0"/>
              </a:spcBef>
              <a:spcAft>
                <a:spcPct val="0"/>
              </a:spcAft>
            </a:pPr>
            <a:r>
              <a:rPr lang="zh-CN" altLang="zh-CN" sz="1400" dirty="0">
                <a:solidFill>
                  <a:srgbClr val="9E880D"/>
                </a:solidFill>
                <a:latin typeface="Consolas" panose="020B0609020204030204" pitchFamily="49" charset="0"/>
              </a:rPr>
              <a:t>@SpringBootTest</a:t>
            </a:r>
            <a:br>
              <a:rPr lang="zh-CN" altLang="zh-CN" sz="1400" dirty="0">
                <a:solidFill>
                  <a:srgbClr val="9E880D"/>
                </a:solidFill>
                <a:latin typeface="Consolas" panose="020B0609020204030204" pitchFamily="49" charset="0"/>
              </a:rPr>
            </a:br>
            <a:r>
              <a:rPr lang="zh-CN" altLang="zh-CN" sz="1400" dirty="0">
                <a:solidFill>
                  <a:srgbClr val="0033B3"/>
                </a:solidFill>
                <a:latin typeface="Consolas" panose="020B0609020204030204" pitchFamily="49" charset="0"/>
              </a:rPr>
              <a:t>class </a:t>
            </a:r>
            <a:r>
              <a:rPr lang="zh-CN" altLang="zh-CN" sz="1400" dirty="0">
                <a:solidFill>
                  <a:srgbClr val="000000"/>
                </a:solidFill>
                <a:latin typeface="Consolas" panose="020B0609020204030204" pitchFamily="49" charset="0"/>
              </a:rPr>
              <a:t>Springboot16</a:t>
            </a:r>
            <a:r>
              <a:rPr lang="zh-CN" altLang="zh-CN" sz="1400" dirty="0" smtClean="0">
                <a:solidFill>
                  <a:srgbClr val="000000"/>
                </a:solidFill>
                <a:latin typeface="Consolas" panose="020B0609020204030204" pitchFamily="49" charset="0"/>
              </a:rPr>
              <a:t>NosqlApplicationTests </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smtClean="0">
                <a:solidFill>
                  <a:srgbClr val="080808"/>
                </a:solidFill>
                <a:latin typeface="Consolas" panose="020B0609020204030204" pitchFamily="49" charset="0"/>
              </a:rPr>
              <a:t>    </a:t>
            </a:r>
            <a:r>
              <a:rPr lang="zh-CN" altLang="zh-CN" sz="1400" dirty="0" smtClean="0">
                <a:solidFill>
                  <a:srgbClr val="9E880D"/>
                </a:solidFill>
                <a:latin typeface="Consolas" panose="020B0609020204030204" pitchFamily="49" charset="0"/>
              </a:rPr>
              <a:t>@</a:t>
            </a:r>
            <a:r>
              <a:rPr lang="zh-CN" altLang="zh-CN" sz="1400" dirty="0">
                <a:solidFill>
                  <a:srgbClr val="9E880D"/>
                </a:solidFill>
                <a:latin typeface="Consolas" panose="020B0609020204030204" pitchFamily="49" charset="0"/>
              </a:rPr>
              <a:t>Test</a:t>
            </a:r>
            <a:br>
              <a:rPr lang="zh-CN" altLang="zh-CN" sz="1400" dirty="0">
                <a:solidFill>
                  <a:srgbClr val="9E880D"/>
                </a:solidFill>
                <a:latin typeface="Consolas" panose="020B0609020204030204" pitchFamily="49" charset="0"/>
              </a:rPr>
            </a:br>
            <a:r>
              <a:rPr lang="zh-CN" altLang="zh-CN" sz="1400" dirty="0">
                <a:solidFill>
                  <a:srgbClr val="9E880D"/>
                </a:solidFill>
                <a:latin typeface="Consolas" panose="020B0609020204030204" pitchFamily="49" charset="0"/>
              </a:rPr>
              <a:t>    </a:t>
            </a:r>
            <a:r>
              <a:rPr lang="zh-CN" altLang="zh-CN" sz="1400" dirty="0">
                <a:solidFill>
                  <a:srgbClr val="0033B3"/>
                </a:solidFill>
                <a:latin typeface="Consolas" panose="020B0609020204030204" pitchFamily="49" charset="0"/>
              </a:rPr>
              <a:t>void </a:t>
            </a:r>
            <a:r>
              <a:rPr lang="zh-CN" altLang="zh-CN" sz="1400" dirty="0">
                <a:solidFill>
                  <a:srgbClr val="00627A"/>
                </a:solidFill>
                <a:latin typeface="Consolas" panose="020B0609020204030204" pitchFamily="49" charset="0"/>
              </a:rPr>
              <a:t>set</a:t>
            </a:r>
            <a:r>
              <a:rPr lang="zh-CN" altLang="zh-CN" sz="1400" dirty="0">
                <a:solidFill>
                  <a:srgbClr val="080808"/>
                </a:solidFill>
                <a:latin typeface="Consolas" panose="020B0609020204030204" pitchFamily="49" charset="0"/>
              </a:rPr>
              <a:t>(</a:t>
            </a:r>
            <a:r>
              <a:rPr lang="zh-CN" altLang="zh-CN" sz="1400" dirty="0">
                <a:solidFill>
                  <a:srgbClr val="9E880D"/>
                </a:solidFill>
                <a:latin typeface="Consolas" panose="020B0609020204030204" pitchFamily="49" charset="0"/>
              </a:rPr>
              <a:t>@Autowired </a:t>
            </a:r>
            <a:r>
              <a:rPr lang="zh-CN" altLang="zh-CN" sz="1400" dirty="0">
                <a:solidFill>
                  <a:srgbClr val="000000"/>
                </a:solidFill>
                <a:latin typeface="Consolas" panose="020B0609020204030204" pitchFamily="49" charset="0"/>
              </a:rPr>
              <a:t>RedisTemplate </a:t>
            </a:r>
            <a:r>
              <a:rPr lang="zh-CN" altLang="zh-CN" sz="1400" dirty="0">
                <a:solidFill>
                  <a:srgbClr val="080808"/>
                </a:solidFill>
                <a:latin typeface="Consolas" panose="020B0609020204030204" pitchFamily="49" charset="0"/>
              </a:rPr>
              <a:t>redisTemplate) {</a:t>
            </a:r>
            <a:br>
              <a:rPr lang="zh-CN" altLang="zh-CN" sz="1400" dirty="0">
                <a:solidFill>
                  <a:srgbClr val="080808"/>
                </a:solidFill>
                <a:latin typeface="Consolas" panose="020B0609020204030204" pitchFamily="49" charset="0"/>
              </a:rPr>
            </a:br>
            <a:r>
              <a:rPr lang="zh-CN" altLang="zh-CN" sz="1400" dirty="0" smtClean="0">
                <a:solidFill>
                  <a:srgbClr val="080808"/>
                </a:solidFill>
                <a:latin typeface="Consolas" panose="020B0609020204030204" pitchFamily="49" charset="0"/>
              </a:rPr>
              <a:t>        </a:t>
            </a:r>
            <a:r>
              <a:rPr lang="zh-CN" altLang="zh-CN" sz="1400" dirty="0" smtClean="0">
                <a:solidFill>
                  <a:srgbClr val="000000"/>
                </a:solidFill>
                <a:latin typeface="Consolas" panose="020B0609020204030204" pitchFamily="49" charset="0"/>
              </a:rPr>
              <a:t>HashOperations </a:t>
            </a:r>
            <a:r>
              <a:rPr lang="zh-CN" altLang="zh-CN" sz="1400" dirty="0">
                <a:solidFill>
                  <a:srgbClr val="000000"/>
                </a:solidFill>
                <a:latin typeface="Consolas" panose="020B0609020204030204" pitchFamily="49" charset="0"/>
              </a:rPr>
              <a:t>opsH </a:t>
            </a:r>
            <a:r>
              <a:rPr lang="zh-CN" altLang="zh-CN" sz="1400" dirty="0">
                <a:solidFill>
                  <a:srgbClr val="080808"/>
                </a:solidFill>
                <a:latin typeface="Consolas" panose="020B0609020204030204" pitchFamily="49" charset="0"/>
              </a:rPr>
              <a:t>= redisTemplate.opsForHash();</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0000"/>
                </a:solidFill>
                <a:latin typeface="Consolas" panose="020B0609020204030204" pitchFamily="49" charset="0"/>
              </a:rPr>
              <a:t>opsH</a:t>
            </a:r>
            <a:r>
              <a:rPr lang="zh-CN" altLang="zh-CN" sz="1400" dirty="0">
                <a:solidFill>
                  <a:srgbClr val="080808"/>
                </a:solidFill>
                <a:latin typeface="Consolas" panose="020B0609020204030204" pitchFamily="49" charset="0"/>
              </a:rPr>
              <a:t>.put(</a:t>
            </a:r>
            <a:r>
              <a:rPr lang="zh-CN" altLang="zh-CN" sz="1400" dirty="0">
                <a:solidFill>
                  <a:srgbClr val="067D17"/>
                </a:solidFill>
                <a:latin typeface="Consolas" panose="020B0609020204030204" pitchFamily="49" charset="0"/>
              </a:rPr>
              <a:t>"testKeyH"</a:t>
            </a:r>
            <a:r>
              <a:rPr lang="zh-CN" altLang="zh-CN" sz="1400" dirty="0">
                <a:solidFill>
                  <a:srgbClr val="080808"/>
                </a:solidFill>
                <a:latin typeface="Consolas" panose="020B0609020204030204" pitchFamily="49" charset="0"/>
              </a:rPr>
              <a:t>,</a:t>
            </a:r>
            <a:r>
              <a:rPr lang="zh-CN" altLang="zh-CN" sz="1400" dirty="0">
                <a:solidFill>
                  <a:srgbClr val="067D17"/>
                </a:solidFill>
                <a:latin typeface="Consolas" panose="020B0609020204030204" pitchFamily="49" charset="0"/>
              </a:rPr>
              <a:t>"testFieldH"</a:t>
            </a:r>
            <a:r>
              <a:rPr lang="zh-CN" altLang="zh-CN" sz="1400" dirty="0">
                <a:solidFill>
                  <a:srgbClr val="080808"/>
                </a:solidFill>
                <a:latin typeface="Consolas" panose="020B0609020204030204" pitchFamily="49" charset="0"/>
              </a:rPr>
              <a:t>,</a:t>
            </a:r>
            <a:r>
              <a:rPr lang="zh-CN" altLang="zh-CN" sz="1400" dirty="0">
                <a:solidFill>
                  <a:srgbClr val="067D17"/>
                </a:solidFill>
                <a:latin typeface="Consolas" panose="020B0609020204030204" pitchFamily="49" charset="0"/>
              </a:rPr>
              <a:t>"testValueH"</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9E880D"/>
                </a:solidFill>
                <a:latin typeface="Consolas" panose="020B0609020204030204" pitchFamily="49" charset="0"/>
              </a:rPr>
              <a:t>@Test</a:t>
            </a:r>
            <a:br>
              <a:rPr lang="zh-CN" altLang="zh-CN" sz="1400" dirty="0">
                <a:solidFill>
                  <a:srgbClr val="9E880D"/>
                </a:solidFill>
                <a:latin typeface="Consolas" panose="020B0609020204030204" pitchFamily="49" charset="0"/>
              </a:rPr>
            </a:br>
            <a:r>
              <a:rPr lang="zh-CN" altLang="zh-CN" sz="1400" dirty="0">
                <a:solidFill>
                  <a:srgbClr val="9E880D"/>
                </a:solidFill>
                <a:latin typeface="Consolas" panose="020B0609020204030204" pitchFamily="49" charset="0"/>
              </a:rPr>
              <a:t>    </a:t>
            </a:r>
            <a:r>
              <a:rPr lang="zh-CN" altLang="zh-CN" sz="1400" dirty="0">
                <a:solidFill>
                  <a:srgbClr val="0033B3"/>
                </a:solidFill>
                <a:latin typeface="Consolas" panose="020B0609020204030204" pitchFamily="49" charset="0"/>
              </a:rPr>
              <a:t>void </a:t>
            </a:r>
            <a:r>
              <a:rPr lang="zh-CN" altLang="zh-CN" sz="1400" dirty="0">
                <a:solidFill>
                  <a:srgbClr val="00627A"/>
                </a:solidFill>
                <a:latin typeface="Consolas" panose="020B0609020204030204" pitchFamily="49" charset="0"/>
              </a:rPr>
              <a:t>get</a:t>
            </a:r>
            <a:r>
              <a:rPr lang="zh-CN" altLang="zh-CN" sz="1400" dirty="0">
                <a:solidFill>
                  <a:srgbClr val="080808"/>
                </a:solidFill>
                <a:latin typeface="Consolas" panose="020B0609020204030204" pitchFamily="49" charset="0"/>
              </a:rPr>
              <a:t>(</a:t>
            </a:r>
            <a:r>
              <a:rPr lang="zh-CN" altLang="zh-CN" sz="1400" dirty="0">
                <a:solidFill>
                  <a:srgbClr val="9E880D"/>
                </a:solidFill>
                <a:latin typeface="Consolas" panose="020B0609020204030204" pitchFamily="49" charset="0"/>
              </a:rPr>
              <a:t>@Autowired </a:t>
            </a:r>
            <a:r>
              <a:rPr lang="zh-CN" altLang="zh-CN" sz="1400" dirty="0">
                <a:solidFill>
                  <a:srgbClr val="000000"/>
                </a:solidFill>
                <a:latin typeface="Consolas" panose="020B0609020204030204" pitchFamily="49" charset="0"/>
              </a:rPr>
              <a:t>RedisTemplate </a:t>
            </a:r>
            <a:r>
              <a:rPr lang="zh-CN" altLang="zh-CN" sz="1400" dirty="0">
                <a:solidFill>
                  <a:srgbClr val="080808"/>
                </a:solidFill>
                <a:latin typeface="Consolas" panose="020B0609020204030204" pitchFamily="49" charset="0"/>
              </a:rPr>
              <a:t>redisTemplate) {</a:t>
            </a:r>
            <a:br>
              <a:rPr lang="zh-CN" altLang="zh-CN" sz="1400" dirty="0">
                <a:solidFill>
                  <a:srgbClr val="080808"/>
                </a:solidFill>
                <a:latin typeface="Consolas" panose="020B0609020204030204" pitchFamily="49" charset="0"/>
              </a:rPr>
            </a:br>
            <a:r>
              <a:rPr lang="zh-CN" altLang="zh-CN" sz="1400" dirty="0" smtClean="0">
                <a:solidFill>
                  <a:srgbClr val="080808"/>
                </a:solidFill>
                <a:latin typeface="Consolas" panose="020B0609020204030204" pitchFamily="49" charset="0"/>
              </a:rPr>
              <a:t>        </a:t>
            </a:r>
            <a:r>
              <a:rPr lang="zh-CN" altLang="zh-CN" sz="1400" dirty="0">
                <a:solidFill>
                  <a:srgbClr val="000000"/>
                </a:solidFill>
                <a:latin typeface="Consolas" panose="020B0609020204030204" pitchFamily="49" charset="0"/>
              </a:rPr>
              <a:t>HashOperations opsH </a:t>
            </a:r>
            <a:r>
              <a:rPr lang="zh-CN" altLang="zh-CN" sz="1400" dirty="0">
                <a:solidFill>
                  <a:srgbClr val="080808"/>
                </a:solidFill>
                <a:latin typeface="Consolas" panose="020B0609020204030204" pitchFamily="49" charset="0"/>
              </a:rPr>
              <a:t>= redisTemplate.opsForHash();</a:t>
            </a:r>
            <a:br>
              <a:rPr lang="zh-CN" altLang="zh-CN" sz="1400" dirty="0">
                <a:solidFill>
                  <a:srgbClr val="080808"/>
                </a:solidFill>
                <a:latin typeface="Consolas" panose="020B0609020204030204" pitchFamily="49" charset="0"/>
              </a:rPr>
            </a:br>
            <a:r>
              <a:rPr lang="zh-CN" altLang="zh-CN" sz="1400" dirty="0" smtClean="0">
                <a:solidFill>
                  <a:srgbClr val="080808"/>
                </a:solidFill>
                <a:latin typeface="Consolas" panose="020B0609020204030204" pitchFamily="49" charset="0"/>
              </a:rPr>
              <a:t>        </a:t>
            </a:r>
            <a:r>
              <a:rPr lang="zh-CN" altLang="zh-CN" sz="1400" dirty="0" smtClean="0">
                <a:solidFill>
                  <a:srgbClr val="000000"/>
                </a:solidFill>
                <a:latin typeface="Consolas" panose="020B0609020204030204" pitchFamily="49" charset="0"/>
              </a:rPr>
              <a:t>Object </a:t>
            </a:r>
            <a:r>
              <a:rPr lang="zh-CN" altLang="zh-CN" sz="1400" dirty="0">
                <a:solidFill>
                  <a:srgbClr val="000000"/>
                </a:solidFill>
                <a:latin typeface="Consolas" panose="020B0609020204030204" pitchFamily="49" charset="0"/>
              </a:rPr>
              <a:t>valH </a:t>
            </a:r>
            <a:r>
              <a:rPr lang="zh-CN" altLang="zh-CN" sz="1400" dirty="0">
                <a:solidFill>
                  <a:srgbClr val="080808"/>
                </a:solidFill>
                <a:latin typeface="Consolas" panose="020B0609020204030204" pitchFamily="49" charset="0"/>
              </a:rPr>
              <a:t>= </a:t>
            </a:r>
            <a:r>
              <a:rPr lang="zh-CN" altLang="zh-CN" sz="1400" dirty="0">
                <a:solidFill>
                  <a:srgbClr val="000000"/>
                </a:solidFill>
                <a:latin typeface="Consolas" panose="020B0609020204030204" pitchFamily="49" charset="0"/>
              </a:rPr>
              <a:t>opsH</a:t>
            </a:r>
            <a:r>
              <a:rPr lang="zh-CN" altLang="zh-CN" sz="1400" dirty="0">
                <a:solidFill>
                  <a:srgbClr val="080808"/>
                </a:solidFill>
                <a:latin typeface="Consolas" panose="020B0609020204030204" pitchFamily="49" charset="0"/>
              </a:rPr>
              <a:t>.get(</a:t>
            </a:r>
            <a:r>
              <a:rPr lang="zh-CN" altLang="zh-CN" sz="1400" dirty="0">
                <a:solidFill>
                  <a:srgbClr val="067D17"/>
                </a:solidFill>
                <a:latin typeface="Consolas" panose="020B0609020204030204" pitchFamily="49" charset="0"/>
              </a:rPr>
              <a:t>"testKeyH"</a:t>
            </a:r>
            <a:r>
              <a:rPr lang="zh-CN" altLang="zh-CN" sz="1400" dirty="0">
                <a:solidFill>
                  <a:srgbClr val="080808"/>
                </a:solidFill>
                <a:latin typeface="Consolas" panose="020B0609020204030204" pitchFamily="49" charset="0"/>
              </a:rPr>
              <a:t>, </a:t>
            </a:r>
            <a:r>
              <a:rPr lang="zh-CN" altLang="zh-CN" sz="1400" dirty="0">
                <a:solidFill>
                  <a:srgbClr val="067D17"/>
                </a:solidFill>
                <a:latin typeface="Consolas" panose="020B0609020204030204" pitchFamily="49" charset="0"/>
              </a:rPr>
              <a:t>"testFieldH"</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0000"/>
                </a:solidFill>
                <a:latin typeface="Consolas" panose="020B0609020204030204" pitchFamily="49" charset="0"/>
              </a:rPr>
              <a:t>System</a:t>
            </a:r>
            <a:r>
              <a:rPr lang="zh-CN" altLang="zh-CN" sz="1400" dirty="0">
                <a:solidFill>
                  <a:srgbClr val="080808"/>
                </a:solidFill>
                <a:latin typeface="Consolas" panose="020B0609020204030204" pitchFamily="49" charset="0"/>
              </a:rPr>
              <a:t>.</a:t>
            </a:r>
            <a:r>
              <a:rPr lang="zh-CN" altLang="zh-CN" sz="1400" i="1" dirty="0">
                <a:solidFill>
                  <a:srgbClr val="871094"/>
                </a:solidFill>
                <a:latin typeface="Consolas" panose="020B0609020204030204" pitchFamily="49" charset="0"/>
              </a:rPr>
              <a:t>out</a:t>
            </a:r>
            <a:r>
              <a:rPr lang="zh-CN" altLang="zh-CN" sz="1400" dirty="0">
                <a:solidFill>
                  <a:srgbClr val="080808"/>
                </a:solidFill>
                <a:latin typeface="Consolas" panose="020B0609020204030204" pitchFamily="49" charset="0"/>
              </a:rPr>
              <a:t>.println(</a:t>
            </a:r>
            <a:r>
              <a:rPr lang="zh-CN" altLang="zh-CN" sz="1400" dirty="0">
                <a:solidFill>
                  <a:srgbClr val="000000"/>
                </a:solidFill>
                <a:latin typeface="Consolas" panose="020B0609020204030204" pitchFamily="49" charset="0"/>
              </a:rPr>
              <a:t>valH</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smtClean="0">
                <a:solidFill>
                  <a:srgbClr val="080808"/>
                </a:solidFill>
                <a:latin typeface="Consolas" panose="020B0609020204030204" pitchFamily="49" charset="0"/>
              </a:rPr>
              <a:t>}</a:t>
            </a:r>
            <a:r>
              <a:rPr lang="zh-CN" altLang="zh-CN" sz="1400" dirty="0">
                <a:solidFill>
                  <a:srgbClr val="080808"/>
                </a:solidFill>
                <a:latin typeface="Consolas" panose="020B0609020204030204" pitchFamily="49" charset="0"/>
              </a:rPr>
              <a:t/>
            </a:r>
            <a:br>
              <a:rPr lang="zh-CN" altLang="zh-CN" sz="1400" dirty="0">
                <a:solidFill>
                  <a:srgbClr val="080808"/>
                </a:solidFill>
                <a:latin typeface="Consolas" panose="020B0609020204030204" pitchFamily="49" charset="0"/>
              </a:rPr>
            </a:br>
            <a:r>
              <a:rPr lang="zh-CN" altLang="zh-CN" sz="1400" dirty="0" smtClean="0">
                <a:solidFill>
                  <a:srgbClr val="080808"/>
                </a:solidFill>
                <a:latin typeface="Consolas" panose="020B0609020204030204" pitchFamily="49" charset="0"/>
              </a:rPr>
              <a:t>}</a:t>
            </a:r>
            <a:endParaRPr lang="en-US" altLang="zh-CN" sz="1400" dirty="0" smtClean="0">
              <a:solidFill>
                <a:srgbClr val="080808"/>
              </a:solidFill>
              <a:latin typeface="Consolas" panose="020B0609020204030204" pitchFamily="49" charset="0"/>
            </a:endParaRPr>
          </a:p>
        </p:txBody>
      </p:sp>
    </p:spTree>
    <p:extLst>
      <p:ext uri="{BB962C8B-B14F-4D97-AF65-F5344CB8AC3E}">
        <p14:creationId xmlns:p14="http://schemas.microsoft.com/office/powerpoint/2010/main" val="3895798277"/>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4A7A685B-F94D-194F-BA07-9413F6ABF747}"/>
              </a:ext>
            </a:extLst>
          </p:cNvPr>
          <p:cNvSpPr>
            <a:spLocks noGrp="1"/>
          </p:cNvSpPr>
          <p:nvPr>
            <p:ph type="body" sz="quarter" idx="10"/>
          </p:nvPr>
        </p:nvSpPr>
        <p:spPr>
          <a:xfrm>
            <a:off x="5126583" y="1463040"/>
            <a:ext cx="6573803" cy="4511040"/>
          </a:xfrm>
        </p:spPr>
        <p:txBody>
          <a:bodyPr/>
          <a:lstStyle/>
          <a:p>
            <a:r>
              <a:rPr lang="en-US" altLang="zh-CN" sz="1600" dirty="0" err="1" smtClean="0">
                <a:solidFill>
                  <a:srgbClr val="080808"/>
                </a:solidFill>
                <a:latin typeface="Consolas" panose="020B0609020204030204" pitchFamily="49" charset="0"/>
              </a:rPr>
              <a:t>SpringBoot</a:t>
            </a:r>
            <a:r>
              <a:rPr lang="zh-CN" altLang="en-US" sz="1600" dirty="0" smtClean="0">
                <a:solidFill>
                  <a:srgbClr val="080808"/>
                </a:solidFill>
                <a:latin typeface="Consolas" panose="020B0609020204030204" pitchFamily="49" charset="0"/>
              </a:rPr>
              <a:t>整合</a:t>
            </a:r>
            <a:r>
              <a:rPr lang="en-US" altLang="zh-CN" sz="1600" dirty="0" err="1" smtClean="0">
                <a:solidFill>
                  <a:srgbClr val="080808"/>
                </a:solidFill>
                <a:latin typeface="Consolas" panose="020B0609020204030204" pitchFamily="49" charset="0"/>
              </a:rPr>
              <a:t>Redis</a:t>
            </a:r>
            <a:endParaRPr lang="en-US" altLang="zh-CN" sz="1600" dirty="0" smtClean="0">
              <a:solidFill>
                <a:srgbClr val="080808"/>
              </a:solidFill>
              <a:latin typeface="Consolas" panose="020B0609020204030204" pitchFamily="49" charset="0"/>
            </a:endParaRPr>
          </a:p>
          <a:p>
            <a:pPr marL="952485" lvl="1" indent="-342900">
              <a:lnSpc>
                <a:spcPct val="150000"/>
              </a:lnSpc>
              <a:buFont typeface="Wingdings" panose="05000000000000000000" pitchFamily="2" charset="2"/>
              <a:buChar char="l"/>
            </a:pPr>
            <a:r>
              <a:rPr lang="zh-CN" altLang="en-US" sz="1600" b="0" dirty="0" smtClean="0">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rPr>
              <a:t>导入</a:t>
            </a:r>
            <a:r>
              <a:rPr lang="en-US" altLang="zh-CN" sz="1600" b="0" dirty="0" err="1" smtClean="0">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rPr>
              <a:t>redis</a:t>
            </a:r>
            <a:r>
              <a:rPr lang="zh-CN" altLang="en-US" sz="1600" b="0" dirty="0" smtClean="0">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rPr>
              <a:t>对应的</a:t>
            </a:r>
            <a:r>
              <a:rPr lang="en-US" altLang="zh-CN" sz="1600" b="0" dirty="0" smtClean="0">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rPr>
              <a:t>starter</a:t>
            </a:r>
          </a:p>
          <a:p>
            <a:pPr marL="952485" lvl="1" indent="-342900">
              <a:lnSpc>
                <a:spcPct val="150000"/>
              </a:lnSpc>
              <a:buFont typeface="Wingdings" panose="05000000000000000000" pitchFamily="2" charset="2"/>
              <a:buChar char="l"/>
            </a:pPr>
            <a:r>
              <a:rPr lang="zh-CN" altLang="en-US" sz="1600" b="0" dirty="0" smtClean="0">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rPr>
              <a:t>配置</a:t>
            </a:r>
            <a:endParaRPr lang="en-US" altLang="zh-CN" sz="1600" b="0" dirty="0" smtClean="0">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endParaRPr>
          </a:p>
          <a:p>
            <a:pPr marL="952485" lvl="1" indent="-342900">
              <a:lnSpc>
                <a:spcPct val="150000"/>
              </a:lnSpc>
              <a:buFont typeface="Wingdings" panose="05000000000000000000" pitchFamily="2" charset="2"/>
              <a:buChar char="l"/>
            </a:pPr>
            <a:r>
              <a:rPr lang="zh-CN" altLang="en-US" sz="1600" b="0" dirty="0" smtClean="0">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rPr>
              <a:t>提供操作</a:t>
            </a:r>
            <a:r>
              <a:rPr lang="en-US" altLang="zh-CN" sz="1600" b="0" dirty="0" err="1" smtClean="0">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rPr>
              <a:t>Redis</a:t>
            </a:r>
            <a:r>
              <a:rPr lang="zh-CN" altLang="en-US" sz="1600" b="0" dirty="0" smtClean="0">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rPr>
              <a:t>接口对象</a:t>
            </a:r>
            <a:r>
              <a:rPr lang="en-US" altLang="zh-CN" sz="1600" b="0" dirty="0" err="1" smtClean="0">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rPr>
              <a:t>RedisTemplate</a:t>
            </a:r>
            <a:endParaRPr lang="en-US" altLang="zh-CN" sz="1600" b="0" dirty="0" smtClean="0">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endParaRPr>
          </a:p>
          <a:p>
            <a:pPr marL="1562070" lvl="2" indent="-342900">
              <a:lnSpc>
                <a:spcPct val="150000"/>
              </a:lnSpc>
              <a:buFont typeface="Wingdings" panose="05000000000000000000" pitchFamily="2" charset="2"/>
              <a:buChar char="u"/>
            </a:pPr>
            <a:r>
              <a:rPr lang="en-US" altLang="zh-CN" sz="1667" b="0" dirty="0" smtClean="0">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rPr>
              <a:t>ops</a:t>
            </a:r>
            <a:r>
              <a:rPr lang="zh-CN" altLang="en-US" sz="1667" b="0" dirty="0" smtClean="0">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rPr>
              <a:t>*：获取各种数据类型操作接口</a:t>
            </a:r>
            <a:endParaRPr lang="en-US" altLang="zh-CN" sz="1667" b="0" dirty="0">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endParaRPr>
          </a:p>
        </p:txBody>
      </p:sp>
    </p:spTree>
    <p:extLst>
      <p:ext uri="{BB962C8B-B14F-4D97-AF65-F5344CB8AC3E}">
        <p14:creationId xmlns:p14="http://schemas.microsoft.com/office/powerpoint/2010/main" val="1918850858"/>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en-US" altLang="zh-CN" dirty="0" err="1" smtClean="0"/>
              <a:t>Redis</a:t>
            </a:r>
            <a:endParaRPr lang="zh-CN" altLang="en-US" dirty="0"/>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smtClean="0"/>
              <a:t>客户端：</a:t>
            </a:r>
            <a:r>
              <a:rPr lang="en-US" altLang="zh-CN" dirty="0" err="1" smtClean="0"/>
              <a:t>RedisTemplate</a:t>
            </a:r>
            <a:r>
              <a:rPr lang="zh-CN" altLang="en-US" dirty="0" smtClean="0"/>
              <a:t>以对象作为</a:t>
            </a:r>
            <a:r>
              <a:rPr lang="en-US" altLang="zh-CN" dirty="0" smtClean="0"/>
              <a:t>key</a:t>
            </a:r>
            <a:r>
              <a:rPr lang="zh-CN" altLang="en-US" dirty="0" smtClean="0"/>
              <a:t>和</a:t>
            </a:r>
            <a:r>
              <a:rPr lang="en-US" altLang="zh-CN" dirty="0" smtClean="0"/>
              <a:t>value</a:t>
            </a:r>
            <a:r>
              <a:rPr lang="zh-CN" altLang="en-US" dirty="0" smtClean="0"/>
              <a:t>，内部对数据进行序列化</a:t>
            </a:r>
            <a:endParaRPr lang="en-US" altLang="zh-CN" dirty="0" smtClean="0"/>
          </a:p>
          <a:p>
            <a:pPr>
              <a:buFont typeface="Wingdings" panose="05000000000000000000" pitchFamily="2" charset="2"/>
              <a:buChar char="l"/>
            </a:pPr>
            <a:endParaRPr lang="en-US" altLang="zh-CN" dirty="0">
              <a:solidFill>
                <a:schemeClr val="tx1">
                  <a:lumMod val="85000"/>
                  <a:lumOff val="15000"/>
                </a:schemeClr>
              </a:solidFill>
            </a:endParaRPr>
          </a:p>
        </p:txBody>
      </p:sp>
      <p:sp>
        <p:nvSpPr>
          <p:cNvPr id="6" name="TextBox 3">
            <a:extLst>
              <a:ext uri="{FF2B5EF4-FFF2-40B4-BE49-F238E27FC236}">
                <a16:creationId xmlns:a16="http://schemas.microsoft.com/office/drawing/2014/main" id="{0C998B78-AB18-3C47-A1C7-25AE9A3A40B0}"/>
              </a:ext>
            </a:extLst>
          </p:cNvPr>
          <p:cNvSpPr txBox="1"/>
          <p:nvPr/>
        </p:nvSpPr>
        <p:spPr>
          <a:xfrm>
            <a:off x="1159842" y="2149748"/>
            <a:ext cx="9860586" cy="3354765"/>
          </a:xfrm>
          <a:prstGeom prst="rect">
            <a:avLst/>
          </a:prstGeom>
          <a:solidFill>
            <a:srgbClr val="FFFFE4"/>
          </a:solidFill>
          <a:ln w="3175">
            <a:solidFill>
              <a:srgbClr val="919191"/>
            </a:solidFill>
          </a:ln>
        </p:spPr>
        <p:txBody>
          <a:bodyPr wrap="square">
            <a:spAutoFit/>
          </a:bodyPr>
          <a:lstStyle/>
          <a:p>
            <a:pPr lvl="0" eaLnBrk="0" fontAlgn="base" hangingPunct="0">
              <a:spcBef>
                <a:spcPct val="0"/>
              </a:spcBef>
              <a:spcAft>
                <a:spcPct val="0"/>
              </a:spcAft>
            </a:pPr>
            <a:r>
              <a:rPr lang="zh-CN" altLang="zh-CN" sz="1400" dirty="0">
                <a:solidFill>
                  <a:srgbClr val="9E880D"/>
                </a:solidFill>
                <a:latin typeface="Consolas" panose="020B0609020204030204" pitchFamily="49" charset="0"/>
              </a:rPr>
              <a:t>@SpringBootTest</a:t>
            </a:r>
            <a:br>
              <a:rPr lang="zh-CN" altLang="zh-CN" sz="1400" dirty="0">
                <a:solidFill>
                  <a:srgbClr val="9E880D"/>
                </a:solidFill>
                <a:latin typeface="Consolas" panose="020B0609020204030204" pitchFamily="49" charset="0"/>
              </a:rPr>
            </a:br>
            <a:r>
              <a:rPr lang="zh-CN" altLang="zh-CN" sz="1400" dirty="0">
                <a:solidFill>
                  <a:srgbClr val="0033B3"/>
                </a:solidFill>
                <a:latin typeface="Consolas" panose="020B0609020204030204" pitchFamily="49" charset="0"/>
              </a:rPr>
              <a:t>class </a:t>
            </a:r>
            <a:r>
              <a:rPr lang="zh-CN" altLang="zh-CN" sz="1400" dirty="0">
                <a:solidFill>
                  <a:srgbClr val="000000"/>
                </a:solidFill>
                <a:latin typeface="Consolas" panose="020B0609020204030204" pitchFamily="49" charset="0"/>
              </a:rPr>
              <a:t>Springboot16</a:t>
            </a:r>
            <a:r>
              <a:rPr lang="zh-CN" altLang="zh-CN" sz="1400" dirty="0" smtClean="0">
                <a:solidFill>
                  <a:srgbClr val="000000"/>
                </a:solidFill>
                <a:latin typeface="Consolas" panose="020B0609020204030204" pitchFamily="49" charset="0"/>
              </a:rPr>
              <a:t>NosqlApplicationTests </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smtClean="0">
                <a:solidFill>
                  <a:srgbClr val="080808"/>
                </a:solidFill>
                <a:latin typeface="Consolas" panose="020B0609020204030204" pitchFamily="49" charset="0"/>
              </a:rPr>
              <a:t>    </a:t>
            </a:r>
            <a:r>
              <a:rPr lang="zh-CN" altLang="zh-CN" sz="1400" dirty="0" smtClean="0">
                <a:solidFill>
                  <a:srgbClr val="9E880D"/>
                </a:solidFill>
                <a:latin typeface="Consolas" panose="020B0609020204030204" pitchFamily="49" charset="0"/>
              </a:rPr>
              <a:t>@</a:t>
            </a:r>
            <a:r>
              <a:rPr lang="zh-CN" altLang="zh-CN" sz="1400" dirty="0">
                <a:solidFill>
                  <a:srgbClr val="9E880D"/>
                </a:solidFill>
                <a:latin typeface="Consolas" panose="020B0609020204030204" pitchFamily="49" charset="0"/>
              </a:rPr>
              <a:t>Test</a:t>
            </a:r>
            <a:br>
              <a:rPr lang="zh-CN" altLang="zh-CN" sz="1400" dirty="0">
                <a:solidFill>
                  <a:srgbClr val="9E880D"/>
                </a:solidFill>
                <a:latin typeface="Consolas" panose="020B0609020204030204" pitchFamily="49" charset="0"/>
              </a:rPr>
            </a:br>
            <a:r>
              <a:rPr lang="zh-CN" altLang="zh-CN" sz="1400" dirty="0">
                <a:solidFill>
                  <a:srgbClr val="9E880D"/>
                </a:solidFill>
                <a:latin typeface="Consolas" panose="020B0609020204030204" pitchFamily="49" charset="0"/>
              </a:rPr>
              <a:t>    </a:t>
            </a:r>
            <a:r>
              <a:rPr lang="zh-CN" altLang="zh-CN" sz="1400" dirty="0">
                <a:solidFill>
                  <a:srgbClr val="0033B3"/>
                </a:solidFill>
                <a:latin typeface="Consolas" panose="020B0609020204030204" pitchFamily="49" charset="0"/>
              </a:rPr>
              <a:t>void </a:t>
            </a:r>
            <a:r>
              <a:rPr lang="zh-CN" altLang="zh-CN" sz="1400" dirty="0">
                <a:solidFill>
                  <a:srgbClr val="00627A"/>
                </a:solidFill>
                <a:latin typeface="Consolas" panose="020B0609020204030204" pitchFamily="49" charset="0"/>
              </a:rPr>
              <a:t>set</a:t>
            </a:r>
            <a:r>
              <a:rPr lang="zh-CN" altLang="zh-CN" sz="1400" dirty="0">
                <a:solidFill>
                  <a:srgbClr val="080808"/>
                </a:solidFill>
                <a:latin typeface="Consolas" panose="020B0609020204030204" pitchFamily="49" charset="0"/>
              </a:rPr>
              <a:t>(</a:t>
            </a:r>
            <a:r>
              <a:rPr lang="zh-CN" altLang="zh-CN" sz="1400" dirty="0">
                <a:solidFill>
                  <a:srgbClr val="9E880D"/>
                </a:solidFill>
                <a:latin typeface="Consolas" panose="020B0609020204030204" pitchFamily="49" charset="0"/>
              </a:rPr>
              <a:t>@Autowired </a:t>
            </a:r>
            <a:r>
              <a:rPr lang="zh-CN" altLang="zh-CN" sz="1400" dirty="0">
                <a:solidFill>
                  <a:srgbClr val="000000"/>
                </a:solidFill>
                <a:latin typeface="Consolas" panose="020B0609020204030204" pitchFamily="49" charset="0"/>
              </a:rPr>
              <a:t>RedisTemplate </a:t>
            </a:r>
            <a:r>
              <a:rPr lang="zh-CN" altLang="zh-CN" sz="1400" dirty="0">
                <a:solidFill>
                  <a:srgbClr val="080808"/>
                </a:solidFill>
                <a:latin typeface="Consolas" panose="020B0609020204030204" pitchFamily="49" charset="0"/>
              </a:rPr>
              <a:t>redisTemplate) {</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0000"/>
                </a:solidFill>
                <a:latin typeface="Consolas" panose="020B0609020204030204" pitchFamily="49" charset="0"/>
              </a:rPr>
              <a:t>ValueOperations ops </a:t>
            </a:r>
            <a:r>
              <a:rPr lang="zh-CN" altLang="zh-CN" sz="1400" dirty="0">
                <a:solidFill>
                  <a:srgbClr val="080808"/>
                </a:solidFill>
                <a:latin typeface="Consolas" panose="020B0609020204030204" pitchFamily="49" charset="0"/>
              </a:rPr>
              <a:t>= redisTemplate.opsForValue();</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0000"/>
                </a:solidFill>
                <a:latin typeface="Consolas" panose="020B0609020204030204" pitchFamily="49" charset="0"/>
              </a:rPr>
              <a:t>ops</a:t>
            </a:r>
            <a:r>
              <a:rPr lang="zh-CN" altLang="zh-CN" sz="1400" dirty="0">
                <a:solidFill>
                  <a:srgbClr val="080808"/>
                </a:solidFill>
                <a:latin typeface="Consolas" panose="020B0609020204030204" pitchFamily="49" charset="0"/>
              </a:rPr>
              <a:t>.set(</a:t>
            </a:r>
            <a:r>
              <a:rPr lang="zh-CN" altLang="zh-CN" sz="1400" dirty="0">
                <a:solidFill>
                  <a:srgbClr val="067D17"/>
                </a:solidFill>
                <a:latin typeface="Consolas" panose="020B0609020204030204" pitchFamily="49" charset="0"/>
              </a:rPr>
              <a:t>"testKey"</a:t>
            </a:r>
            <a:r>
              <a:rPr lang="zh-CN" altLang="zh-CN" sz="1400" dirty="0">
                <a:solidFill>
                  <a:srgbClr val="080808"/>
                </a:solidFill>
                <a:latin typeface="Consolas" panose="020B0609020204030204" pitchFamily="49" charset="0"/>
              </a:rPr>
              <a:t>,</a:t>
            </a:r>
            <a:r>
              <a:rPr lang="zh-CN" altLang="zh-CN" sz="1400" dirty="0">
                <a:solidFill>
                  <a:srgbClr val="067D17"/>
                </a:solidFill>
                <a:latin typeface="Consolas" panose="020B0609020204030204" pitchFamily="49" charset="0"/>
              </a:rPr>
              <a:t>"testValue"</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9E880D"/>
                </a:solidFill>
                <a:latin typeface="Consolas" panose="020B0609020204030204" pitchFamily="49" charset="0"/>
              </a:rPr>
              <a:t>@Test</a:t>
            </a:r>
            <a:br>
              <a:rPr lang="zh-CN" altLang="zh-CN" sz="1400" dirty="0">
                <a:solidFill>
                  <a:srgbClr val="9E880D"/>
                </a:solidFill>
                <a:latin typeface="Consolas" panose="020B0609020204030204" pitchFamily="49" charset="0"/>
              </a:rPr>
            </a:br>
            <a:r>
              <a:rPr lang="zh-CN" altLang="zh-CN" sz="1400" dirty="0">
                <a:solidFill>
                  <a:srgbClr val="9E880D"/>
                </a:solidFill>
                <a:latin typeface="Consolas" panose="020B0609020204030204" pitchFamily="49" charset="0"/>
              </a:rPr>
              <a:t>    </a:t>
            </a:r>
            <a:r>
              <a:rPr lang="zh-CN" altLang="zh-CN" sz="1400" dirty="0">
                <a:solidFill>
                  <a:srgbClr val="0033B3"/>
                </a:solidFill>
                <a:latin typeface="Consolas" panose="020B0609020204030204" pitchFamily="49" charset="0"/>
              </a:rPr>
              <a:t>void </a:t>
            </a:r>
            <a:r>
              <a:rPr lang="zh-CN" altLang="zh-CN" sz="1400" dirty="0">
                <a:solidFill>
                  <a:srgbClr val="00627A"/>
                </a:solidFill>
                <a:latin typeface="Consolas" panose="020B0609020204030204" pitchFamily="49" charset="0"/>
              </a:rPr>
              <a:t>get</a:t>
            </a:r>
            <a:r>
              <a:rPr lang="zh-CN" altLang="zh-CN" sz="1400" dirty="0">
                <a:solidFill>
                  <a:srgbClr val="080808"/>
                </a:solidFill>
                <a:latin typeface="Consolas" panose="020B0609020204030204" pitchFamily="49" charset="0"/>
              </a:rPr>
              <a:t>(</a:t>
            </a:r>
            <a:r>
              <a:rPr lang="zh-CN" altLang="zh-CN" sz="1400" dirty="0">
                <a:solidFill>
                  <a:srgbClr val="9E880D"/>
                </a:solidFill>
                <a:latin typeface="Consolas" panose="020B0609020204030204" pitchFamily="49" charset="0"/>
              </a:rPr>
              <a:t>@Autowired </a:t>
            </a:r>
            <a:r>
              <a:rPr lang="zh-CN" altLang="zh-CN" sz="1400" dirty="0">
                <a:solidFill>
                  <a:srgbClr val="000000"/>
                </a:solidFill>
                <a:latin typeface="Consolas" panose="020B0609020204030204" pitchFamily="49" charset="0"/>
              </a:rPr>
              <a:t>RedisTemplate </a:t>
            </a:r>
            <a:r>
              <a:rPr lang="zh-CN" altLang="zh-CN" sz="1400" dirty="0">
                <a:solidFill>
                  <a:srgbClr val="080808"/>
                </a:solidFill>
                <a:latin typeface="Consolas" panose="020B0609020204030204" pitchFamily="49" charset="0"/>
              </a:rPr>
              <a:t>redisTemplate) {</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0000"/>
                </a:solidFill>
                <a:latin typeface="Consolas" panose="020B0609020204030204" pitchFamily="49" charset="0"/>
              </a:rPr>
              <a:t>ValueOperations ops </a:t>
            </a:r>
            <a:r>
              <a:rPr lang="zh-CN" altLang="zh-CN" sz="1400" dirty="0">
                <a:solidFill>
                  <a:srgbClr val="080808"/>
                </a:solidFill>
                <a:latin typeface="Consolas" panose="020B0609020204030204" pitchFamily="49" charset="0"/>
              </a:rPr>
              <a:t>= redisTemplate.opsForValue();</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0000"/>
                </a:solidFill>
                <a:latin typeface="Consolas" panose="020B0609020204030204" pitchFamily="49" charset="0"/>
              </a:rPr>
              <a:t>Object val </a:t>
            </a:r>
            <a:r>
              <a:rPr lang="zh-CN" altLang="zh-CN" sz="1400" dirty="0">
                <a:solidFill>
                  <a:srgbClr val="080808"/>
                </a:solidFill>
                <a:latin typeface="Consolas" panose="020B0609020204030204" pitchFamily="49" charset="0"/>
              </a:rPr>
              <a:t>= </a:t>
            </a:r>
            <a:r>
              <a:rPr lang="zh-CN" altLang="zh-CN" sz="1400" dirty="0">
                <a:solidFill>
                  <a:srgbClr val="000000"/>
                </a:solidFill>
                <a:latin typeface="Consolas" panose="020B0609020204030204" pitchFamily="49" charset="0"/>
              </a:rPr>
              <a:t>ops</a:t>
            </a:r>
            <a:r>
              <a:rPr lang="zh-CN" altLang="zh-CN" sz="1400" dirty="0">
                <a:solidFill>
                  <a:srgbClr val="080808"/>
                </a:solidFill>
                <a:latin typeface="Consolas" panose="020B0609020204030204" pitchFamily="49" charset="0"/>
              </a:rPr>
              <a:t>.get(</a:t>
            </a:r>
            <a:r>
              <a:rPr lang="zh-CN" altLang="zh-CN" sz="1400" dirty="0">
                <a:solidFill>
                  <a:srgbClr val="067D17"/>
                </a:solidFill>
                <a:latin typeface="Consolas" panose="020B0609020204030204" pitchFamily="49" charset="0"/>
              </a:rPr>
              <a:t>"testKey"</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0000"/>
                </a:solidFill>
                <a:latin typeface="Consolas" panose="020B0609020204030204" pitchFamily="49" charset="0"/>
              </a:rPr>
              <a:t>System</a:t>
            </a:r>
            <a:r>
              <a:rPr lang="zh-CN" altLang="zh-CN" sz="1400" dirty="0">
                <a:solidFill>
                  <a:srgbClr val="080808"/>
                </a:solidFill>
                <a:latin typeface="Consolas" panose="020B0609020204030204" pitchFamily="49" charset="0"/>
              </a:rPr>
              <a:t>.</a:t>
            </a:r>
            <a:r>
              <a:rPr lang="zh-CN" altLang="zh-CN" sz="1400" i="1" dirty="0">
                <a:solidFill>
                  <a:srgbClr val="871094"/>
                </a:solidFill>
                <a:latin typeface="Consolas" panose="020B0609020204030204" pitchFamily="49" charset="0"/>
              </a:rPr>
              <a:t>out</a:t>
            </a:r>
            <a:r>
              <a:rPr lang="zh-CN" altLang="zh-CN" sz="1400" dirty="0">
                <a:solidFill>
                  <a:srgbClr val="080808"/>
                </a:solidFill>
                <a:latin typeface="Consolas" panose="020B0609020204030204" pitchFamily="49" charset="0"/>
              </a:rPr>
              <a:t>.println(</a:t>
            </a:r>
            <a:r>
              <a:rPr lang="zh-CN" altLang="zh-CN" sz="1400" dirty="0">
                <a:solidFill>
                  <a:srgbClr val="000000"/>
                </a:solidFill>
                <a:latin typeface="Consolas" panose="020B0609020204030204" pitchFamily="49" charset="0"/>
              </a:rPr>
              <a:t>val</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br>
              <a:rPr lang="zh-CN" altLang="zh-CN" sz="1400" dirty="0">
                <a:solidFill>
                  <a:srgbClr val="080808"/>
                </a:solidFill>
                <a:latin typeface="Consolas" panose="020B0609020204030204" pitchFamily="49" charset="0"/>
              </a:rPr>
            </a:br>
            <a:r>
              <a:rPr lang="zh-CN" altLang="zh-CN" sz="1400" dirty="0" smtClean="0">
                <a:solidFill>
                  <a:srgbClr val="080808"/>
                </a:solidFill>
                <a:latin typeface="Consolas" panose="020B0609020204030204" pitchFamily="49" charset="0"/>
              </a:rPr>
              <a:t>}</a:t>
            </a:r>
            <a:r>
              <a:rPr lang="zh-CN" altLang="zh-CN" sz="1400" dirty="0">
                <a:solidFill>
                  <a:srgbClr val="080808"/>
                </a:solidFill>
                <a:latin typeface="Consolas" panose="020B0609020204030204" pitchFamily="49" charset="0"/>
              </a:rPr>
              <a:t/>
            </a:r>
            <a:br>
              <a:rPr lang="zh-CN" altLang="zh-CN" sz="1400" dirty="0">
                <a:solidFill>
                  <a:srgbClr val="080808"/>
                </a:solidFill>
                <a:latin typeface="Consolas" panose="020B0609020204030204" pitchFamily="49" charset="0"/>
              </a:rPr>
            </a:br>
            <a:endParaRPr lang="zh-CN" altLang="zh-CN" sz="1600" dirty="0">
              <a:latin typeface="Arial" panose="020B0604020202020204" pitchFamily="34" charset="0"/>
            </a:endParaRPr>
          </a:p>
        </p:txBody>
      </p:sp>
    </p:spTree>
    <p:extLst>
      <p:ext uri="{BB962C8B-B14F-4D97-AF65-F5344CB8AC3E}">
        <p14:creationId xmlns:p14="http://schemas.microsoft.com/office/powerpoint/2010/main" val="81867659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zh-CN" altLang="en-US" dirty="0" smtClean="0"/>
              <a:t>自动启动热部署</a:t>
            </a:r>
            <a:endParaRPr lang="zh-CN" altLang="en-US" dirty="0"/>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smtClean="0"/>
              <a:t>设置自动构建项目</a:t>
            </a:r>
            <a:endParaRPr lang="en-US" altLang="zh-CN" dirty="0" smtClean="0"/>
          </a:p>
          <a:p>
            <a:pPr>
              <a:buFont typeface="Wingdings" panose="05000000000000000000" pitchFamily="2" charset="2"/>
              <a:buChar char="l"/>
            </a:pPr>
            <a:endParaRPr lang="en-US" altLang="zh-CN" dirty="0" smtClean="0"/>
          </a:p>
          <a:p>
            <a:pPr>
              <a:buFont typeface="Wingdings" panose="05000000000000000000" pitchFamily="2" charset="2"/>
              <a:buChar char="l"/>
            </a:pPr>
            <a:endParaRPr lang="en-US" altLang="zh-CN" dirty="0">
              <a:solidFill>
                <a:schemeClr val="tx1">
                  <a:lumMod val="85000"/>
                  <a:lumOff val="15000"/>
                </a:schemeClr>
              </a:solidFill>
            </a:endParaRPr>
          </a:p>
        </p:txBody>
      </p:sp>
      <p:pic>
        <p:nvPicPr>
          <p:cNvPr id="2" name="图片 1"/>
          <p:cNvPicPr>
            <a:picLocks noChangeAspect="1"/>
          </p:cNvPicPr>
          <p:nvPr/>
        </p:nvPicPr>
        <p:blipFill>
          <a:blip r:embed="rId3"/>
          <a:stretch>
            <a:fillRect/>
          </a:stretch>
        </p:blipFill>
        <p:spPr>
          <a:xfrm>
            <a:off x="1151965" y="2243131"/>
            <a:ext cx="5171429" cy="1495238"/>
          </a:xfrm>
          <a:prstGeom prst="rect">
            <a:avLst/>
          </a:prstGeom>
        </p:spPr>
      </p:pic>
      <p:pic>
        <p:nvPicPr>
          <p:cNvPr id="4" name="图片 3"/>
          <p:cNvPicPr>
            <a:picLocks noChangeAspect="1"/>
          </p:cNvPicPr>
          <p:nvPr/>
        </p:nvPicPr>
        <p:blipFill>
          <a:blip r:embed="rId4"/>
          <a:stretch>
            <a:fillRect/>
          </a:stretch>
        </p:blipFill>
        <p:spPr>
          <a:xfrm>
            <a:off x="1151965" y="2243131"/>
            <a:ext cx="6039410" cy="4377744"/>
          </a:xfrm>
          <a:prstGeom prst="rect">
            <a:avLst/>
          </a:prstGeom>
        </p:spPr>
      </p:pic>
    </p:spTree>
    <p:extLst>
      <p:ext uri="{BB962C8B-B14F-4D97-AF65-F5344CB8AC3E}">
        <p14:creationId xmlns:p14="http://schemas.microsoft.com/office/powerpoint/2010/main" val="1340447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en-US" altLang="zh-CN" dirty="0" err="1" smtClean="0"/>
              <a:t>Redis</a:t>
            </a:r>
            <a:endParaRPr lang="zh-CN" altLang="en-US" dirty="0"/>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smtClean="0"/>
              <a:t>客户端：</a:t>
            </a:r>
            <a:r>
              <a:rPr lang="en-US" altLang="zh-CN" dirty="0" err="1" smtClean="0"/>
              <a:t>StringRedisTemplate</a:t>
            </a:r>
            <a:r>
              <a:rPr lang="zh-CN" altLang="en-US" dirty="0" smtClean="0"/>
              <a:t>以字符串作为</a:t>
            </a:r>
            <a:r>
              <a:rPr lang="en-US" altLang="zh-CN" dirty="0"/>
              <a:t>key</a:t>
            </a:r>
            <a:r>
              <a:rPr lang="zh-CN" altLang="en-US" dirty="0"/>
              <a:t>和</a:t>
            </a:r>
            <a:r>
              <a:rPr lang="en-US" altLang="zh-CN" dirty="0"/>
              <a:t>value</a:t>
            </a:r>
            <a:r>
              <a:rPr lang="zh-CN" altLang="en-US" dirty="0" smtClean="0"/>
              <a:t>，与</a:t>
            </a:r>
            <a:r>
              <a:rPr lang="en-US" altLang="zh-CN" dirty="0" err="1" smtClean="0"/>
              <a:t>Redis</a:t>
            </a:r>
            <a:r>
              <a:rPr lang="zh-CN" altLang="en-US" dirty="0" smtClean="0"/>
              <a:t>客户端操作等效</a:t>
            </a:r>
            <a:endParaRPr lang="en-US" altLang="zh-CN" dirty="0"/>
          </a:p>
          <a:p>
            <a:pPr>
              <a:buFont typeface="Wingdings" panose="05000000000000000000" pitchFamily="2" charset="2"/>
              <a:buChar char="l"/>
            </a:pPr>
            <a:endParaRPr lang="en-US" altLang="zh-CN" dirty="0"/>
          </a:p>
          <a:p>
            <a:pPr>
              <a:buFont typeface="Wingdings" panose="05000000000000000000" pitchFamily="2" charset="2"/>
              <a:buChar char="l"/>
            </a:pPr>
            <a:endParaRPr lang="en-US" altLang="zh-CN" dirty="0" smtClean="0"/>
          </a:p>
          <a:p>
            <a:pPr>
              <a:buFont typeface="Wingdings" panose="05000000000000000000" pitchFamily="2" charset="2"/>
              <a:buChar char="l"/>
            </a:pPr>
            <a:endParaRPr lang="en-US" altLang="zh-CN" dirty="0">
              <a:solidFill>
                <a:schemeClr val="tx1">
                  <a:lumMod val="85000"/>
                  <a:lumOff val="15000"/>
                </a:schemeClr>
              </a:solidFill>
            </a:endParaRPr>
          </a:p>
        </p:txBody>
      </p:sp>
      <p:sp>
        <p:nvSpPr>
          <p:cNvPr id="6" name="TextBox 3">
            <a:extLst>
              <a:ext uri="{FF2B5EF4-FFF2-40B4-BE49-F238E27FC236}">
                <a16:creationId xmlns:a16="http://schemas.microsoft.com/office/drawing/2014/main" id="{0C998B78-AB18-3C47-A1C7-25AE9A3A40B0}"/>
              </a:ext>
            </a:extLst>
          </p:cNvPr>
          <p:cNvSpPr txBox="1"/>
          <p:nvPr/>
        </p:nvSpPr>
        <p:spPr>
          <a:xfrm>
            <a:off x="1159842" y="2149748"/>
            <a:ext cx="9860586" cy="3354765"/>
          </a:xfrm>
          <a:prstGeom prst="rect">
            <a:avLst/>
          </a:prstGeom>
          <a:solidFill>
            <a:srgbClr val="FFFFE4"/>
          </a:solidFill>
          <a:ln w="3175">
            <a:solidFill>
              <a:srgbClr val="919191"/>
            </a:solidFill>
          </a:ln>
        </p:spPr>
        <p:txBody>
          <a:bodyPr wrap="square">
            <a:spAutoFit/>
          </a:bodyPr>
          <a:lstStyle/>
          <a:p>
            <a:pPr lvl="0" eaLnBrk="0" fontAlgn="base" hangingPunct="0">
              <a:spcBef>
                <a:spcPct val="0"/>
              </a:spcBef>
              <a:spcAft>
                <a:spcPct val="0"/>
              </a:spcAft>
            </a:pPr>
            <a:r>
              <a:rPr lang="zh-CN" altLang="zh-CN" sz="1400" dirty="0">
                <a:solidFill>
                  <a:srgbClr val="9E880D"/>
                </a:solidFill>
                <a:latin typeface="Consolas" panose="020B0609020204030204" pitchFamily="49" charset="0"/>
              </a:rPr>
              <a:t>@SpringBootTest</a:t>
            </a:r>
            <a:br>
              <a:rPr lang="zh-CN" altLang="zh-CN" sz="1400" dirty="0">
                <a:solidFill>
                  <a:srgbClr val="9E880D"/>
                </a:solidFill>
                <a:latin typeface="Consolas" panose="020B0609020204030204" pitchFamily="49" charset="0"/>
              </a:rPr>
            </a:br>
            <a:r>
              <a:rPr lang="zh-CN" altLang="zh-CN" sz="1400" dirty="0">
                <a:solidFill>
                  <a:srgbClr val="0033B3"/>
                </a:solidFill>
                <a:latin typeface="Consolas" panose="020B0609020204030204" pitchFamily="49" charset="0"/>
              </a:rPr>
              <a:t>class </a:t>
            </a:r>
            <a:r>
              <a:rPr lang="zh-CN" altLang="zh-CN" sz="1400" dirty="0">
                <a:solidFill>
                  <a:srgbClr val="000000"/>
                </a:solidFill>
                <a:latin typeface="Consolas" panose="020B0609020204030204" pitchFamily="49" charset="0"/>
              </a:rPr>
              <a:t>Springboot16</a:t>
            </a:r>
            <a:r>
              <a:rPr lang="zh-CN" altLang="zh-CN" sz="1400" dirty="0" smtClean="0">
                <a:solidFill>
                  <a:srgbClr val="000000"/>
                </a:solidFill>
                <a:latin typeface="Consolas" panose="020B0609020204030204" pitchFamily="49" charset="0"/>
              </a:rPr>
              <a:t>NosqlApplicationTests </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smtClean="0">
                <a:solidFill>
                  <a:srgbClr val="080808"/>
                </a:solidFill>
                <a:latin typeface="Consolas" panose="020B0609020204030204" pitchFamily="49" charset="0"/>
              </a:rPr>
              <a:t>    </a:t>
            </a:r>
            <a:r>
              <a:rPr lang="zh-CN" altLang="zh-CN" sz="1400" dirty="0" smtClean="0">
                <a:solidFill>
                  <a:srgbClr val="9E880D"/>
                </a:solidFill>
                <a:latin typeface="Consolas" panose="020B0609020204030204" pitchFamily="49" charset="0"/>
              </a:rPr>
              <a:t>@</a:t>
            </a:r>
            <a:r>
              <a:rPr lang="zh-CN" altLang="zh-CN" sz="1400" dirty="0">
                <a:solidFill>
                  <a:srgbClr val="9E880D"/>
                </a:solidFill>
                <a:latin typeface="Consolas" panose="020B0609020204030204" pitchFamily="49" charset="0"/>
              </a:rPr>
              <a:t>Test</a:t>
            </a:r>
            <a:br>
              <a:rPr lang="zh-CN" altLang="zh-CN" sz="1400" dirty="0">
                <a:solidFill>
                  <a:srgbClr val="9E880D"/>
                </a:solidFill>
                <a:latin typeface="Consolas" panose="020B0609020204030204" pitchFamily="49" charset="0"/>
              </a:rPr>
            </a:br>
            <a:r>
              <a:rPr lang="zh-CN" altLang="zh-CN" sz="1400" dirty="0">
                <a:solidFill>
                  <a:srgbClr val="9E880D"/>
                </a:solidFill>
                <a:latin typeface="Consolas" panose="020B0609020204030204" pitchFamily="49" charset="0"/>
              </a:rPr>
              <a:t>    </a:t>
            </a:r>
            <a:r>
              <a:rPr lang="zh-CN" altLang="zh-CN" sz="1400" dirty="0">
                <a:solidFill>
                  <a:srgbClr val="0033B3"/>
                </a:solidFill>
                <a:latin typeface="Consolas" panose="020B0609020204030204" pitchFamily="49" charset="0"/>
              </a:rPr>
              <a:t>void </a:t>
            </a:r>
            <a:r>
              <a:rPr lang="zh-CN" altLang="zh-CN" sz="1400" dirty="0">
                <a:solidFill>
                  <a:srgbClr val="00627A"/>
                </a:solidFill>
                <a:latin typeface="Consolas" panose="020B0609020204030204" pitchFamily="49" charset="0"/>
              </a:rPr>
              <a:t>set</a:t>
            </a:r>
            <a:r>
              <a:rPr lang="zh-CN" altLang="zh-CN" sz="1400" dirty="0">
                <a:solidFill>
                  <a:srgbClr val="080808"/>
                </a:solidFill>
                <a:latin typeface="Consolas" panose="020B0609020204030204" pitchFamily="49" charset="0"/>
              </a:rPr>
              <a:t>(</a:t>
            </a:r>
            <a:r>
              <a:rPr lang="zh-CN" altLang="zh-CN" sz="1400" dirty="0">
                <a:solidFill>
                  <a:srgbClr val="9E880D"/>
                </a:solidFill>
                <a:latin typeface="Consolas" panose="020B0609020204030204" pitchFamily="49" charset="0"/>
              </a:rPr>
              <a:t>@Autowired </a:t>
            </a:r>
            <a:r>
              <a:rPr lang="en-US" altLang="zh-CN" sz="1400" dirty="0" err="1" smtClean="0">
                <a:solidFill>
                  <a:srgbClr val="000000"/>
                </a:solidFill>
                <a:latin typeface="Consolas" panose="020B0609020204030204" pitchFamily="49" charset="0"/>
              </a:rPr>
              <a:t>StringR</a:t>
            </a:r>
            <a:r>
              <a:rPr lang="zh-CN" altLang="zh-CN" sz="1400" dirty="0" smtClean="0">
                <a:solidFill>
                  <a:srgbClr val="000000"/>
                </a:solidFill>
                <a:latin typeface="Consolas" panose="020B0609020204030204" pitchFamily="49" charset="0"/>
              </a:rPr>
              <a:t>edisTemplate </a:t>
            </a:r>
            <a:r>
              <a:rPr lang="zh-CN" altLang="zh-CN" sz="1400" dirty="0">
                <a:solidFill>
                  <a:srgbClr val="080808"/>
                </a:solidFill>
                <a:latin typeface="Consolas" panose="020B0609020204030204" pitchFamily="49" charset="0"/>
              </a:rPr>
              <a:t>redisTemplate) {</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0000"/>
                </a:solidFill>
                <a:latin typeface="Consolas" panose="020B0609020204030204" pitchFamily="49" charset="0"/>
              </a:rPr>
              <a:t>ValueOperations ops </a:t>
            </a:r>
            <a:r>
              <a:rPr lang="zh-CN" altLang="zh-CN" sz="1400" dirty="0">
                <a:solidFill>
                  <a:srgbClr val="080808"/>
                </a:solidFill>
                <a:latin typeface="Consolas" panose="020B0609020204030204" pitchFamily="49" charset="0"/>
              </a:rPr>
              <a:t>= redisTemplate.opsForValue();</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0000"/>
                </a:solidFill>
                <a:latin typeface="Consolas" panose="020B0609020204030204" pitchFamily="49" charset="0"/>
              </a:rPr>
              <a:t>ops</a:t>
            </a:r>
            <a:r>
              <a:rPr lang="zh-CN" altLang="zh-CN" sz="1400" dirty="0">
                <a:solidFill>
                  <a:srgbClr val="080808"/>
                </a:solidFill>
                <a:latin typeface="Consolas" panose="020B0609020204030204" pitchFamily="49" charset="0"/>
              </a:rPr>
              <a:t>.set(</a:t>
            </a:r>
            <a:r>
              <a:rPr lang="zh-CN" altLang="zh-CN" sz="1400" dirty="0">
                <a:solidFill>
                  <a:srgbClr val="067D17"/>
                </a:solidFill>
                <a:latin typeface="Consolas" panose="020B0609020204030204" pitchFamily="49" charset="0"/>
              </a:rPr>
              <a:t>"testKey"</a:t>
            </a:r>
            <a:r>
              <a:rPr lang="zh-CN" altLang="zh-CN" sz="1400" dirty="0">
                <a:solidFill>
                  <a:srgbClr val="080808"/>
                </a:solidFill>
                <a:latin typeface="Consolas" panose="020B0609020204030204" pitchFamily="49" charset="0"/>
              </a:rPr>
              <a:t>,</a:t>
            </a:r>
            <a:r>
              <a:rPr lang="zh-CN" altLang="zh-CN" sz="1400" dirty="0">
                <a:solidFill>
                  <a:srgbClr val="067D17"/>
                </a:solidFill>
                <a:latin typeface="Consolas" panose="020B0609020204030204" pitchFamily="49" charset="0"/>
              </a:rPr>
              <a:t>"testValue"</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9E880D"/>
                </a:solidFill>
                <a:latin typeface="Consolas" panose="020B0609020204030204" pitchFamily="49" charset="0"/>
              </a:rPr>
              <a:t>@Test</a:t>
            </a:r>
            <a:br>
              <a:rPr lang="zh-CN" altLang="zh-CN" sz="1400" dirty="0">
                <a:solidFill>
                  <a:srgbClr val="9E880D"/>
                </a:solidFill>
                <a:latin typeface="Consolas" panose="020B0609020204030204" pitchFamily="49" charset="0"/>
              </a:rPr>
            </a:br>
            <a:r>
              <a:rPr lang="zh-CN" altLang="zh-CN" sz="1400" dirty="0">
                <a:solidFill>
                  <a:srgbClr val="9E880D"/>
                </a:solidFill>
                <a:latin typeface="Consolas" panose="020B0609020204030204" pitchFamily="49" charset="0"/>
              </a:rPr>
              <a:t>    </a:t>
            </a:r>
            <a:r>
              <a:rPr lang="zh-CN" altLang="zh-CN" sz="1400" dirty="0">
                <a:solidFill>
                  <a:srgbClr val="0033B3"/>
                </a:solidFill>
                <a:latin typeface="Consolas" panose="020B0609020204030204" pitchFamily="49" charset="0"/>
              </a:rPr>
              <a:t>void </a:t>
            </a:r>
            <a:r>
              <a:rPr lang="zh-CN" altLang="zh-CN" sz="1400" dirty="0">
                <a:solidFill>
                  <a:srgbClr val="00627A"/>
                </a:solidFill>
                <a:latin typeface="Consolas" panose="020B0609020204030204" pitchFamily="49" charset="0"/>
              </a:rPr>
              <a:t>get</a:t>
            </a:r>
            <a:r>
              <a:rPr lang="zh-CN" altLang="zh-CN" sz="1400" dirty="0">
                <a:solidFill>
                  <a:srgbClr val="080808"/>
                </a:solidFill>
                <a:latin typeface="Consolas" panose="020B0609020204030204" pitchFamily="49" charset="0"/>
              </a:rPr>
              <a:t>(</a:t>
            </a:r>
            <a:r>
              <a:rPr lang="zh-CN" altLang="zh-CN" sz="1400" dirty="0">
                <a:solidFill>
                  <a:srgbClr val="9E880D"/>
                </a:solidFill>
                <a:latin typeface="Consolas" panose="020B0609020204030204" pitchFamily="49" charset="0"/>
              </a:rPr>
              <a:t>@Autowired </a:t>
            </a:r>
            <a:r>
              <a:rPr lang="en-US" altLang="zh-CN" sz="1400" dirty="0" err="1" smtClean="0">
                <a:solidFill>
                  <a:srgbClr val="000000"/>
                </a:solidFill>
                <a:latin typeface="Consolas" panose="020B0609020204030204" pitchFamily="49" charset="0"/>
              </a:rPr>
              <a:t>StringR</a:t>
            </a:r>
            <a:r>
              <a:rPr lang="zh-CN" altLang="zh-CN" sz="1400" dirty="0" smtClean="0">
                <a:solidFill>
                  <a:srgbClr val="000000"/>
                </a:solidFill>
                <a:latin typeface="Consolas" panose="020B0609020204030204" pitchFamily="49" charset="0"/>
              </a:rPr>
              <a:t>edisTemplate </a:t>
            </a:r>
            <a:r>
              <a:rPr lang="zh-CN" altLang="zh-CN" sz="1400" dirty="0">
                <a:solidFill>
                  <a:srgbClr val="080808"/>
                </a:solidFill>
                <a:latin typeface="Consolas" panose="020B0609020204030204" pitchFamily="49" charset="0"/>
              </a:rPr>
              <a:t>redisTemplate) {</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0000"/>
                </a:solidFill>
                <a:latin typeface="Consolas" panose="020B0609020204030204" pitchFamily="49" charset="0"/>
              </a:rPr>
              <a:t>ValueOperations ops </a:t>
            </a:r>
            <a:r>
              <a:rPr lang="zh-CN" altLang="zh-CN" sz="1400" dirty="0">
                <a:solidFill>
                  <a:srgbClr val="080808"/>
                </a:solidFill>
                <a:latin typeface="Consolas" panose="020B0609020204030204" pitchFamily="49" charset="0"/>
              </a:rPr>
              <a:t>= redisTemplate.opsForValue();</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0000"/>
                </a:solidFill>
                <a:latin typeface="Consolas" panose="020B0609020204030204" pitchFamily="49" charset="0"/>
              </a:rPr>
              <a:t>Object val </a:t>
            </a:r>
            <a:r>
              <a:rPr lang="zh-CN" altLang="zh-CN" sz="1400" dirty="0">
                <a:solidFill>
                  <a:srgbClr val="080808"/>
                </a:solidFill>
                <a:latin typeface="Consolas" panose="020B0609020204030204" pitchFamily="49" charset="0"/>
              </a:rPr>
              <a:t>= </a:t>
            </a:r>
            <a:r>
              <a:rPr lang="zh-CN" altLang="zh-CN" sz="1400" dirty="0">
                <a:solidFill>
                  <a:srgbClr val="000000"/>
                </a:solidFill>
                <a:latin typeface="Consolas" panose="020B0609020204030204" pitchFamily="49" charset="0"/>
              </a:rPr>
              <a:t>ops</a:t>
            </a:r>
            <a:r>
              <a:rPr lang="zh-CN" altLang="zh-CN" sz="1400" dirty="0">
                <a:solidFill>
                  <a:srgbClr val="080808"/>
                </a:solidFill>
                <a:latin typeface="Consolas" panose="020B0609020204030204" pitchFamily="49" charset="0"/>
              </a:rPr>
              <a:t>.get(</a:t>
            </a:r>
            <a:r>
              <a:rPr lang="zh-CN" altLang="zh-CN" sz="1400" dirty="0">
                <a:solidFill>
                  <a:srgbClr val="067D17"/>
                </a:solidFill>
                <a:latin typeface="Consolas" panose="020B0609020204030204" pitchFamily="49" charset="0"/>
              </a:rPr>
              <a:t>"testKey"</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0000"/>
                </a:solidFill>
                <a:latin typeface="Consolas" panose="020B0609020204030204" pitchFamily="49" charset="0"/>
              </a:rPr>
              <a:t>System</a:t>
            </a:r>
            <a:r>
              <a:rPr lang="zh-CN" altLang="zh-CN" sz="1400" dirty="0">
                <a:solidFill>
                  <a:srgbClr val="080808"/>
                </a:solidFill>
                <a:latin typeface="Consolas" panose="020B0609020204030204" pitchFamily="49" charset="0"/>
              </a:rPr>
              <a:t>.</a:t>
            </a:r>
            <a:r>
              <a:rPr lang="zh-CN" altLang="zh-CN" sz="1400" i="1" dirty="0">
                <a:solidFill>
                  <a:srgbClr val="871094"/>
                </a:solidFill>
                <a:latin typeface="Consolas" panose="020B0609020204030204" pitchFamily="49" charset="0"/>
              </a:rPr>
              <a:t>out</a:t>
            </a:r>
            <a:r>
              <a:rPr lang="zh-CN" altLang="zh-CN" sz="1400" dirty="0">
                <a:solidFill>
                  <a:srgbClr val="080808"/>
                </a:solidFill>
                <a:latin typeface="Consolas" panose="020B0609020204030204" pitchFamily="49" charset="0"/>
              </a:rPr>
              <a:t>.println(</a:t>
            </a:r>
            <a:r>
              <a:rPr lang="zh-CN" altLang="zh-CN" sz="1400" dirty="0">
                <a:solidFill>
                  <a:srgbClr val="000000"/>
                </a:solidFill>
                <a:latin typeface="Consolas" panose="020B0609020204030204" pitchFamily="49" charset="0"/>
              </a:rPr>
              <a:t>val</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br>
              <a:rPr lang="zh-CN" altLang="zh-CN" sz="1400" dirty="0">
                <a:solidFill>
                  <a:srgbClr val="080808"/>
                </a:solidFill>
                <a:latin typeface="Consolas" panose="020B0609020204030204" pitchFamily="49" charset="0"/>
              </a:rPr>
            </a:br>
            <a:r>
              <a:rPr lang="zh-CN" altLang="zh-CN" sz="1400" dirty="0" smtClean="0">
                <a:solidFill>
                  <a:srgbClr val="080808"/>
                </a:solidFill>
                <a:latin typeface="Consolas" panose="020B0609020204030204" pitchFamily="49" charset="0"/>
              </a:rPr>
              <a:t>}</a:t>
            </a:r>
            <a:r>
              <a:rPr lang="zh-CN" altLang="zh-CN" sz="1400" dirty="0">
                <a:solidFill>
                  <a:srgbClr val="080808"/>
                </a:solidFill>
                <a:latin typeface="Consolas" panose="020B0609020204030204" pitchFamily="49" charset="0"/>
              </a:rPr>
              <a:t/>
            </a:r>
            <a:br>
              <a:rPr lang="zh-CN" altLang="zh-CN" sz="1400" dirty="0">
                <a:solidFill>
                  <a:srgbClr val="080808"/>
                </a:solidFill>
                <a:latin typeface="Consolas" panose="020B0609020204030204" pitchFamily="49" charset="0"/>
              </a:rPr>
            </a:br>
            <a:endParaRPr lang="zh-CN" altLang="zh-CN" sz="1600" dirty="0">
              <a:latin typeface="Arial" panose="020B0604020202020204" pitchFamily="34" charset="0"/>
            </a:endParaRPr>
          </a:p>
        </p:txBody>
      </p:sp>
    </p:spTree>
    <p:extLst>
      <p:ext uri="{BB962C8B-B14F-4D97-AF65-F5344CB8AC3E}">
        <p14:creationId xmlns:p14="http://schemas.microsoft.com/office/powerpoint/2010/main" val="3933923995"/>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4A7A685B-F94D-194F-BA07-9413F6ABF747}"/>
              </a:ext>
            </a:extLst>
          </p:cNvPr>
          <p:cNvSpPr>
            <a:spLocks noGrp="1"/>
          </p:cNvSpPr>
          <p:nvPr>
            <p:ph type="body" sz="quarter" idx="10"/>
          </p:nvPr>
        </p:nvSpPr>
        <p:spPr>
          <a:xfrm>
            <a:off x="5126583" y="1463040"/>
            <a:ext cx="6573803" cy="4511040"/>
          </a:xfrm>
        </p:spPr>
        <p:txBody>
          <a:bodyPr/>
          <a:lstStyle/>
          <a:p>
            <a:r>
              <a:rPr lang="en-US" altLang="zh-CN" sz="1600" dirty="0" err="1" smtClean="0">
                <a:solidFill>
                  <a:srgbClr val="080808"/>
                </a:solidFill>
                <a:latin typeface="Consolas" panose="020B0609020204030204" pitchFamily="49" charset="0"/>
              </a:rPr>
              <a:t>RedisTemplate</a:t>
            </a:r>
            <a:endParaRPr lang="en-US" altLang="zh-CN" sz="1600" dirty="0" smtClean="0">
              <a:solidFill>
                <a:srgbClr val="080808"/>
              </a:solidFill>
              <a:latin typeface="Consolas" panose="020B0609020204030204" pitchFamily="49" charset="0"/>
            </a:endParaRPr>
          </a:p>
          <a:p>
            <a:r>
              <a:rPr lang="en-US" altLang="zh-CN" sz="1600" b="0" dirty="0" err="1" smtClean="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rPr>
              <a:t>StringRedisTemplate</a:t>
            </a:r>
            <a:r>
              <a:rPr lang="zh-CN" altLang="en-US" sz="1600" b="0" dirty="0" smtClean="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rPr>
              <a:t>（常用）</a:t>
            </a:r>
            <a:endParaRPr lang="en-US" altLang="zh-CN" sz="1667" b="0" dirty="0">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endParaRPr>
          </a:p>
        </p:txBody>
      </p:sp>
    </p:spTree>
    <p:extLst>
      <p:ext uri="{BB962C8B-B14F-4D97-AF65-F5344CB8AC3E}">
        <p14:creationId xmlns:p14="http://schemas.microsoft.com/office/powerpoint/2010/main" val="3430640890"/>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en-US" altLang="zh-CN" dirty="0" err="1" smtClean="0"/>
              <a:t>Redis</a:t>
            </a:r>
            <a:endParaRPr lang="zh-CN" altLang="en-US" dirty="0"/>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smtClean="0"/>
              <a:t>客户端选择：</a:t>
            </a:r>
            <a:r>
              <a:rPr lang="en-US" altLang="zh-CN" dirty="0" err="1" smtClean="0"/>
              <a:t>jedis</a:t>
            </a:r>
            <a:endParaRPr lang="en-US" altLang="zh-CN" dirty="0" smtClean="0"/>
          </a:p>
          <a:p>
            <a:pPr>
              <a:buFont typeface="Wingdings" panose="05000000000000000000" pitchFamily="2" charset="2"/>
              <a:buChar char="l"/>
            </a:pPr>
            <a:endParaRPr lang="en-US" altLang="zh-CN" dirty="0" smtClean="0"/>
          </a:p>
          <a:p>
            <a:pPr>
              <a:buFont typeface="Wingdings" panose="05000000000000000000" pitchFamily="2" charset="2"/>
              <a:buChar char="l"/>
            </a:pPr>
            <a:endParaRPr lang="en-US" altLang="zh-CN" dirty="0">
              <a:solidFill>
                <a:schemeClr val="tx1">
                  <a:lumMod val="85000"/>
                  <a:lumOff val="15000"/>
                </a:schemeClr>
              </a:solidFill>
            </a:endParaRPr>
          </a:p>
        </p:txBody>
      </p:sp>
      <p:sp>
        <p:nvSpPr>
          <p:cNvPr id="6" name="TextBox 3">
            <a:extLst>
              <a:ext uri="{FF2B5EF4-FFF2-40B4-BE49-F238E27FC236}">
                <a16:creationId xmlns:a16="http://schemas.microsoft.com/office/drawing/2014/main" id="{0C998B78-AB18-3C47-A1C7-25AE9A3A40B0}"/>
              </a:ext>
            </a:extLst>
          </p:cNvPr>
          <p:cNvSpPr txBox="1"/>
          <p:nvPr/>
        </p:nvSpPr>
        <p:spPr>
          <a:xfrm>
            <a:off x="1159842" y="2149748"/>
            <a:ext cx="9860586" cy="1349280"/>
          </a:xfrm>
          <a:prstGeom prst="rect">
            <a:avLst/>
          </a:prstGeom>
          <a:solidFill>
            <a:srgbClr val="FFFFE4"/>
          </a:solidFill>
          <a:ln w="3175">
            <a:solidFill>
              <a:srgbClr val="919191"/>
            </a:solidFill>
          </a:ln>
        </p:spPr>
        <p:txBody>
          <a:bodyPr wrap="square">
            <a:spAutoFit/>
          </a:bodyPr>
          <a:lstStyle/>
          <a:p>
            <a:pPr lvl="0" eaLnBrk="0" fontAlgn="base" hangingPunct="0">
              <a:lnSpc>
                <a:spcPct val="150000"/>
              </a:lnSpc>
              <a:spcBef>
                <a:spcPct val="0"/>
              </a:spcBef>
              <a:spcAft>
                <a:spcPct val="0"/>
              </a:spcAft>
            </a:pPr>
            <a:r>
              <a:rPr lang="zh-CN" altLang="zh-CN" sz="1400" dirty="0">
                <a:solidFill>
                  <a:srgbClr val="080808"/>
                </a:solidFill>
                <a:latin typeface="Consolas" panose="020B0609020204030204" pitchFamily="49" charset="0"/>
              </a:rPr>
              <a:t>&lt;</a:t>
            </a:r>
            <a:r>
              <a:rPr lang="zh-CN" altLang="zh-CN" sz="1400" dirty="0">
                <a:solidFill>
                  <a:srgbClr val="0033B3"/>
                </a:solidFill>
                <a:latin typeface="Consolas" panose="020B0609020204030204" pitchFamily="49" charset="0"/>
              </a:rPr>
              <a:t>dependency</a:t>
            </a:r>
            <a:r>
              <a:rPr lang="zh-CN" altLang="zh-CN" sz="1400" dirty="0">
                <a:solidFill>
                  <a:srgbClr val="080808"/>
                </a:solidFill>
                <a:latin typeface="Consolas" panose="020B0609020204030204" pitchFamily="49" charset="0"/>
              </a:rPr>
              <a:t>&gt;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&lt;</a:t>
            </a:r>
            <a:r>
              <a:rPr lang="zh-CN" altLang="zh-CN" sz="1400" dirty="0">
                <a:solidFill>
                  <a:srgbClr val="0033B3"/>
                </a:solidFill>
                <a:latin typeface="Consolas" panose="020B0609020204030204" pitchFamily="49" charset="0"/>
              </a:rPr>
              <a:t>groupId</a:t>
            </a:r>
            <a:r>
              <a:rPr lang="zh-CN" altLang="zh-CN" sz="1400" dirty="0">
                <a:solidFill>
                  <a:srgbClr val="080808"/>
                </a:solidFill>
                <a:latin typeface="Consolas" panose="020B0609020204030204" pitchFamily="49" charset="0"/>
              </a:rPr>
              <a:t>&gt;redis.clients&lt;/</a:t>
            </a:r>
            <a:r>
              <a:rPr lang="zh-CN" altLang="zh-CN" sz="1400" dirty="0">
                <a:solidFill>
                  <a:srgbClr val="0033B3"/>
                </a:solidFill>
                <a:latin typeface="Consolas" panose="020B0609020204030204" pitchFamily="49" charset="0"/>
              </a:rPr>
              <a:t>groupId</a:t>
            </a:r>
            <a:r>
              <a:rPr lang="zh-CN" altLang="zh-CN" sz="1400" dirty="0">
                <a:solidFill>
                  <a:srgbClr val="080808"/>
                </a:solidFill>
                <a:latin typeface="Consolas" panose="020B0609020204030204" pitchFamily="49" charset="0"/>
              </a:rPr>
              <a:t>&gt;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&lt;</a:t>
            </a:r>
            <a:r>
              <a:rPr lang="zh-CN" altLang="zh-CN" sz="1400" dirty="0">
                <a:solidFill>
                  <a:srgbClr val="0033B3"/>
                </a:solidFill>
                <a:latin typeface="Consolas" panose="020B0609020204030204" pitchFamily="49" charset="0"/>
              </a:rPr>
              <a:t>artifactId</a:t>
            </a:r>
            <a:r>
              <a:rPr lang="zh-CN" altLang="zh-CN" sz="1400" dirty="0">
                <a:solidFill>
                  <a:srgbClr val="080808"/>
                </a:solidFill>
                <a:latin typeface="Consolas" panose="020B0609020204030204" pitchFamily="49" charset="0"/>
              </a:rPr>
              <a:t>&gt;jedis&lt;/</a:t>
            </a:r>
            <a:r>
              <a:rPr lang="zh-CN" altLang="zh-CN" sz="1400" dirty="0">
                <a:solidFill>
                  <a:srgbClr val="0033B3"/>
                </a:solidFill>
                <a:latin typeface="Consolas" panose="020B0609020204030204" pitchFamily="49" charset="0"/>
              </a:rPr>
              <a:t>artifactId</a:t>
            </a:r>
            <a:r>
              <a:rPr lang="zh-CN" altLang="zh-CN" sz="1400" dirty="0">
                <a:solidFill>
                  <a:srgbClr val="080808"/>
                </a:solidFill>
                <a:latin typeface="Consolas" panose="020B0609020204030204" pitchFamily="49" charset="0"/>
              </a:rPr>
              <a:t>&gt;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&lt;/</a:t>
            </a:r>
            <a:r>
              <a:rPr lang="zh-CN" altLang="zh-CN" sz="1400" dirty="0">
                <a:solidFill>
                  <a:srgbClr val="0033B3"/>
                </a:solidFill>
                <a:latin typeface="Consolas" panose="020B0609020204030204" pitchFamily="49" charset="0"/>
              </a:rPr>
              <a:t>dependency</a:t>
            </a:r>
            <a:r>
              <a:rPr lang="zh-CN" altLang="zh-CN" sz="1400" dirty="0">
                <a:solidFill>
                  <a:srgbClr val="080808"/>
                </a:solidFill>
                <a:latin typeface="Consolas" panose="020B0609020204030204" pitchFamily="49" charset="0"/>
              </a:rPr>
              <a:t>&gt;</a:t>
            </a:r>
            <a:endParaRPr lang="zh-CN" altLang="zh-CN" sz="1600" dirty="0">
              <a:latin typeface="Arial" panose="020B0604020202020204" pitchFamily="34" charset="0"/>
            </a:endParaRPr>
          </a:p>
        </p:txBody>
      </p:sp>
    </p:spTree>
    <p:extLst>
      <p:ext uri="{BB962C8B-B14F-4D97-AF65-F5344CB8AC3E}">
        <p14:creationId xmlns:p14="http://schemas.microsoft.com/office/powerpoint/2010/main" val="116068668"/>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en-US" altLang="zh-CN" dirty="0" err="1" smtClean="0"/>
              <a:t>Redis</a:t>
            </a:r>
            <a:endParaRPr lang="zh-CN" altLang="en-US" dirty="0"/>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smtClean="0"/>
              <a:t>配置客户端</a:t>
            </a:r>
            <a:endParaRPr lang="en-US" altLang="zh-CN" dirty="0" smtClean="0"/>
          </a:p>
          <a:p>
            <a:pPr>
              <a:buFont typeface="Wingdings" panose="05000000000000000000" pitchFamily="2" charset="2"/>
              <a:buChar char="l"/>
            </a:pPr>
            <a:endParaRPr lang="en-US" altLang="zh-CN" dirty="0" smtClean="0"/>
          </a:p>
          <a:p>
            <a:pPr>
              <a:buFont typeface="Wingdings" panose="05000000000000000000" pitchFamily="2" charset="2"/>
              <a:buChar char="l"/>
            </a:pPr>
            <a:endParaRPr lang="en-US" altLang="zh-CN" dirty="0">
              <a:solidFill>
                <a:schemeClr val="tx1">
                  <a:lumMod val="85000"/>
                  <a:lumOff val="15000"/>
                </a:schemeClr>
              </a:solidFill>
            </a:endParaRPr>
          </a:p>
        </p:txBody>
      </p:sp>
      <p:sp>
        <p:nvSpPr>
          <p:cNvPr id="6" name="TextBox 3">
            <a:extLst>
              <a:ext uri="{FF2B5EF4-FFF2-40B4-BE49-F238E27FC236}">
                <a16:creationId xmlns:a16="http://schemas.microsoft.com/office/drawing/2014/main" id="{0C998B78-AB18-3C47-A1C7-25AE9A3A40B0}"/>
              </a:ext>
            </a:extLst>
          </p:cNvPr>
          <p:cNvSpPr txBox="1"/>
          <p:nvPr/>
        </p:nvSpPr>
        <p:spPr>
          <a:xfrm>
            <a:off x="1159842" y="2149748"/>
            <a:ext cx="9860586" cy="1672446"/>
          </a:xfrm>
          <a:prstGeom prst="rect">
            <a:avLst/>
          </a:prstGeom>
          <a:solidFill>
            <a:srgbClr val="FFFFE4"/>
          </a:solidFill>
          <a:ln w="3175">
            <a:solidFill>
              <a:srgbClr val="919191"/>
            </a:solidFill>
          </a:ln>
        </p:spPr>
        <p:txBody>
          <a:bodyPr wrap="square">
            <a:spAutoFit/>
          </a:bodyPr>
          <a:lstStyle/>
          <a:p>
            <a:pPr lvl="0" eaLnBrk="0" fontAlgn="base" hangingPunct="0">
              <a:lnSpc>
                <a:spcPct val="150000"/>
              </a:lnSpc>
              <a:spcBef>
                <a:spcPct val="0"/>
              </a:spcBef>
              <a:spcAft>
                <a:spcPct val="0"/>
              </a:spcAft>
            </a:pPr>
            <a:r>
              <a:rPr lang="zh-CN" altLang="zh-CN" sz="1400" dirty="0">
                <a:solidFill>
                  <a:srgbClr val="0033B3"/>
                </a:solidFill>
                <a:latin typeface="Consolas" panose="020B0609020204030204" pitchFamily="49" charset="0"/>
              </a:rPr>
              <a:t>spring</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redis</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host</a:t>
            </a:r>
            <a:r>
              <a:rPr lang="zh-CN" altLang="zh-CN" sz="1400" dirty="0">
                <a:solidFill>
                  <a:srgbClr val="080808"/>
                </a:solidFill>
                <a:latin typeface="Consolas" panose="020B0609020204030204" pitchFamily="49" charset="0"/>
              </a:rPr>
              <a:t>: localhost </a:t>
            </a:r>
            <a:r>
              <a:rPr lang="zh-CN" altLang="zh-CN" sz="1400" i="1" dirty="0">
                <a:solidFill>
                  <a:srgbClr val="8C8C8C"/>
                </a:solidFill>
                <a:latin typeface="Consolas" panose="020B0609020204030204" pitchFamily="49" charset="0"/>
              </a:rPr>
              <a:t># 127.0.0.1</a:t>
            </a:r>
            <a:br>
              <a:rPr lang="zh-CN" altLang="zh-CN" sz="1400" i="1" dirty="0">
                <a:solidFill>
                  <a:srgbClr val="8C8C8C"/>
                </a:solidFill>
                <a:latin typeface="Consolas" panose="020B0609020204030204" pitchFamily="49" charset="0"/>
              </a:rPr>
            </a:br>
            <a:r>
              <a:rPr lang="zh-CN" altLang="zh-CN" sz="1400" i="1" dirty="0">
                <a:solidFill>
                  <a:srgbClr val="8C8C8C"/>
                </a:solidFill>
                <a:latin typeface="Consolas" panose="020B0609020204030204" pitchFamily="49" charset="0"/>
              </a:rPr>
              <a:t>    </a:t>
            </a:r>
            <a:r>
              <a:rPr lang="zh-CN" altLang="zh-CN" sz="1400" dirty="0">
                <a:solidFill>
                  <a:srgbClr val="0033B3"/>
                </a:solidFill>
                <a:latin typeface="Consolas" panose="020B0609020204030204" pitchFamily="49" charset="0"/>
              </a:rPr>
              <a:t>port</a:t>
            </a:r>
            <a:r>
              <a:rPr lang="zh-CN" altLang="zh-CN" sz="1400" dirty="0">
                <a:solidFill>
                  <a:srgbClr val="080808"/>
                </a:solidFill>
                <a:latin typeface="Consolas" panose="020B0609020204030204" pitchFamily="49" charset="0"/>
              </a:rPr>
              <a:t>: </a:t>
            </a:r>
            <a:r>
              <a:rPr lang="zh-CN" altLang="zh-CN" sz="1400" dirty="0">
                <a:solidFill>
                  <a:srgbClr val="1750EB"/>
                </a:solidFill>
                <a:latin typeface="Consolas" panose="020B0609020204030204" pitchFamily="49" charset="0"/>
              </a:rPr>
              <a:t>6379</a:t>
            </a:r>
            <a:br>
              <a:rPr lang="zh-CN" altLang="zh-CN" sz="1400" dirty="0">
                <a:solidFill>
                  <a:srgbClr val="1750EB"/>
                </a:solidFill>
                <a:latin typeface="Consolas" panose="020B0609020204030204" pitchFamily="49" charset="0"/>
              </a:rPr>
            </a:br>
            <a:r>
              <a:rPr lang="zh-CN" altLang="zh-CN" sz="1400" dirty="0">
                <a:solidFill>
                  <a:srgbClr val="1750EB"/>
                </a:solidFill>
                <a:latin typeface="Consolas" panose="020B0609020204030204" pitchFamily="49" charset="0"/>
              </a:rPr>
              <a:t>    </a:t>
            </a:r>
            <a:r>
              <a:rPr lang="zh-CN" altLang="zh-CN" sz="1400" dirty="0">
                <a:solidFill>
                  <a:srgbClr val="0033B3"/>
                </a:solidFill>
                <a:latin typeface="Consolas" panose="020B0609020204030204" pitchFamily="49" charset="0"/>
              </a:rPr>
              <a:t>client-type</a:t>
            </a:r>
            <a:r>
              <a:rPr lang="zh-CN" altLang="zh-CN" sz="1400" dirty="0">
                <a:solidFill>
                  <a:srgbClr val="080808"/>
                </a:solidFill>
                <a:latin typeface="Consolas" panose="020B0609020204030204" pitchFamily="49" charset="0"/>
              </a:rPr>
              <a:t>: </a:t>
            </a:r>
            <a:r>
              <a:rPr lang="zh-CN" altLang="zh-CN" sz="1400" i="1" dirty="0">
                <a:solidFill>
                  <a:srgbClr val="871094"/>
                </a:solidFill>
                <a:latin typeface="Consolas" panose="020B0609020204030204" pitchFamily="49" charset="0"/>
              </a:rPr>
              <a:t>lettuce</a:t>
            </a:r>
            <a:endParaRPr lang="zh-CN" altLang="zh-CN" sz="1600" dirty="0">
              <a:latin typeface="Arial" panose="020B0604020202020204" pitchFamily="34" charset="0"/>
            </a:endParaRPr>
          </a:p>
        </p:txBody>
      </p:sp>
    </p:spTree>
    <p:extLst>
      <p:ext uri="{BB962C8B-B14F-4D97-AF65-F5344CB8AC3E}">
        <p14:creationId xmlns:p14="http://schemas.microsoft.com/office/powerpoint/2010/main" val="1199789376"/>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en-US" altLang="zh-CN" dirty="0" err="1" smtClean="0"/>
              <a:t>Redis</a:t>
            </a:r>
            <a:endParaRPr lang="zh-CN" altLang="en-US" dirty="0"/>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smtClean="0"/>
              <a:t>配置客户端专用属性</a:t>
            </a:r>
            <a:endParaRPr lang="en-US" altLang="zh-CN" dirty="0" smtClean="0"/>
          </a:p>
          <a:p>
            <a:pPr>
              <a:buFont typeface="Wingdings" panose="05000000000000000000" pitchFamily="2" charset="2"/>
              <a:buChar char="l"/>
            </a:pPr>
            <a:endParaRPr lang="en-US" altLang="zh-CN" dirty="0" smtClean="0"/>
          </a:p>
          <a:p>
            <a:pPr>
              <a:buFont typeface="Wingdings" panose="05000000000000000000" pitchFamily="2" charset="2"/>
              <a:buChar char="l"/>
            </a:pPr>
            <a:endParaRPr lang="en-US" altLang="zh-CN" dirty="0">
              <a:solidFill>
                <a:schemeClr val="tx1">
                  <a:lumMod val="85000"/>
                  <a:lumOff val="15000"/>
                </a:schemeClr>
              </a:solidFill>
            </a:endParaRPr>
          </a:p>
        </p:txBody>
      </p:sp>
      <p:sp>
        <p:nvSpPr>
          <p:cNvPr id="6" name="TextBox 3">
            <a:extLst>
              <a:ext uri="{FF2B5EF4-FFF2-40B4-BE49-F238E27FC236}">
                <a16:creationId xmlns:a16="http://schemas.microsoft.com/office/drawing/2014/main" id="{0C998B78-AB18-3C47-A1C7-25AE9A3A40B0}"/>
              </a:ext>
            </a:extLst>
          </p:cNvPr>
          <p:cNvSpPr txBox="1"/>
          <p:nvPr/>
        </p:nvSpPr>
        <p:spPr>
          <a:xfrm>
            <a:off x="1159842" y="2149748"/>
            <a:ext cx="9860586" cy="3647152"/>
          </a:xfrm>
          <a:prstGeom prst="rect">
            <a:avLst/>
          </a:prstGeom>
          <a:solidFill>
            <a:srgbClr val="FFFFE4"/>
          </a:solidFill>
          <a:ln w="3175">
            <a:solidFill>
              <a:srgbClr val="919191"/>
            </a:solidFill>
          </a:ln>
        </p:spPr>
        <p:txBody>
          <a:bodyPr wrap="square">
            <a:spAutoFit/>
          </a:bodyPr>
          <a:lstStyle/>
          <a:p>
            <a:pPr lvl="0" eaLnBrk="0" fontAlgn="base" hangingPunct="0">
              <a:lnSpc>
                <a:spcPct val="150000"/>
              </a:lnSpc>
              <a:spcBef>
                <a:spcPct val="0"/>
              </a:spcBef>
              <a:spcAft>
                <a:spcPct val="0"/>
              </a:spcAft>
            </a:pPr>
            <a:r>
              <a:rPr lang="zh-CN" altLang="zh-CN" sz="1400" dirty="0">
                <a:solidFill>
                  <a:srgbClr val="0033B3"/>
                </a:solidFill>
                <a:latin typeface="Consolas" panose="020B0609020204030204" pitchFamily="49" charset="0"/>
              </a:rPr>
              <a:t>spring</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redis</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host</a:t>
            </a:r>
            <a:r>
              <a:rPr lang="zh-CN" altLang="zh-CN" sz="1400" dirty="0">
                <a:solidFill>
                  <a:srgbClr val="080808"/>
                </a:solidFill>
                <a:latin typeface="Consolas" panose="020B0609020204030204" pitchFamily="49" charset="0"/>
              </a:rPr>
              <a:t>: localhost </a:t>
            </a:r>
            <a:r>
              <a:rPr lang="zh-CN" altLang="zh-CN" sz="1400" i="1" dirty="0">
                <a:solidFill>
                  <a:srgbClr val="8C8C8C"/>
                </a:solidFill>
                <a:latin typeface="Consolas" panose="020B0609020204030204" pitchFamily="49" charset="0"/>
              </a:rPr>
              <a:t># 127.0.0.1</a:t>
            </a:r>
            <a:br>
              <a:rPr lang="zh-CN" altLang="zh-CN" sz="1400" i="1" dirty="0">
                <a:solidFill>
                  <a:srgbClr val="8C8C8C"/>
                </a:solidFill>
                <a:latin typeface="Consolas" panose="020B0609020204030204" pitchFamily="49" charset="0"/>
              </a:rPr>
            </a:br>
            <a:r>
              <a:rPr lang="zh-CN" altLang="zh-CN" sz="1400" i="1" dirty="0">
                <a:solidFill>
                  <a:srgbClr val="8C8C8C"/>
                </a:solidFill>
                <a:latin typeface="Consolas" panose="020B0609020204030204" pitchFamily="49" charset="0"/>
              </a:rPr>
              <a:t>    </a:t>
            </a:r>
            <a:r>
              <a:rPr lang="zh-CN" altLang="zh-CN" sz="1400" dirty="0">
                <a:solidFill>
                  <a:srgbClr val="0033B3"/>
                </a:solidFill>
                <a:latin typeface="Consolas" panose="020B0609020204030204" pitchFamily="49" charset="0"/>
              </a:rPr>
              <a:t>port</a:t>
            </a:r>
            <a:r>
              <a:rPr lang="zh-CN" altLang="zh-CN" sz="1400" dirty="0">
                <a:solidFill>
                  <a:srgbClr val="080808"/>
                </a:solidFill>
                <a:latin typeface="Consolas" panose="020B0609020204030204" pitchFamily="49" charset="0"/>
              </a:rPr>
              <a:t>: </a:t>
            </a:r>
            <a:r>
              <a:rPr lang="zh-CN" altLang="zh-CN" sz="1400" dirty="0">
                <a:solidFill>
                  <a:srgbClr val="1750EB"/>
                </a:solidFill>
                <a:latin typeface="Consolas" panose="020B0609020204030204" pitchFamily="49" charset="0"/>
              </a:rPr>
              <a:t>6379</a:t>
            </a:r>
            <a:br>
              <a:rPr lang="zh-CN" altLang="zh-CN" sz="1400" dirty="0">
                <a:solidFill>
                  <a:srgbClr val="1750EB"/>
                </a:solidFill>
                <a:latin typeface="Consolas" panose="020B0609020204030204" pitchFamily="49" charset="0"/>
              </a:rPr>
            </a:br>
            <a:r>
              <a:rPr lang="zh-CN" altLang="zh-CN" sz="1400" dirty="0">
                <a:solidFill>
                  <a:srgbClr val="1750EB"/>
                </a:solidFill>
                <a:latin typeface="Consolas" panose="020B0609020204030204" pitchFamily="49" charset="0"/>
              </a:rPr>
              <a:t>    </a:t>
            </a:r>
            <a:r>
              <a:rPr lang="zh-CN" altLang="zh-CN" sz="1400" dirty="0">
                <a:solidFill>
                  <a:srgbClr val="0033B3"/>
                </a:solidFill>
                <a:latin typeface="Consolas" panose="020B0609020204030204" pitchFamily="49" charset="0"/>
              </a:rPr>
              <a:t>client-type</a:t>
            </a:r>
            <a:r>
              <a:rPr lang="zh-CN" altLang="zh-CN" sz="1400" dirty="0">
                <a:solidFill>
                  <a:srgbClr val="080808"/>
                </a:solidFill>
                <a:latin typeface="Consolas" panose="020B0609020204030204" pitchFamily="49" charset="0"/>
              </a:rPr>
              <a:t>: </a:t>
            </a:r>
            <a:r>
              <a:rPr lang="zh-CN" altLang="zh-CN" sz="1400" i="1" dirty="0">
                <a:solidFill>
                  <a:srgbClr val="871094"/>
                </a:solidFill>
                <a:latin typeface="Consolas" panose="020B0609020204030204" pitchFamily="49" charset="0"/>
              </a:rPr>
              <a:t>lettuce</a:t>
            </a:r>
            <a:br>
              <a:rPr lang="zh-CN" altLang="zh-CN" sz="1400" i="1" dirty="0">
                <a:solidFill>
                  <a:srgbClr val="871094"/>
                </a:solidFill>
                <a:latin typeface="Consolas" panose="020B0609020204030204" pitchFamily="49" charset="0"/>
              </a:rPr>
            </a:br>
            <a:r>
              <a:rPr lang="zh-CN" altLang="zh-CN" sz="1400" i="1" dirty="0">
                <a:solidFill>
                  <a:srgbClr val="871094"/>
                </a:solidFill>
                <a:latin typeface="Consolas" panose="020B0609020204030204" pitchFamily="49" charset="0"/>
              </a:rPr>
              <a:t>    </a:t>
            </a:r>
            <a:r>
              <a:rPr lang="zh-CN" altLang="zh-CN" sz="1400" dirty="0">
                <a:solidFill>
                  <a:srgbClr val="0033B3"/>
                </a:solidFill>
                <a:latin typeface="Consolas" panose="020B0609020204030204" pitchFamily="49" charset="0"/>
              </a:rPr>
              <a:t>lettuce</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pool</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max-active</a:t>
            </a:r>
            <a:r>
              <a:rPr lang="zh-CN" altLang="zh-CN" sz="1400" dirty="0">
                <a:solidFill>
                  <a:srgbClr val="080808"/>
                </a:solidFill>
                <a:latin typeface="Consolas" panose="020B0609020204030204" pitchFamily="49" charset="0"/>
              </a:rPr>
              <a:t>: </a:t>
            </a:r>
            <a:r>
              <a:rPr lang="en-US" altLang="zh-CN" sz="1400" dirty="0" smtClean="0">
                <a:solidFill>
                  <a:srgbClr val="1750EB"/>
                </a:solidFill>
                <a:latin typeface="Consolas" panose="020B0609020204030204" pitchFamily="49" charset="0"/>
              </a:rPr>
              <a:t>16</a:t>
            </a:r>
            <a:r>
              <a:rPr lang="zh-CN" altLang="zh-CN" sz="1400" dirty="0">
                <a:solidFill>
                  <a:srgbClr val="1750EB"/>
                </a:solidFill>
                <a:latin typeface="Consolas" panose="020B0609020204030204" pitchFamily="49" charset="0"/>
              </a:rPr>
              <a:t/>
            </a:r>
            <a:br>
              <a:rPr lang="zh-CN" altLang="zh-CN" sz="1400" dirty="0">
                <a:solidFill>
                  <a:srgbClr val="1750EB"/>
                </a:solidFill>
                <a:latin typeface="Consolas" panose="020B0609020204030204" pitchFamily="49" charset="0"/>
              </a:rPr>
            </a:br>
            <a:r>
              <a:rPr lang="zh-CN" altLang="zh-CN" sz="1400" dirty="0">
                <a:solidFill>
                  <a:srgbClr val="1750EB"/>
                </a:solidFill>
                <a:latin typeface="Consolas" panose="020B0609020204030204" pitchFamily="49" charset="0"/>
              </a:rPr>
              <a:t>    </a:t>
            </a:r>
            <a:r>
              <a:rPr lang="zh-CN" altLang="zh-CN" sz="1400" dirty="0">
                <a:solidFill>
                  <a:srgbClr val="0033B3"/>
                </a:solidFill>
                <a:latin typeface="Consolas" panose="020B0609020204030204" pitchFamily="49" charset="0"/>
              </a:rPr>
              <a:t>jedis</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pool</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max-active</a:t>
            </a:r>
            <a:r>
              <a:rPr lang="zh-CN" altLang="zh-CN" sz="1400" dirty="0">
                <a:solidFill>
                  <a:srgbClr val="080808"/>
                </a:solidFill>
                <a:latin typeface="Consolas" panose="020B0609020204030204" pitchFamily="49" charset="0"/>
              </a:rPr>
              <a:t>: </a:t>
            </a:r>
            <a:r>
              <a:rPr lang="en-US" altLang="zh-CN" sz="1400" dirty="0" smtClean="0">
                <a:solidFill>
                  <a:srgbClr val="1750EB"/>
                </a:solidFill>
                <a:latin typeface="Consolas" panose="020B0609020204030204" pitchFamily="49" charset="0"/>
              </a:rPr>
              <a:t>16</a:t>
            </a:r>
            <a:endParaRPr lang="zh-CN" altLang="zh-CN" sz="1600" dirty="0">
              <a:latin typeface="Arial" panose="020B0604020202020204" pitchFamily="34" charset="0"/>
            </a:endParaRPr>
          </a:p>
        </p:txBody>
      </p:sp>
    </p:spTree>
    <p:extLst>
      <p:ext uri="{BB962C8B-B14F-4D97-AF65-F5344CB8AC3E}">
        <p14:creationId xmlns:p14="http://schemas.microsoft.com/office/powerpoint/2010/main" val="3309290590"/>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en-US" altLang="zh-CN" dirty="0" err="1" smtClean="0"/>
              <a:t>Redis</a:t>
            </a:r>
            <a:endParaRPr lang="zh-CN" altLang="en-US" dirty="0"/>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en-US" altLang="zh-CN" dirty="0" err="1" smtClean="0"/>
              <a:t>lettcus</a:t>
            </a:r>
            <a:r>
              <a:rPr lang="zh-CN" altLang="en-US" dirty="0" smtClean="0"/>
              <a:t>与</a:t>
            </a:r>
            <a:r>
              <a:rPr lang="en-US" altLang="zh-CN" dirty="0" err="1" smtClean="0"/>
              <a:t>jedis</a:t>
            </a:r>
            <a:r>
              <a:rPr lang="zh-CN" altLang="en-US" dirty="0" smtClean="0"/>
              <a:t>区别</a:t>
            </a:r>
            <a:endParaRPr lang="en-US" altLang="zh-CN" dirty="0" smtClean="0"/>
          </a:p>
          <a:p>
            <a:pPr lvl="1">
              <a:buFont typeface="Wingdings" panose="05000000000000000000" pitchFamily="2" charset="2"/>
              <a:buChar char="l"/>
            </a:pPr>
            <a:r>
              <a:rPr lang="en-US" altLang="zh-CN" dirty="0" err="1" smtClean="0"/>
              <a:t>jedis</a:t>
            </a:r>
            <a:r>
              <a:rPr lang="zh-CN" altLang="en-US" dirty="0" smtClean="0"/>
              <a:t>连接</a:t>
            </a:r>
            <a:r>
              <a:rPr lang="en-US" altLang="zh-CN" dirty="0" err="1" smtClean="0"/>
              <a:t>Redis</a:t>
            </a:r>
            <a:r>
              <a:rPr lang="zh-CN" altLang="en-US" dirty="0" smtClean="0"/>
              <a:t>服务器是直连模式，当多线程模式下使用</a:t>
            </a:r>
            <a:r>
              <a:rPr lang="en-US" altLang="zh-CN" dirty="0" err="1" smtClean="0"/>
              <a:t>jedis</a:t>
            </a:r>
            <a:r>
              <a:rPr lang="zh-CN" altLang="en-US" dirty="0" smtClean="0"/>
              <a:t>会存在线程安全问题，解决方案可以通过配置连接池使每个连接专用，这样整体性能就大受影响。</a:t>
            </a:r>
            <a:endParaRPr lang="en-US" altLang="zh-CN" dirty="0" smtClean="0"/>
          </a:p>
          <a:p>
            <a:pPr lvl="1">
              <a:buFont typeface="Wingdings" panose="05000000000000000000" pitchFamily="2" charset="2"/>
              <a:buChar char="l"/>
            </a:pPr>
            <a:r>
              <a:rPr lang="en-US" altLang="zh-CN" dirty="0" err="1" smtClean="0"/>
              <a:t>lettcus</a:t>
            </a:r>
            <a:r>
              <a:rPr lang="zh-CN" altLang="en-US" dirty="0" smtClean="0"/>
              <a:t>基于</a:t>
            </a:r>
            <a:r>
              <a:rPr lang="en-US" altLang="zh-CN" dirty="0" err="1" smtClean="0"/>
              <a:t>Netty</a:t>
            </a:r>
            <a:r>
              <a:rPr lang="zh-CN" altLang="en-US" dirty="0" smtClean="0"/>
              <a:t>框架进行与</a:t>
            </a:r>
            <a:r>
              <a:rPr lang="en-US" altLang="zh-CN" dirty="0" err="1" smtClean="0"/>
              <a:t>Redis</a:t>
            </a:r>
            <a:r>
              <a:rPr lang="zh-CN" altLang="en-US" dirty="0" smtClean="0"/>
              <a:t>服务器连接，底层设计中采用</a:t>
            </a:r>
            <a:r>
              <a:rPr lang="en-US" altLang="zh-CN" dirty="0" err="1" smtClean="0"/>
              <a:t>StatefulRedisConnection</a:t>
            </a:r>
            <a:r>
              <a:rPr lang="zh-CN" altLang="en-US" dirty="0" smtClean="0"/>
              <a:t>。</a:t>
            </a:r>
            <a:r>
              <a:rPr lang="en-US" altLang="zh-CN" dirty="0"/>
              <a:t> </a:t>
            </a:r>
            <a:r>
              <a:rPr lang="en-US" altLang="zh-CN" dirty="0" err="1" smtClean="0"/>
              <a:t>StatefulRedisConnection</a:t>
            </a:r>
            <a:r>
              <a:rPr lang="zh-CN" altLang="en-US" dirty="0" smtClean="0"/>
              <a:t>自身是线程安全的，可以保障并发访问安全问题，所以一个连接可以被多线程复用。当然</a:t>
            </a:r>
            <a:r>
              <a:rPr lang="en-US" altLang="zh-CN" dirty="0" err="1" smtClean="0"/>
              <a:t>lettcus</a:t>
            </a:r>
            <a:r>
              <a:rPr lang="zh-CN" altLang="en-US" dirty="0" smtClean="0"/>
              <a:t>也支持多连接实例一起工作。</a:t>
            </a:r>
            <a:endParaRPr lang="en-US" altLang="zh-CN" dirty="0" smtClean="0"/>
          </a:p>
          <a:p>
            <a:pPr>
              <a:buFont typeface="Wingdings" panose="05000000000000000000" pitchFamily="2" charset="2"/>
              <a:buChar char="l"/>
            </a:pPr>
            <a:endParaRPr lang="en-US" altLang="zh-CN" dirty="0" smtClean="0"/>
          </a:p>
          <a:p>
            <a:pPr>
              <a:buFont typeface="Wingdings" panose="05000000000000000000" pitchFamily="2" charset="2"/>
              <a:buChar char="l"/>
            </a:pPr>
            <a:endParaRPr lang="en-US" altLang="zh-CN" dirty="0">
              <a:solidFill>
                <a:schemeClr val="tx1">
                  <a:lumMod val="85000"/>
                  <a:lumOff val="15000"/>
                </a:schemeClr>
              </a:solidFill>
            </a:endParaRPr>
          </a:p>
        </p:txBody>
      </p:sp>
    </p:spTree>
    <p:extLst>
      <p:ext uri="{BB962C8B-B14F-4D97-AF65-F5344CB8AC3E}">
        <p14:creationId xmlns:p14="http://schemas.microsoft.com/office/powerpoint/2010/main" val="1491708718"/>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4A7A685B-F94D-194F-BA07-9413F6ABF747}"/>
              </a:ext>
            </a:extLst>
          </p:cNvPr>
          <p:cNvSpPr>
            <a:spLocks noGrp="1"/>
          </p:cNvSpPr>
          <p:nvPr>
            <p:ph type="body" sz="quarter" idx="10"/>
          </p:nvPr>
        </p:nvSpPr>
        <p:spPr>
          <a:xfrm>
            <a:off x="5126583" y="1463040"/>
            <a:ext cx="6573803" cy="4511040"/>
          </a:xfrm>
        </p:spPr>
        <p:txBody>
          <a:bodyPr/>
          <a:lstStyle/>
          <a:p>
            <a:r>
              <a:rPr lang="en-US" altLang="zh-CN" sz="1600" dirty="0" err="1" smtClean="0">
                <a:solidFill>
                  <a:srgbClr val="080808"/>
                </a:solidFill>
                <a:latin typeface="Consolas" panose="020B0609020204030204" pitchFamily="49" charset="0"/>
              </a:rPr>
              <a:t>SpringBoot</a:t>
            </a:r>
            <a:r>
              <a:rPr lang="zh-CN" altLang="en-US" sz="1600" dirty="0" smtClean="0">
                <a:solidFill>
                  <a:srgbClr val="080808"/>
                </a:solidFill>
                <a:latin typeface="Consolas" panose="020B0609020204030204" pitchFamily="49" charset="0"/>
              </a:rPr>
              <a:t>整合</a:t>
            </a:r>
            <a:r>
              <a:rPr lang="en-US" altLang="zh-CN" sz="1600" dirty="0" err="1" smtClean="0">
                <a:solidFill>
                  <a:srgbClr val="080808"/>
                </a:solidFill>
                <a:latin typeface="Consolas" panose="020B0609020204030204" pitchFamily="49" charset="0"/>
              </a:rPr>
              <a:t>Redis</a:t>
            </a:r>
            <a:r>
              <a:rPr lang="zh-CN" altLang="en-US" sz="1600" dirty="0" smtClean="0">
                <a:solidFill>
                  <a:srgbClr val="080808"/>
                </a:solidFill>
                <a:latin typeface="Consolas" panose="020B0609020204030204" pitchFamily="49" charset="0"/>
              </a:rPr>
              <a:t>客户端选择</a:t>
            </a:r>
            <a:endParaRPr lang="en-US" altLang="zh-CN" sz="1600" dirty="0" smtClean="0">
              <a:solidFill>
                <a:srgbClr val="080808"/>
              </a:solidFill>
              <a:latin typeface="Consolas" panose="020B0609020204030204" pitchFamily="49" charset="0"/>
            </a:endParaRPr>
          </a:p>
          <a:p>
            <a:pPr marL="952485" lvl="1" indent="-342900">
              <a:lnSpc>
                <a:spcPct val="150000"/>
              </a:lnSpc>
              <a:buFont typeface="Wingdings" panose="05000000000000000000" pitchFamily="2" charset="2"/>
              <a:buChar char="l"/>
            </a:pPr>
            <a:r>
              <a:rPr lang="en-US" altLang="zh-CN" sz="1600" b="0" dirty="0" smtClean="0">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rPr>
              <a:t>lettuce</a:t>
            </a:r>
            <a:r>
              <a:rPr lang="zh-CN" altLang="en-US" sz="1600" b="0" dirty="0" smtClean="0">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rPr>
              <a:t>（默认）</a:t>
            </a:r>
            <a:endParaRPr lang="en-US" altLang="zh-CN" sz="1600" b="0" dirty="0" smtClean="0">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endParaRPr>
          </a:p>
          <a:p>
            <a:pPr marL="952485" lvl="1" indent="-342900">
              <a:lnSpc>
                <a:spcPct val="150000"/>
              </a:lnSpc>
              <a:buFont typeface="Wingdings" panose="05000000000000000000" pitchFamily="2" charset="2"/>
              <a:buChar char="l"/>
            </a:pPr>
            <a:r>
              <a:rPr lang="en-US" altLang="zh-CN" sz="1600" b="0" dirty="0" err="1" smtClean="0">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rPr>
              <a:t>jedis</a:t>
            </a:r>
            <a:endParaRPr lang="en-US" altLang="zh-CN" sz="1667" b="0" dirty="0">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endParaRPr>
          </a:p>
        </p:txBody>
      </p:sp>
    </p:spTree>
    <p:extLst>
      <p:ext uri="{BB962C8B-B14F-4D97-AF65-F5344CB8AC3E}">
        <p14:creationId xmlns:p14="http://schemas.microsoft.com/office/powerpoint/2010/main" val="1921998954"/>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en-US" altLang="zh-CN" dirty="0" err="1"/>
              <a:t>Mongodb</a:t>
            </a:r>
            <a:endParaRPr lang="zh-CN" altLang="en-US" dirty="0"/>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en-US" altLang="zh-CN" dirty="0"/>
              <a:t>MongoDB</a:t>
            </a:r>
            <a:r>
              <a:rPr lang="zh-CN" altLang="en-US" dirty="0"/>
              <a:t>是一个开源、高性能、无模式的文档型</a:t>
            </a:r>
            <a:r>
              <a:rPr lang="zh-CN" altLang="en-US" dirty="0" smtClean="0"/>
              <a:t>数据库。</a:t>
            </a:r>
            <a:r>
              <a:rPr lang="en-US" altLang="zh-CN" dirty="0" smtClean="0"/>
              <a:t>NoSQL</a:t>
            </a:r>
            <a:r>
              <a:rPr lang="zh-CN" altLang="en-US" dirty="0"/>
              <a:t>数据库产品中的一种，是最像关系型</a:t>
            </a:r>
            <a:r>
              <a:rPr lang="zh-CN" altLang="en-US" dirty="0" smtClean="0"/>
              <a:t>数据库的</a:t>
            </a:r>
            <a:r>
              <a:rPr lang="zh-CN" altLang="en-US" dirty="0"/>
              <a:t>非关系型</a:t>
            </a:r>
            <a:r>
              <a:rPr lang="zh-CN" altLang="en-US" dirty="0" smtClean="0"/>
              <a:t>数据库 </a:t>
            </a:r>
          </a:p>
          <a:p>
            <a:pPr>
              <a:buFont typeface="Wingdings" panose="05000000000000000000" pitchFamily="2" charset="2"/>
              <a:buChar char="l"/>
            </a:pPr>
            <a:endParaRPr lang="en-US" altLang="zh-CN" dirty="0">
              <a:solidFill>
                <a:schemeClr val="tx1">
                  <a:lumMod val="85000"/>
                  <a:lumOff val="15000"/>
                </a:schemeClr>
              </a:solidFill>
            </a:endParaRPr>
          </a:p>
        </p:txBody>
      </p:sp>
    </p:spTree>
    <p:extLst>
      <p:ext uri="{BB962C8B-B14F-4D97-AF65-F5344CB8AC3E}">
        <p14:creationId xmlns:p14="http://schemas.microsoft.com/office/powerpoint/2010/main" val="2936668503"/>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en-US" altLang="zh-CN" dirty="0" err="1"/>
              <a:t>Mongodb</a:t>
            </a:r>
            <a:endParaRPr lang="zh-CN" altLang="en-US" dirty="0"/>
          </a:p>
        </p:txBody>
      </p:sp>
      <p:pic>
        <p:nvPicPr>
          <p:cNvPr id="4" name="图片 3"/>
          <p:cNvPicPr>
            <a:picLocks noChangeAspect="1"/>
          </p:cNvPicPr>
          <p:nvPr/>
        </p:nvPicPr>
        <p:blipFill>
          <a:blip r:embed="rId3"/>
          <a:stretch>
            <a:fillRect/>
          </a:stretch>
        </p:blipFill>
        <p:spPr>
          <a:xfrm>
            <a:off x="5807969" y="2070610"/>
            <a:ext cx="4735796" cy="3731609"/>
          </a:xfrm>
          <a:prstGeom prst="rect">
            <a:avLst/>
          </a:prstGeom>
        </p:spPr>
      </p:pic>
      <p:sp>
        <p:nvSpPr>
          <p:cNvPr id="6" name="TextBox 15"/>
          <p:cNvSpPr txBox="1"/>
          <p:nvPr/>
        </p:nvSpPr>
        <p:spPr>
          <a:xfrm>
            <a:off x="710880" y="1655540"/>
            <a:ext cx="8544000" cy="4857933"/>
          </a:xfrm>
          <a:prstGeom prst="rect">
            <a:avLst/>
          </a:prstGeom>
          <a:noFill/>
        </p:spPr>
        <p:txBody>
          <a:bodyPr wrap="square">
            <a:spAutoFit/>
          </a:bodyPr>
          <a:lstStyle>
            <a:defPPr>
              <a:defRPr lang="zh-CN"/>
            </a:defPPr>
            <a:lvl1pPr marL="171450" indent="-171450" fontAlgn="auto">
              <a:lnSpc>
                <a:spcPct val="150000"/>
              </a:lnSpc>
              <a:spcBef>
                <a:spcPts val="0"/>
              </a:spcBef>
              <a:spcAft>
                <a:spcPts val="0"/>
              </a:spcAft>
              <a:buFont typeface="Wingdings" panose="05000000000000000000" pitchFamily="2" charset="2"/>
              <a:buChar char="l"/>
              <a:defRPr sz="1050">
                <a:solidFill>
                  <a:prstClr val="black">
                    <a:lumMod val="85000"/>
                    <a:lumOff val="15000"/>
                  </a:prstClr>
                </a:solidFill>
                <a:latin typeface="微软雅黑" pitchFamily="34" charset="-122"/>
                <a:ea typeface="微软雅黑" pitchFamily="34" charset="-122"/>
              </a:defRPr>
            </a:lvl1pPr>
          </a:lstStyle>
          <a:p>
            <a:pPr>
              <a:defRPr/>
            </a:pPr>
            <a:r>
              <a:rPr lang="zh-CN" altLang="en-US" sz="1600" dirty="0" smtClean="0">
                <a:latin typeface="Consolas" panose="020B0609020204030204" pitchFamily="49" charset="0"/>
                <a:ea typeface="阿里巴巴普惠体" panose="00020600040101010101" pitchFamily="18" charset="-122"/>
                <a:cs typeface="阿里巴巴普惠体" panose="00020600040101010101" pitchFamily="18" charset="-122"/>
              </a:rPr>
              <a:t> 淘</a:t>
            </a:r>
            <a:r>
              <a:rPr lang="zh-CN" altLang="en-US" sz="1600" dirty="0">
                <a:latin typeface="Consolas" panose="020B0609020204030204" pitchFamily="49" charset="0"/>
                <a:ea typeface="阿里巴巴普惠体" panose="00020600040101010101" pitchFamily="18" charset="-122"/>
                <a:cs typeface="阿里巴巴普惠体" panose="00020600040101010101" pitchFamily="18" charset="-122"/>
              </a:rPr>
              <a:t>宝用户数据</a:t>
            </a:r>
            <a:endParaRPr lang="en-US" altLang="zh-CN" sz="1600" dirty="0">
              <a:latin typeface="Consolas" panose="020B0609020204030204" pitchFamily="49" charset="0"/>
              <a:ea typeface="阿里巴巴普惠体" panose="00020600040101010101" pitchFamily="18" charset="-122"/>
              <a:cs typeface="阿里巴巴普惠体" panose="00020600040101010101" pitchFamily="18" charset="-122"/>
            </a:endParaRPr>
          </a:p>
          <a:p>
            <a:pPr lvl="1">
              <a:lnSpc>
                <a:spcPct val="150000"/>
              </a:lnSpc>
              <a:buFont typeface="Wingdings" panose="05000000000000000000" pitchFamily="2" charset="2"/>
              <a:buChar char="u"/>
              <a:defRPr/>
            </a:pPr>
            <a:r>
              <a:rPr lang="zh-CN" altLang="en-US" sz="1600" dirty="0" smtClean="0">
                <a:latin typeface="Consolas" panose="020B0609020204030204" pitchFamily="49" charset="0"/>
                <a:ea typeface="阿里巴巴普惠体" panose="00020600040101010101" pitchFamily="18" charset="-122"/>
                <a:cs typeface="阿里巴巴普惠体" panose="00020600040101010101" pitchFamily="18" charset="-122"/>
              </a:rPr>
              <a:t> 存储位置</a:t>
            </a:r>
            <a:r>
              <a:rPr lang="zh-CN" altLang="en-US" sz="1600" dirty="0">
                <a:latin typeface="Consolas" panose="020B0609020204030204" pitchFamily="49" charset="0"/>
                <a:ea typeface="阿里巴巴普惠体" panose="00020600040101010101" pitchFamily="18" charset="-122"/>
                <a:cs typeface="阿里巴巴普惠体" panose="00020600040101010101" pitchFamily="18" charset="-122"/>
              </a:rPr>
              <a:t>：数据库</a:t>
            </a:r>
            <a:endParaRPr lang="en-US" altLang="zh-CN" sz="1600" dirty="0">
              <a:latin typeface="Consolas" panose="020B0609020204030204" pitchFamily="49" charset="0"/>
              <a:ea typeface="阿里巴巴普惠体" panose="00020600040101010101" pitchFamily="18" charset="-122"/>
              <a:cs typeface="阿里巴巴普惠体" panose="00020600040101010101" pitchFamily="18" charset="-122"/>
            </a:endParaRPr>
          </a:p>
          <a:p>
            <a:pPr lvl="1">
              <a:lnSpc>
                <a:spcPct val="150000"/>
              </a:lnSpc>
              <a:buFont typeface="Wingdings" panose="05000000000000000000" pitchFamily="2" charset="2"/>
              <a:buChar char="u"/>
              <a:defRPr/>
            </a:pPr>
            <a:r>
              <a:rPr lang="zh-CN" altLang="en-US" sz="1600" dirty="0" smtClean="0">
                <a:latin typeface="Consolas" panose="020B0609020204030204" pitchFamily="49" charset="0"/>
                <a:ea typeface="阿里巴巴普惠体" panose="00020600040101010101" pitchFamily="18" charset="-122"/>
                <a:cs typeface="阿里巴巴普惠体" panose="00020600040101010101" pitchFamily="18" charset="-122"/>
              </a:rPr>
              <a:t> 特征</a:t>
            </a:r>
            <a:r>
              <a:rPr lang="zh-CN" altLang="en-US" sz="1600" dirty="0">
                <a:latin typeface="Consolas" panose="020B0609020204030204" pitchFamily="49" charset="0"/>
                <a:ea typeface="阿里巴巴普惠体" panose="00020600040101010101" pitchFamily="18" charset="-122"/>
                <a:cs typeface="阿里巴巴普惠体" panose="00020600040101010101" pitchFamily="18" charset="-122"/>
              </a:rPr>
              <a:t>：永久性存储，修改频度极低</a:t>
            </a:r>
            <a:endParaRPr lang="en-US" altLang="zh-CN" sz="1600" dirty="0">
              <a:latin typeface="Consolas" panose="020B0609020204030204" pitchFamily="49" charset="0"/>
              <a:ea typeface="阿里巴巴普惠体" panose="00020600040101010101" pitchFamily="18" charset="-122"/>
              <a:cs typeface="阿里巴巴普惠体" panose="00020600040101010101" pitchFamily="18" charset="-122"/>
            </a:endParaRPr>
          </a:p>
          <a:p>
            <a:pPr>
              <a:defRPr/>
            </a:pPr>
            <a:r>
              <a:rPr lang="zh-CN" altLang="en-US" sz="1600" dirty="0" smtClean="0">
                <a:latin typeface="Consolas" panose="020B0609020204030204" pitchFamily="49" charset="0"/>
                <a:ea typeface="阿里巴巴普惠体" panose="00020600040101010101" pitchFamily="18" charset="-122"/>
                <a:cs typeface="阿里巴巴普惠体" panose="00020600040101010101" pitchFamily="18" charset="-122"/>
              </a:rPr>
              <a:t> 游戏</a:t>
            </a:r>
            <a:r>
              <a:rPr lang="zh-CN" altLang="en-US" sz="1600" dirty="0">
                <a:latin typeface="Consolas" panose="020B0609020204030204" pitchFamily="49" charset="0"/>
                <a:ea typeface="阿里巴巴普惠体" panose="00020600040101010101" pitchFamily="18" charset="-122"/>
                <a:cs typeface="阿里巴巴普惠体" panose="00020600040101010101" pitchFamily="18" charset="-122"/>
              </a:rPr>
              <a:t>装备数据、游戏道具数据</a:t>
            </a:r>
            <a:endParaRPr lang="en-US" altLang="zh-CN" sz="1600" dirty="0">
              <a:latin typeface="Consolas" panose="020B0609020204030204" pitchFamily="49" charset="0"/>
              <a:ea typeface="阿里巴巴普惠体" panose="00020600040101010101" pitchFamily="18" charset="-122"/>
              <a:cs typeface="阿里巴巴普惠体" panose="00020600040101010101" pitchFamily="18" charset="-122"/>
            </a:endParaRPr>
          </a:p>
          <a:p>
            <a:pPr lvl="1">
              <a:lnSpc>
                <a:spcPct val="150000"/>
              </a:lnSpc>
              <a:buFont typeface="Wingdings" panose="05000000000000000000" pitchFamily="2" charset="2"/>
              <a:buChar char="u"/>
              <a:defRPr/>
            </a:pPr>
            <a:r>
              <a:rPr lang="zh-CN" altLang="en-US" sz="1600" dirty="0" smtClean="0">
                <a:latin typeface="Consolas" panose="020B0609020204030204" pitchFamily="49" charset="0"/>
                <a:ea typeface="阿里巴巴普惠体" panose="00020600040101010101" pitchFamily="18" charset="-122"/>
                <a:cs typeface="阿里巴巴普惠体" panose="00020600040101010101" pitchFamily="18" charset="-122"/>
              </a:rPr>
              <a:t> 存储位置</a:t>
            </a:r>
            <a:r>
              <a:rPr lang="zh-CN" altLang="en-US" sz="1600" dirty="0">
                <a:latin typeface="Consolas" panose="020B0609020204030204" pitchFamily="49" charset="0"/>
                <a:ea typeface="阿里巴巴普惠体" panose="00020600040101010101" pitchFamily="18" charset="-122"/>
                <a:cs typeface="阿里巴巴普惠体" panose="00020600040101010101" pitchFamily="18" charset="-122"/>
              </a:rPr>
              <a:t>：数据库</a:t>
            </a:r>
            <a:r>
              <a:rPr lang="zh-CN" altLang="en-US" sz="1600" dirty="0" smtClean="0">
                <a:latin typeface="Consolas" panose="020B0609020204030204" pitchFamily="49" charset="0"/>
                <a:ea typeface="阿里巴巴普惠体" panose="00020600040101010101" pitchFamily="18" charset="-122"/>
                <a:cs typeface="阿里巴巴普惠体" panose="00020600040101010101" pitchFamily="18" charset="-122"/>
              </a:rPr>
              <a:t>、</a:t>
            </a:r>
            <a:r>
              <a:rPr lang="en-US" altLang="zh-CN" sz="1600" dirty="0" err="1" smtClean="0">
                <a:solidFill>
                  <a:srgbClr val="AD2A26"/>
                </a:solidFill>
                <a:latin typeface="Consolas" panose="020B0609020204030204" pitchFamily="49" charset="0"/>
                <a:ea typeface="阿里巴巴普惠体" panose="00020600040101010101" pitchFamily="18" charset="-122"/>
                <a:cs typeface="阿里巴巴普惠体" panose="00020600040101010101" pitchFamily="18" charset="-122"/>
              </a:rPr>
              <a:t>Mongodb</a:t>
            </a:r>
            <a:endParaRPr lang="en-US" altLang="zh-CN" sz="1600" dirty="0">
              <a:solidFill>
                <a:srgbClr val="AD2A26"/>
              </a:solidFill>
              <a:latin typeface="Consolas" panose="020B0609020204030204" pitchFamily="49" charset="0"/>
              <a:ea typeface="阿里巴巴普惠体" panose="00020600040101010101" pitchFamily="18" charset="-122"/>
              <a:cs typeface="阿里巴巴普惠体" panose="00020600040101010101" pitchFamily="18" charset="-122"/>
            </a:endParaRPr>
          </a:p>
          <a:p>
            <a:pPr lvl="1">
              <a:lnSpc>
                <a:spcPct val="150000"/>
              </a:lnSpc>
              <a:buFont typeface="Wingdings" panose="05000000000000000000" pitchFamily="2" charset="2"/>
              <a:buChar char="u"/>
              <a:defRPr/>
            </a:pPr>
            <a:r>
              <a:rPr lang="zh-CN" altLang="en-US" sz="1600" dirty="0" smtClean="0">
                <a:latin typeface="Consolas" panose="020B0609020204030204" pitchFamily="49" charset="0"/>
                <a:ea typeface="阿里巴巴普惠体" panose="00020600040101010101" pitchFamily="18" charset="-122"/>
                <a:cs typeface="阿里巴巴普惠体" panose="00020600040101010101" pitchFamily="18" charset="-122"/>
              </a:rPr>
              <a:t> 特征</a:t>
            </a:r>
            <a:r>
              <a:rPr lang="zh-CN" altLang="en-US" sz="1600" dirty="0">
                <a:latin typeface="Consolas" panose="020B0609020204030204" pitchFamily="49" charset="0"/>
                <a:ea typeface="阿里巴巴普惠体" panose="00020600040101010101" pitchFamily="18" charset="-122"/>
                <a:cs typeface="阿里巴巴普惠体" panose="00020600040101010101" pitchFamily="18" charset="-122"/>
              </a:rPr>
              <a:t>：永久性存储与临时存储相结合、修改频度较高</a:t>
            </a:r>
            <a:endParaRPr lang="en-US" altLang="zh-CN" sz="1600" dirty="0">
              <a:latin typeface="Consolas" panose="020B0609020204030204" pitchFamily="49" charset="0"/>
              <a:ea typeface="阿里巴巴普惠体" panose="00020600040101010101" pitchFamily="18" charset="-122"/>
              <a:cs typeface="阿里巴巴普惠体" panose="00020600040101010101" pitchFamily="18" charset="-122"/>
            </a:endParaRPr>
          </a:p>
          <a:p>
            <a:pPr>
              <a:defRPr/>
            </a:pPr>
            <a:r>
              <a:rPr lang="zh-CN" altLang="en-US" sz="1600" dirty="0" smtClean="0">
                <a:latin typeface="Consolas" panose="020B0609020204030204" pitchFamily="49" charset="0"/>
                <a:ea typeface="阿里巴巴普惠体" panose="00020600040101010101" pitchFamily="18" charset="-122"/>
                <a:cs typeface="阿里巴巴普惠体" panose="00020600040101010101" pitchFamily="18" charset="-122"/>
              </a:rPr>
              <a:t> 直播</a:t>
            </a:r>
            <a:r>
              <a:rPr lang="zh-CN" altLang="en-US" sz="1600" dirty="0">
                <a:latin typeface="Consolas" panose="020B0609020204030204" pitchFamily="49" charset="0"/>
                <a:ea typeface="阿里巴巴普惠体" panose="00020600040101010101" pitchFamily="18" charset="-122"/>
                <a:cs typeface="阿里巴巴普惠体" panose="00020600040101010101" pitchFamily="18" charset="-122"/>
              </a:rPr>
              <a:t>数据、打赏数据、粉丝数据</a:t>
            </a:r>
            <a:endParaRPr lang="en-US" altLang="zh-CN" sz="1600" dirty="0">
              <a:latin typeface="Consolas" panose="020B0609020204030204" pitchFamily="49" charset="0"/>
              <a:ea typeface="阿里巴巴普惠体" panose="00020600040101010101" pitchFamily="18" charset="-122"/>
              <a:cs typeface="阿里巴巴普惠体" panose="00020600040101010101" pitchFamily="18" charset="-122"/>
            </a:endParaRPr>
          </a:p>
          <a:p>
            <a:pPr lvl="1">
              <a:lnSpc>
                <a:spcPct val="150000"/>
              </a:lnSpc>
              <a:buFont typeface="Wingdings" panose="05000000000000000000" pitchFamily="2" charset="2"/>
              <a:buChar char="u"/>
              <a:defRPr/>
            </a:pPr>
            <a:r>
              <a:rPr lang="zh-CN" altLang="en-US" sz="1600" dirty="0" smtClean="0">
                <a:latin typeface="Consolas" panose="020B0609020204030204" pitchFamily="49" charset="0"/>
                <a:ea typeface="阿里巴巴普惠体" panose="00020600040101010101" pitchFamily="18" charset="-122"/>
                <a:cs typeface="阿里巴巴普惠体" panose="00020600040101010101" pitchFamily="18" charset="-122"/>
              </a:rPr>
              <a:t> 存储位置</a:t>
            </a:r>
            <a:r>
              <a:rPr lang="zh-CN" altLang="en-US" sz="1600" dirty="0">
                <a:latin typeface="Consolas" panose="020B0609020204030204" pitchFamily="49" charset="0"/>
                <a:ea typeface="阿里巴巴普惠体" panose="00020600040101010101" pitchFamily="18" charset="-122"/>
                <a:cs typeface="阿里巴巴普惠体" panose="00020600040101010101" pitchFamily="18" charset="-122"/>
              </a:rPr>
              <a:t>：数据库</a:t>
            </a:r>
            <a:r>
              <a:rPr lang="zh-CN" altLang="en-US" sz="1600" dirty="0" smtClean="0">
                <a:latin typeface="Consolas" panose="020B0609020204030204" pitchFamily="49" charset="0"/>
                <a:ea typeface="阿里巴巴普惠体" panose="00020600040101010101" pitchFamily="18" charset="-122"/>
                <a:cs typeface="阿里巴巴普惠体" panose="00020600040101010101" pitchFamily="18" charset="-122"/>
              </a:rPr>
              <a:t>、</a:t>
            </a:r>
            <a:r>
              <a:rPr lang="en-US" altLang="zh-CN" sz="1600" dirty="0" err="1" smtClean="0">
                <a:solidFill>
                  <a:srgbClr val="AD2A26"/>
                </a:solidFill>
                <a:latin typeface="Consolas" panose="020B0609020204030204" pitchFamily="49" charset="0"/>
                <a:ea typeface="阿里巴巴普惠体" panose="00020600040101010101" pitchFamily="18" charset="-122"/>
                <a:cs typeface="阿里巴巴普惠体" panose="00020600040101010101" pitchFamily="18" charset="-122"/>
              </a:rPr>
              <a:t>Mongodb</a:t>
            </a:r>
            <a:endParaRPr lang="en-US" altLang="zh-CN" sz="1600" dirty="0">
              <a:solidFill>
                <a:srgbClr val="AD2A26"/>
              </a:solidFill>
              <a:latin typeface="Consolas" panose="020B0609020204030204" pitchFamily="49" charset="0"/>
              <a:ea typeface="阿里巴巴普惠体" panose="00020600040101010101" pitchFamily="18" charset="-122"/>
              <a:cs typeface="阿里巴巴普惠体" panose="00020600040101010101" pitchFamily="18" charset="-122"/>
            </a:endParaRPr>
          </a:p>
          <a:p>
            <a:pPr lvl="1">
              <a:lnSpc>
                <a:spcPct val="150000"/>
              </a:lnSpc>
              <a:buFont typeface="Wingdings" panose="05000000000000000000" pitchFamily="2" charset="2"/>
              <a:buChar char="u"/>
              <a:defRPr/>
            </a:pPr>
            <a:r>
              <a:rPr lang="zh-CN" altLang="en-US" sz="1600" dirty="0" smtClean="0">
                <a:latin typeface="Consolas" panose="020B0609020204030204" pitchFamily="49" charset="0"/>
                <a:ea typeface="阿里巴巴普惠体" panose="00020600040101010101" pitchFamily="18" charset="-122"/>
                <a:cs typeface="阿里巴巴普惠体" panose="00020600040101010101" pitchFamily="18" charset="-122"/>
              </a:rPr>
              <a:t> 特征</a:t>
            </a:r>
            <a:r>
              <a:rPr lang="zh-CN" altLang="en-US" sz="1600" dirty="0">
                <a:latin typeface="Consolas" panose="020B0609020204030204" pitchFamily="49" charset="0"/>
                <a:ea typeface="阿里巴巴普惠体" panose="00020600040101010101" pitchFamily="18" charset="-122"/>
                <a:cs typeface="阿里巴巴普惠体" panose="00020600040101010101" pitchFamily="18" charset="-122"/>
              </a:rPr>
              <a:t>：永久性存储与临时存储相结合，修改频度极高</a:t>
            </a:r>
            <a:endParaRPr lang="en-US" altLang="zh-CN" sz="1600" dirty="0">
              <a:latin typeface="Consolas" panose="020B0609020204030204" pitchFamily="49" charset="0"/>
              <a:ea typeface="阿里巴巴普惠体" panose="00020600040101010101" pitchFamily="18" charset="-122"/>
              <a:cs typeface="阿里巴巴普惠体" panose="00020600040101010101" pitchFamily="18" charset="-122"/>
            </a:endParaRPr>
          </a:p>
          <a:p>
            <a:pPr>
              <a:defRPr/>
            </a:pPr>
            <a:r>
              <a:rPr lang="zh-CN" altLang="en-US" sz="1600" dirty="0" smtClean="0">
                <a:latin typeface="Consolas" panose="020B0609020204030204" pitchFamily="49" charset="0"/>
                <a:ea typeface="阿里巴巴普惠体" panose="00020600040101010101" pitchFamily="18" charset="-122"/>
                <a:cs typeface="阿里巴巴普惠体" panose="00020600040101010101" pitchFamily="18" charset="-122"/>
              </a:rPr>
              <a:t> 物</a:t>
            </a:r>
            <a:r>
              <a:rPr lang="zh-CN" altLang="en-US" sz="1600" dirty="0">
                <a:latin typeface="Consolas" panose="020B0609020204030204" pitchFamily="49" charset="0"/>
                <a:ea typeface="阿里巴巴普惠体" panose="00020600040101010101" pitchFamily="18" charset="-122"/>
                <a:cs typeface="阿里巴巴普惠体" panose="00020600040101010101" pitchFamily="18" charset="-122"/>
              </a:rPr>
              <a:t>联网数据</a:t>
            </a:r>
            <a:endParaRPr lang="en-US" altLang="zh-CN" sz="1600" dirty="0">
              <a:latin typeface="Consolas" panose="020B0609020204030204" pitchFamily="49" charset="0"/>
              <a:ea typeface="阿里巴巴普惠体" panose="00020600040101010101" pitchFamily="18" charset="-122"/>
              <a:cs typeface="阿里巴巴普惠体" panose="00020600040101010101" pitchFamily="18" charset="-122"/>
            </a:endParaRPr>
          </a:p>
          <a:p>
            <a:pPr lvl="1">
              <a:lnSpc>
                <a:spcPct val="150000"/>
              </a:lnSpc>
              <a:buFont typeface="Wingdings" panose="05000000000000000000" pitchFamily="2" charset="2"/>
              <a:buChar char="u"/>
              <a:defRPr/>
            </a:pPr>
            <a:r>
              <a:rPr lang="zh-CN" altLang="en-US" sz="1600" dirty="0" smtClean="0">
                <a:latin typeface="Consolas" panose="020B0609020204030204" pitchFamily="49" charset="0"/>
                <a:ea typeface="阿里巴巴普惠体" panose="00020600040101010101" pitchFamily="18" charset="-122"/>
                <a:cs typeface="阿里巴巴普惠体" panose="00020600040101010101" pitchFamily="18" charset="-122"/>
              </a:rPr>
              <a:t> 存储位置：</a:t>
            </a:r>
            <a:r>
              <a:rPr lang="en-US" altLang="zh-CN" sz="1600" dirty="0" err="1" smtClean="0">
                <a:solidFill>
                  <a:srgbClr val="AD2A26"/>
                </a:solidFill>
                <a:latin typeface="Consolas" panose="020B0609020204030204" pitchFamily="49" charset="0"/>
                <a:ea typeface="阿里巴巴普惠体" panose="00020600040101010101" pitchFamily="18" charset="-122"/>
                <a:cs typeface="阿里巴巴普惠体" panose="00020600040101010101" pitchFamily="18" charset="-122"/>
              </a:rPr>
              <a:t>Mongodb</a:t>
            </a:r>
            <a:endParaRPr lang="en-US" altLang="zh-CN" sz="1600" dirty="0">
              <a:solidFill>
                <a:srgbClr val="AD2A26"/>
              </a:solidFill>
              <a:latin typeface="Consolas" panose="020B0609020204030204" pitchFamily="49" charset="0"/>
              <a:ea typeface="阿里巴巴普惠体" panose="00020600040101010101" pitchFamily="18" charset="-122"/>
              <a:cs typeface="阿里巴巴普惠体" panose="00020600040101010101" pitchFamily="18" charset="-122"/>
            </a:endParaRPr>
          </a:p>
          <a:p>
            <a:pPr lvl="1">
              <a:lnSpc>
                <a:spcPct val="150000"/>
              </a:lnSpc>
              <a:buFont typeface="Wingdings" panose="05000000000000000000" pitchFamily="2" charset="2"/>
              <a:buChar char="u"/>
              <a:defRPr/>
            </a:pPr>
            <a:r>
              <a:rPr lang="zh-CN" altLang="en-US" sz="1600" dirty="0" smtClean="0">
                <a:latin typeface="Consolas" panose="020B0609020204030204" pitchFamily="49" charset="0"/>
                <a:ea typeface="阿里巴巴普惠体" panose="00020600040101010101" pitchFamily="18" charset="-122"/>
                <a:cs typeface="阿里巴巴普惠体" panose="00020600040101010101" pitchFamily="18" charset="-122"/>
              </a:rPr>
              <a:t> 特征</a:t>
            </a:r>
            <a:r>
              <a:rPr lang="zh-CN" altLang="en-US" sz="1600" dirty="0">
                <a:latin typeface="Consolas" panose="020B0609020204030204" pitchFamily="49" charset="0"/>
                <a:ea typeface="阿里巴巴普惠体" panose="00020600040101010101" pitchFamily="18" charset="-122"/>
                <a:cs typeface="阿里巴巴普惠体" panose="00020600040101010101" pitchFamily="18" charset="-122"/>
              </a:rPr>
              <a:t>：临时存储，修改频度飞速</a:t>
            </a:r>
            <a:endParaRPr lang="en-US" altLang="zh-CN" sz="1600" dirty="0">
              <a:latin typeface="Consolas" panose="020B0609020204030204" pitchFamily="49" charset="0"/>
              <a:ea typeface="阿里巴巴普惠体" panose="00020600040101010101" pitchFamily="18" charset="-122"/>
              <a:cs typeface="阿里巴巴普惠体" panose="00020600040101010101" pitchFamily="18" charset="-122"/>
            </a:endParaRPr>
          </a:p>
          <a:p>
            <a:pPr>
              <a:defRPr/>
            </a:pPr>
            <a:r>
              <a:rPr lang="zh-CN" altLang="en-US" sz="1600" dirty="0" smtClean="0">
                <a:latin typeface="Consolas" panose="020B0609020204030204" pitchFamily="49" charset="0"/>
                <a:ea typeface="阿里巴巴普惠体" panose="00020600040101010101" pitchFamily="18" charset="-122"/>
                <a:cs typeface="阿里巴巴普惠体" panose="00020600040101010101" pitchFamily="18" charset="-122"/>
              </a:rPr>
              <a:t> 其他</a:t>
            </a:r>
            <a:r>
              <a:rPr lang="zh-CN" altLang="en-US" sz="1600" dirty="0">
                <a:latin typeface="Consolas" panose="020B0609020204030204" pitchFamily="49" charset="0"/>
                <a:ea typeface="阿里巴巴普惠体" panose="00020600040101010101" pitchFamily="18" charset="-122"/>
                <a:cs typeface="阿里巴巴普惠体" panose="00020600040101010101" pitchFamily="18" charset="-122"/>
              </a:rPr>
              <a:t>数据</a:t>
            </a:r>
            <a:r>
              <a:rPr lang="en-US" altLang="zh-CN" sz="1600" dirty="0">
                <a:latin typeface="Consolas" panose="020B0609020204030204" pitchFamily="49" charset="0"/>
                <a:ea typeface="阿里巴巴普惠体" panose="00020600040101010101" pitchFamily="18" charset="-122"/>
                <a:cs typeface="阿里巴巴普惠体" panose="00020600040101010101" pitchFamily="18" charset="-122"/>
              </a:rPr>
              <a:t>……</a:t>
            </a:r>
          </a:p>
        </p:txBody>
      </p:sp>
      <p:pic>
        <p:nvPicPr>
          <p:cNvPr id="7" name="Picture 2" descr="https://timgsa.baidu.com/timg?image&amp;quality=80&amp;size=b9999_10000&amp;sec=1599125001369&amp;di=cc417a91a096e5da33b65aab1d950a14&amp;imgtype=0&amp;src=http%3A%2F%2Fimages.liqucn.com%2Fimg%2Fh97%2Fh66%2Fimg_localize_abc0f2d2658708ecb2f2d402807eb0f2_229x411.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60691" y="2070609"/>
            <a:ext cx="2496623" cy="448084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https://timgsa.baidu.com/timg?image&amp;quality=80&amp;size=b9999_10000&amp;sec=1599125080960&amp;di=83e3be56d66054442852206147c275cc&amp;imgtype=0&amp;src=http%3A%2F%2Fxyq.yzz.cn%2Fpublic%2Fimages%2F100103%2F45_101423_1.jpg"/>
          <p:cNvPicPr>
            <a:picLocks noChangeAspect="1" noChangeArrowheads="1"/>
          </p:cNvPicPr>
          <p:nvPr/>
        </p:nvPicPr>
        <p:blipFill rotWithShape="1">
          <a:blip r:embed="rId5">
            <a:extLst>
              <a:ext uri="{28A0092B-C50C-407E-A947-70E740481C1C}">
                <a14:useLocalDpi xmlns:a14="http://schemas.microsoft.com/office/drawing/2010/main" val="0"/>
              </a:ext>
            </a:extLst>
          </a:blip>
          <a:srcRect l="17233" t="12732" r="40878" b="6793"/>
          <a:stretch/>
        </p:blipFill>
        <p:spPr bwMode="auto">
          <a:xfrm>
            <a:off x="6360692" y="2070609"/>
            <a:ext cx="3579601" cy="4480840"/>
          </a:xfrm>
          <a:prstGeom prst="rect">
            <a:avLst/>
          </a:prstGeom>
          <a:noFill/>
          <a:extLst>
            <a:ext uri="{909E8E84-426E-40DD-AFC4-6F175D3DCCD1}">
              <a14:hiddenFill xmlns:a14="http://schemas.microsoft.com/office/drawing/2010/main">
                <a:solidFill>
                  <a:srgbClr val="FFFFFF"/>
                </a:solidFill>
              </a14:hiddenFill>
            </a:ext>
          </a:extLst>
        </p:spPr>
      </p:pic>
      <p:pic>
        <p:nvPicPr>
          <p:cNvPr id="9" name="图片 8"/>
          <p:cNvPicPr>
            <a:picLocks noChangeAspect="1"/>
          </p:cNvPicPr>
          <p:nvPr/>
        </p:nvPicPr>
        <p:blipFill rotWithShape="1">
          <a:blip r:embed="rId6"/>
          <a:srcRect l="5813" t="6601" r="5812" b="17800"/>
          <a:stretch/>
        </p:blipFill>
        <p:spPr>
          <a:xfrm>
            <a:off x="6360691" y="1508787"/>
            <a:ext cx="2688299" cy="5184576"/>
          </a:xfrm>
          <a:prstGeom prst="rect">
            <a:avLst/>
          </a:prstGeom>
        </p:spPr>
      </p:pic>
      <p:sp>
        <p:nvSpPr>
          <p:cNvPr id="10" name="上箭头 9"/>
          <p:cNvSpPr/>
          <p:nvPr/>
        </p:nvSpPr>
        <p:spPr>
          <a:xfrm>
            <a:off x="8776489" y="1806649"/>
            <a:ext cx="132823" cy="494295"/>
          </a:xfrm>
          <a:prstGeom prst="upArrow">
            <a:avLst/>
          </a:prstGeom>
          <a:solidFill>
            <a:srgbClr val="FF0000"/>
          </a:solidFill>
          <a:ln w="38100">
            <a:solidFill>
              <a:srgbClr val="FF0000"/>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sp>
        <p:nvSpPr>
          <p:cNvPr id="11" name="上箭头 10"/>
          <p:cNvSpPr/>
          <p:nvPr/>
        </p:nvSpPr>
        <p:spPr>
          <a:xfrm>
            <a:off x="7706210" y="1863804"/>
            <a:ext cx="60959" cy="226856"/>
          </a:xfrm>
          <a:prstGeom prst="upArrow">
            <a:avLst/>
          </a:prstGeom>
          <a:solidFill>
            <a:srgbClr val="FF0000"/>
          </a:solidFill>
          <a:ln w="38100">
            <a:solidFill>
              <a:srgbClr val="FF0000"/>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sp>
        <p:nvSpPr>
          <p:cNvPr id="12" name="上箭头 11"/>
          <p:cNvSpPr/>
          <p:nvPr/>
        </p:nvSpPr>
        <p:spPr>
          <a:xfrm>
            <a:off x="7955397" y="1863804"/>
            <a:ext cx="60959" cy="226856"/>
          </a:xfrm>
          <a:prstGeom prst="upArrow">
            <a:avLst/>
          </a:prstGeom>
          <a:solidFill>
            <a:srgbClr val="FF0000"/>
          </a:solidFill>
          <a:ln w="38100">
            <a:solidFill>
              <a:srgbClr val="FF0000"/>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sp>
        <p:nvSpPr>
          <p:cNvPr id="13" name="上箭头 12"/>
          <p:cNvSpPr/>
          <p:nvPr/>
        </p:nvSpPr>
        <p:spPr>
          <a:xfrm>
            <a:off x="8204583" y="1863804"/>
            <a:ext cx="60959" cy="226856"/>
          </a:xfrm>
          <a:prstGeom prst="upArrow">
            <a:avLst/>
          </a:prstGeom>
          <a:solidFill>
            <a:srgbClr val="FF0000"/>
          </a:solidFill>
          <a:ln w="38100">
            <a:solidFill>
              <a:srgbClr val="FF0000"/>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sp>
        <p:nvSpPr>
          <p:cNvPr id="14" name="上箭头 13"/>
          <p:cNvSpPr/>
          <p:nvPr/>
        </p:nvSpPr>
        <p:spPr>
          <a:xfrm>
            <a:off x="8453770" y="1863804"/>
            <a:ext cx="60959" cy="226856"/>
          </a:xfrm>
          <a:prstGeom prst="upArrow">
            <a:avLst/>
          </a:prstGeom>
          <a:solidFill>
            <a:srgbClr val="FF0000"/>
          </a:solidFill>
          <a:ln w="38100">
            <a:solidFill>
              <a:srgbClr val="FF0000"/>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sp>
        <p:nvSpPr>
          <p:cNvPr id="15" name="右箭头 14"/>
          <p:cNvSpPr/>
          <p:nvPr/>
        </p:nvSpPr>
        <p:spPr>
          <a:xfrm>
            <a:off x="8496855" y="4841678"/>
            <a:ext cx="264103" cy="76729"/>
          </a:xfrm>
          <a:prstGeom prst="rightArrow">
            <a:avLst/>
          </a:prstGeom>
          <a:ln w="38100">
            <a:solidFill>
              <a:srgbClr val="FF0000"/>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sp>
        <p:nvSpPr>
          <p:cNvPr id="16" name="右箭头 15"/>
          <p:cNvSpPr/>
          <p:nvPr/>
        </p:nvSpPr>
        <p:spPr>
          <a:xfrm>
            <a:off x="8496855" y="5336770"/>
            <a:ext cx="264103" cy="76729"/>
          </a:xfrm>
          <a:prstGeom prst="rightArrow">
            <a:avLst/>
          </a:prstGeom>
          <a:ln w="38100">
            <a:solidFill>
              <a:srgbClr val="FF0000"/>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sp>
        <p:nvSpPr>
          <p:cNvPr id="17" name="右箭头 16"/>
          <p:cNvSpPr/>
          <p:nvPr/>
        </p:nvSpPr>
        <p:spPr>
          <a:xfrm>
            <a:off x="8496855" y="5831862"/>
            <a:ext cx="264103" cy="76729"/>
          </a:xfrm>
          <a:prstGeom prst="rightArrow">
            <a:avLst/>
          </a:prstGeom>
          <a:ln w="38100">
            <a:solidFill>
              <a:srgbClr val="FF0000"/>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sp>
        <p:nvSpPr>
          <p:cNvPr id="18" name="右箭头 17"/>
          <p:cNvSpPr/>
          <p:nvPr/>
        </p:nvSpPr>
        <p:spPr>
          <a:xfrm>
            <a:off x="8496855" y="6326954"/>
            <a:ext cx="264103" cy="76729"/>
          </a:xfrm>
          <a:prstGeom prst="rightArrow">
            <a:avLst/>
          </a:prstGeom>
          <a:ln w="38100">
            <a:solidFill>
              <a:srgbClr val="FF0000"/>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sp>
        <p:nvSpPr>
          <p:cNvPr id="19" name="矩形 18"/>
          <p:cNvSpPr/>
          <p:nvPr/>
        </p:nvSpPr>
        <p:spPr>
          <a:xfrm>
            <a:off x="6552713" y="4676072"/>
            <a:ext cx="1848132" cy="1975123"/>
          </a:xfrm>
          <a:prstGeom prst="rect">
            <a:avLst/>
          </a:prstGeom>
          <a:ln w="38100">
            <a:solidFill>
              <a:srgbClr val="FF0000"/>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pic>
        <p:nvPicPr>
          <p:cNvPr id="20" name="Picture 6" descr="智能家居图片"/>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65156" y="2053739"/>
            <a:ext cx="5338929" cy="336352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8" descr="https://timgsa.baidu.com/timg?image&amp;quality=80&amp;size=b9999_10000&amp;sec=1599125567889&amp;di=a0527c461caff278a138475dc0858f7c&amp;imgtype=0&amp;src=http%3A%2F%2Fimg3.tbcdn.cn%2Ftfscom%2Fi2%2F2838442514%2FTB2UKEZrFXXXXbtXpXXXXXXXXXX_%2521%25212838442514.jpg"/>
          <p:cNvPicPr>
            <a:picLocks noChangeAspect="1" noChangeArrowheads="1"/>
          </p:cNvPicPr>
          <p:nvPr/>
        </p:nvPicPr>
        <p:blipFill rotWithShape="1">
          <a:blip r:embed="rId8">
            <a:extLst>
              <a:ext uri="{28A0092B-C50C-407E-A947-70E740481C1C}">
                <a14:useLocalDpi xmlns:a14="http://schemas.microsoft.com/office/drawing/2010/main" val="0"/>
              </a:ext>
            </a:extLst>
          </a:blip>
          <a:srcRect b="21040"/>
          <a:stretch/>
        </p:blipFill>
        <p:spPr bwMode="auto">
          <a:xfrm>
            <a:off x="6365155" y="2053739"/>
            <a:ext cx="5285544" cy="41734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9594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wipe(up)">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6">
                                            <p:txEl>
                                              <p:pRg st="1" end="1"/>
                                            </p:txEl>
                                          </p:spTgt>
                                        </p:tgtEl>
                                        <p:attrNameLst>
                                          <p:attrName>style.visibility</p:attrName>
                                        </p:attrNameLst>
                                      </p:cBhvr>
                                      <p:to>
                                        <p:strVal val="visible"/>
                                      </p:to>
                                    </p:set>
                                    <p:animEffect transition="in" filter="wipe(up)">
                                      <p:cBhvr>
                                        <p:cTn id="17" dur="500"/>
                                        <p:tgtEl>
                                          <p:spTgt spid="6">
                                            <p:txEl>
                                              <p:pRg st="1" end="1"/>
                                            </p:txEl>
                                          </p:spTgt>
                                        </p:tgtEl>
                                      </p:cBhvr>
                                    </p:animEffect>
                                  </p:childTnLst>
                                </p:cTn>
                              </p:par>
                              <p:par>
                                <p:cTn id="18" presetID="22" presetClass="entr" presetSubtype="1" fill="hold" nodeType="withEffect">
                                  <p:stCondLst>
                                    <p:cond delay="0"/>
                                  </p:stCondLst>
                                  <p:childTnLst>
                                    <p:set>
                                      <p:cBhvr>
                                        <p:cTn id="19" dur="1" fill="hold">
                                          <p:stCondLst>
                                            <p:cond delay="0"/>
                                          </p:stCondLst>
                                        </p:cTn>
                                        <p:tgtEl>
                                          <p:spTgt spid="6">
                                            <p:txEl>
                                              <p:pRg st="2" end="2"/>
                                            </p:txEl>
                                          </p:spTgt>
                                        </p:tgtEl>
                                        <p:attrNameLst>
                                          <p:attrName>style.visibility</p:attrName>
                                        </p:attrNameLst>
                                      </p:cBhvr>
                                      <p:to>
                                        <p:strVal val="visible"/>
                                      </p:to>
                                    </p:set>
                                    <p:animEffect transition="in" filter="wipe(up)">
                                      <p:cBhvr>
                                        <p:cTn id="20" dur="500"/>
                                        <p:tgtEl>
                                          <p:spTgt spid="6">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xit" presetSubtype="0" fill="hold" nodeType="clickEffect">
                                  <p:stCondLst>
                                    <p:cond delay="0"/>
                                  </p:stCondLst>
                                  <p:childTnLst>
                                    <p:animEffect transition="out" filter="fade">
                                      <p:cBhvr>
                                        <p:cTn id="24" dur="500"/>
                                        <p:tgtEl>
                                          <p:spTgt spid="4"/>
                                        </p:tgtEl>
                                      </p:cBhvr>
                                    </p:animEffect>
                                    <p:set>
                                      <p:cBhvr>
                                        <p:cTn id="25" dur="1" fill="hold">
                                          <p:stCondLst>
                                            <p:cond delay="499"/>
                                          </p:stCondLst>
                                        </p:cTn>
                                        <p:tgtEl>
                                          <p:spTgt spid="4"/>
                                        </p:tgtEl>
                                        <p:attrNameLst>
                                          <p:attrName>style.visibility</p:attrName>
                                        </p:attrNameLst>
                                      </p:cBhvr>
                                      <p:to>
                                        <p:strVal val="hidden"/>
                                      </p:to>
                                    </p:set>
                                  </p:childTnLst>
                                </p:cTn>
                              </p:par>
                            </p:childTnLst>
                          </p:cTn>
                        </p:par>
                        <p:par>
                          <p:cTn id="26" fill="hold">
                            <p:stCondLst>
                              <p:cond delay="500"/>
                            </p:stCondLst>
                            <p:childTnLst>
                              <p:par>
                                <p:cTn id="27" presetID="22" presetClass="entr" presetSubtype="1" fill="hold" nodeType="afterEffect">
                                  <p:stCondLst>
                                    <p:cond delay="0"/>
                                  </p:stCondLst>
                                  <p:childTnLst>
                                    <p:set>
                                      <p:cBhvr>
                                        <p:cTn id="28" dur="1" fill="hold">
                                          <p:stCondLst>
                                            <p:cond delay="0"/>
                                          </p:stCondLst>
                                        </p:cTn>
                                        <p:tgtEl>
                                          <p:spTgt spid="6">
                                            <p:txEl>
                                              <p:pRg st="3" end="3"/>
                                            </p:txEl>
                                          </p:spTgt>
                                        </p:tgtEl>
                                        <p:attrNameLst>
                                          <p:attrName>style.visibility</p:attrName>
                                        </p:attrNameLst>
                                      </p:cBhvr>
                                      <p:to>
                                        <p:strVal val="visible"/>
                                      </p:to>
                                    </p:set>
                                    <p:animEffect transition="in" filter="wipe(up)">
                                      <p:cBhvr>
                                        <p:cTn id="29" dur="500"/>
                                        <p:tgtEl>
                                          <p:spTgt spid="6">
                                            <p:txEl>
                                              <p:pRg st="3" end="3"/>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fade">
                                      <p:cBhvr>
                                        <p:cTn id="34" dur="500"/>
                                        <p:tgtEl>
                                          <p:spTgt spid="7"/>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xit" presetSubtype="0" fill="hold" nodeType="clickEffect">
                                  <p:stCondLst>
                                    <p:cond delay="0"/>
                                  </p:stCondLst>
                                  <p:childTnLst>
                                    <p:animEffect transition="out" filter="fade">
                                      <p:cBhvr>
                                        <p:cTn id="38" dur="500"/>
                                        <p:tgtEl>
                                          <p:spTgt spid="7"/>
                                        </p:tgtEl>
                                      </p:cBhvr>
                                    </p:animEffect>
                                    <p:set>
                                      <p:cBhvr>
                                        <p:cTn id="39" dur="1" fill="hold">
                                          <p:stCondLst>
                                            <p:cond delay="499"/>
                                          </p:stCondLst>
                                        </p:cTn>
                                        <p:tgtEl>
                                          <p:spTgt spid="7"/>
                                        </p:tgtEl>
                                        <p:attrNameLst>
                                          <p:attrName>style.visibility</p:attrName>
                                        </p:attrNameLst>
                                      </p:cBhvr>
                                      <p:to>
                                        <p:strVal val="hidden"/>
                                      </p:to>
                                    </p:set>
                                  </p:childTnLst>
                                </p:cTn>
                              </p:par>
                            </p:childTnLst>
                          </p:cTn>
                        </p:par>
                        <p:par>
                          <p:cTn id="40" fill="hold">
                            <p:stCondLst>
                              <p:cond delay="500"/>
                            </p:stCondLst>
                            <p:childTnLst>
                              <p:par>
                                <p:cTn id="41" presetID="10" presetClass="entr" presetSubtype="0" fill="hold" nodeType="afterEffect">
                                  <p:stCondLst>
                                    <p:cond delay="0"/>
                                  </p:stCondLst>
                                  <p:childTnLst>
                                    <p:set>
                                      <p:cBhvr>
                                        <p:cTn id="42" dur="1" fill="hold">
                                          <p:stCondLst>
                                            <p:cond delay="0"/>
                                          </p:stCondLst>
                                        </p:cTn>
                                        <p:tgtEl>
                                          <p:spTgt spid="8"/>
                                        </p:tgtEl>
                                        <p:attrNameLst>
                                          <p:attrName>style.visibility</p:attrName>
                                        </p:attrNameLst>
                                      </p:cBhvr>
                                      <p:to>
                                        <p:strVal val="visible"/>
                                      </p:to>
                                    </p:set>
                                    <p:animEffect transition="in" filter="fade">
                                      <p:cBhvr>
                                        <p:cTn id="43" dur="500"/>
                                        <p:tgtEl>
                                          <p:spTgt spid="8"/>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1" fill="hold" nodeType="clickEffect">
                                  <p:stCondLst>
                                    <p:cond delay="0"/>
                                  </p:stCondLst>
                                  <p:childTnLst>
                                    <p:set>
                                      <p:cBhvr>
                                        <p:cTn id="47" dur="1" fill="hold">
                                          <p:stCondLst>
                                            <p:cond delay="0"/>
                                          </p:stCondLst>
                                        </p:cTn>
                                        <p:tgtEl>
                                          <p:spTgt spid="6">
                                            <p:txEl>
                                              <p:pRg st="4" end="4"/>
                                            </p:txEl>
                                          </p:spTgt>
                                        </p:tgtEl>
                                        <p:attrNameLst>
                                          <p:attrName>style.visibility</p:attrName>
                                        </p:attrNameLst>
                                      </p:cBhvr>
                                      <p:to>
                                        <p:strVal val="visible"/>
                                      </p:to>
                                    </p:set>
                                    <p:animEffect transition="in" filter="wipe(up)">
                                      <p:cBhvr>
                                        <p:cTn id="48" dur="500"/>
                                        <p:tgtEl>
                                          <p:spTgt spid="6">
                                            <p:txEl>
                                              <p:pRg st="4" end="4"/>
                                            </p:txEl>
                                          </p:spTgt>
                                        </p:tgtEl>
                                      </p:cBhvr>
                                    </p:animEffect>
                                  </p:childTnLst>
                                </p:cTn>
                              </p:par>
                              <p:par>
                                <p:cTn id="49" presetID="22" presetClass="entr" presetSubtype="1" fill="hold" nodeType="withEffect">
                                  <p:stCondLst>
                                    <p:cond delay="0"/>
                                  </p:stCondLst>
                                  <p:childTnLst>
                                    <p:set>
                                      <p:cBhvr>
                                        <p:cTn id="50" dur="1" fill="hold">
                                          <p:stCondLst>
                                            <p:cond delay="0"/>
                                          </p:stCondLst>
                                        </p:cTn>
                                        <p:tgtEl>
                                          <p:spTgt spid="6">
                                            <p:txEl>
                                              <p:pRg st="5" end="5"/>
                                            </p:txEl>
                                          </p:spTgt>
                                        </p:tgtEl>
                                        <p:attrNameLst>
                                          <p:attrName>style.visibility</p:attrName>
                                        </p:attrNameLst>
                                      </p:cBhvr>
                                      <p:to>
                                        <p:strVal val="visible"/>
                                      </p:to>
                                    </p:set>
                                    <p:animEffect transition="in" filter="wipe(up)">
                                      <p:cBhvr>
                                        <p:cTn id="51" dur="500"/>
                                        <p:tgtEl>
                                          <p:spTgt spid="6">
                                            <p:txEl>
                                              <p:pRg st="5" end="5"/>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xit" presetSubtype="0" fill="hold" nodeType="clickEffect">
                                  <p:stCondLst>
                                    <p:cond delay="0"/>
                                  </p:stCondLst>
                                  <p:childTnLst>
                                    <p:animEffect transition="out" filter="fade">
                                      <p:cBhvr>
                                        <p:cTn id="55" dur="500"/>
                                        <p:tgtEl>
                                          <p:spTgt spid="8"/>
                                        </p:tgtEl>
                                      </p:cBhvr>
                                    </p:animEffect>
                                    <p:set>
                                      <p:cBhvr>
                                        <p:cTn id="56" dur="1" fill="hold">
                                          <p:stCondLst>
                                            <p:cond delay="499"/>
                                          </p:stCondLst>
                                        </p:cTn>
                                        <p:tgtEl>
                                          <p:spTgt spid="8"/>
                                        </p:tgtEl>
                                        <p:attrNameLst>
                                          <p:attrName>style.visibility</p:attrName>
                                        </p:attrNameLst>
                                      </p:cBhvr>
                                      <p:to>
                                        <p:strVal val="hidden"/>
                                      </p:to>
                                    </p:set>
                                  </p:childTnLst>
                                </p:cTn>
                              </p:par>
                            </p:childTnLst>
                          </p:cTn>
                        </p:par>
                        <p:par>
                          <p:cTn id="57" fill="hold">
                            <p:stCondLst>
                              <p:cond delay="500"/>
                            </p:stCondLst>
                            <p:childTnLst>
                              <p:par>
                                <p:cTn id="58" presetID="22" presetClass="entr" presetSubtype="1" fill="hold" nodeType="afterEffect">
                                  <p:stCondLst>
                                    <p:cond delay="0"/>
                                  </p:stCondLst>
                                  <p:childTnLst>
                                    <p:set>
                                      <p:cBhvr>
                                        <p:cTn id="59" dur="1" fill="hold">
                                          <p:stCondLst>
                                            <p:cond delay="0"/>
                                          </p:stCondLst>
                                        </p:cTn>
                                        <p:tgtEl>
                                          <p:spTgt spid="6">
                                            <p:txEl>
                                              <p:pRg st="6" end="6"/>
                                            </p:txEl>
                                          </p:spTgt>
                                        </p:tgtEl>
                                        <p:attrNameLst>
                                          <p:attrName>style.visibility</p:attrName>
                                        </p:attrNameLst>
                                      </p:cBhvr>
                                      <p:to>
                                        <p:strVal val="visible"/>
                                      </p:to>
                                    </p:set>
                                    <p:animEffect transition="in" filter="wipe(up)">
                                      <p:cBhvr>
                                        <p:cTn id="60" dur="500"/>
                                        <p:tgtEl>
                                          <p:spTgt spid="6">
                                            <p:txEl>
                                              <p:pRg st="6" end="6"/>
                                            </p:txEl>
                                          </p:spTgt>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9"/>
                                        </p:tgtEl>
                                        <p:attrNameLst>
                                          <p:attrName>style.visibility</p:attrName>
                                        </p:attrNameLst>
                                      </p:cBhvr>
                                      <p:to>
                                        <p:strVal val="visible"/>
                                      </p:to>
                                    </p:set>
                                    <p:animEffect transition="in" filter="fade">
                                      <p:cBhvr>
                                        <p:cTn id="65" dur="500"/>
                                        <p:tgtEl>
                                          <p:spTgt spid="9"/>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4" fill="hold" grpId="0" nodeType="clickEffect">
                                  <p:stCondLst>
                                    <p:cond delay="0"/>
                                  </p:stCondLst>
                                  <p:childTnLst>
                                    <p:set>
                                      <p:cBhvr>
                                        <p:cTn id="69" dur="1" fill="hold">
                                          <p:stCondLst>
                                            <p:cond delay="0"/>
                                          </p:stCondLst>
                                        </p:cTn>
                                        <p:tgtEl>
                                          <p:spTgt spid="10"/>
                                        </p:tgtEl>
                                        <p:attrNameLst>
                                          <p:attrName>style.visibility</p:attrName>
                                        </p:attrNameLst>
                                      </p:cBhvr>
                                      <p:to>
                                        <p:strVal val="visible"/>
                                      </p:to>
                                    </p:set>
                                    <p:animEffect transition="in" filter="wipe(down)">
                                      <p:cBhvr>
                                        <p:cTn id="70" dur="500"/>
                                        <p:tgtEl>
                                          <p:spTgt spid="10"/>
                                        </p:tgtEl>
                                      </p:cBhvr>
                                    </p:animEffect>
                                  </p:childTnLst>
                                </p:cTn>
                              </p:par>
                            </p:childTnLst>
                          </p:cTn>
                        </p:par>
                      </p:childTnLst>
                    </p:cTn>
                  </p:par>
                  <p:par>
                    <p:cTn id="71" fill="hold">
                      <p:stCondLst>
                        <p:cond delay="indefinite"/>
                      </p:stCondLst>
                      <p:childTnLst>
                        <p:par>
                          <p:cTn id="72" fill="hold">
                            <p:stCondLst>
                              <p:cond delay="0"/>
                            </p:stCondLst>
                            <p:childTnLst>
                              <p:par>
                                <p:cTn id="73" presetID="22" presetClass="entr" presetSubtype="4" fill="hold" grpId="0" nodeType="clickEffect">
                                  <p:stCondLst>
                                    <p:cond delay="0"/>
                                  </p:stCondLst>
                                  <p:childTnLst>
                                    <p:set>
                                      <p:cBhvr>
                                        <p:cTn id="74" dur="1" fill="hold">
                                          <p:stCondLst>
                                            <p:cond delay="0"/>
                                          </p:stCondLst>
                                        </p:cTn>
                                        <p:tgtEl>
                                          <p:spTgt spid="11"/>
                                        </p:tgtEl>
                                        <p:attrNameLst>
                                          <p:attrName>style.visibility</p:attrName>
                                        </p:attrNameLst>
                                      </p:cBhvr>
                                      <p:to>
                                        <p:strVal val="visible"/>
                                      </p:to>
                                    </p:set>
                                    <p:animEffect transition="in" filter="wipe(down)">
                                      <p:cBhvr>
                                        <p:cTn id="75" dur="500"/>
                                        <p:tgtEl>
                                          <p:spTgt spid="11"/>
                                        </p:tgtEl>
                                      </p:cBhvr>
                                    </p:animEffect>
                                  </p:childTnLst>
                                </p:cTn>
                              </p:par>
                              <p:par>
                                <p:cTn id="76" presetID="22" presetClass="entr" presetSubtype="4" fill="hold" grpId="0" nodeType="withEffect">
                                  <p:stCondLst>
                                    <p:cond delay="0"/>
                                  </p:stCondLst>
                                  <p:childTnLst>
                                    <p:set>
                                      <p:cBhvr>
                                        <p:cTn id="77" dur="1" fill="hold">
                                          <p:stCondLst>
                                            <p:cond delay="0"/>
                                          </p:stCondLst>
                                        </p:cTn>
                                        <p:tgtEl>
                                          <p:spTgt spid="12"/>
                                        </p:tgtEl>
                                        <p:attrNameLst>
                                          <p:attrName>style.visibility</p:attrName>
                                        </p:attrNameLst>
                                      </p:cBhvr>
                                      <p:to>
                                        <p:strVal val="visible"/>
                                      </p:to>
                                    </p:set>
                                    <p:animEffect transition="in" filter="wipe(down)">
                                      <p:cBhvr>
                                        <p:cTn id="78" dur="500"/>
                                        <p:tgtEl>
                                          <p:spTgt spid="12"/>
                                        </p:tgtEl>
                                      </p:cBhvr>
                                    </p:animEffect>
                                  </p:childTnLst>
                                </p:cTn>
                              </p:par>
                              <p:par>
                                <p:cTn id="79" presetID="22" presetClass="entr" presetSubtype="4" fill="hold" grpId="0" nodeType="withEffect">
                                  <p:stCondLst>
                                    <p:cond delay="0"/>
                                  </p:stCondLst>
                                  <p:childTnLst>
                                    <p:set>
                                      <p:cBhvr>
                                        <p:cTn id="80" dur="1" fill="hold">
                                          <p:stCondLst>
                                            <p:cond delay="0"/>
                                          </p:stCondLst>
                                        </p:cTn>
                                        <p:tgtEl>
                                          <p:spTgt spid="13"/>
                                        </p:tgtEl>
                                        <p:attrNameLst>
                                          <p:attrName>style.visibility</p:attrName>
                                        </p:attrNameLst>
                                      </p:cBhvr>
                                      <p:to>
                                        <p:strVal val="visible"/>
                                      </p:to>
                                    </p:set>
                                    <p:animEffect transition="in" filter="wipe(down)">
                                      <p:cBhvr>
                                        <p:cTn id="81" dur="500"/>
                                        <p:tgtEl>
                                          <p:spTgt spid="13"/>
                                        </p:tgtEl>
                                      </p:cBhvr>
                                    </p:animEffect>
                                  </p:childTnLst>
                                </p:cTn>
                              </p:par>
                              <p:par>
                                <p:cTn id="82" presetID="22" presetClass="entr" presetSubtype="4" fill="hold" grpId="0" nodeType="withEffect">
                                  <p:stCondLst>
                                    <p:cond delay="0"/>
                                  </p:stCondLst>
                                  <p:childTnLst>
                                    <p:set>
                                      <p:cBhvr>
                                        <p:cTn id="83" dur="1" fill="hold">
                                          <p:stCondLst>
                                            <p:cond delay="0"/>
                                          </p:stCondLst>
                                        </p:cTn>
                                        <p:tgtEl>
                                          <p:spTgt spid="14"/>
                                        </p:tgtEl>
                                        <p:attrNameLst>
                                          <p:attrName>style.visibility</p:attrName>
                                        </p:attrNameLst>
                                      </p:cBhvr>
                                      <p:to>
                                        <p:strVal val="visible"/>
                                      </p:to>
                                    </p:set>
                                    <p:animEffect transition="in" filter="wipe(down)">
                                      <p:cBhvr>
                                        <p:cTn id="84" dur="500"/>
                                        <p:tgtEl>
                                          <p:spTgt spid="14"/>
                                        </p:tgtEl>
                                      </p:cBhvr>
                                    </p:animEffect>
                                  </p:childTnLst>
                                </p:cTn>
                              </p:par>
                              <p:par>
                                <p:cTn id="85" presetID="22" presetClass="entr" presetSubtype="8" fill="hold" grpId="0" nodeType="withEffect">
                                  <p:stCondLst>
                                    <p:cond delay="0"/>
                                  </p:stCondLst>
                                  <p:childTnLst>
                                    <p:set>
                                      <p:cBhvr>
                                        <p:cTn id="86" dur="1" fill="hold">
                                          <p:stCondLst>
                                            <p:cond delay="0"/>
                                          </p:stCondLst>
                                        </p:cTn>
                                        <p:tgtEl>
                                          <p:spTgt spid="15"/>
                                        </p:tgtEl>
                                        <p:attrNameLst>
                                          <p:attrName>style.visibility</p:attrName>
                                        </p:attrNameLst>
                                      </p:cBhvr>
                                      <p:to>
                                        <p:strVal val="visible"/>
                                      </p:to>
                                    </p:set>
                                    <p:animEffect transition="in" filter="wipe(left)">
                                      <p:cBhvr>
                                        <p:cTn id="87" dur="500"/>
                                        <p:tgtEl>
                                          <p:spTgt spid="15"/>
                                        </p:tgtEl>
                                      </p:cBhvr>
                                    </p:animEffect>
                                  </p:childTnLst>
                                </p:cTn>
                              </p:par>
                              <p:par>
                                <p:cTn id="88" presetID="22" presetClass="entr" presetSubtype="8" fill="hold" grpId="0" nodeType="withEffect">
                                  <p:stCondLst>
                                    <p:cond delay="0"/>
                                  </p:stCondLst>
                                  <p:childTnLst>
                                    <p:set>
                                      <p:cBhvr>
                                        <p:cTn id="89" dur="1" fill="hold">
                                          <p:stCondLst>
                                            <p:cond delay="0"/>
                                          </p:stCondLst>
                                        </p:cTn>
                                        <p:tgtEl>
                                          <p:spTgt spid="16"/>
                                        </p:tgtEl>
                                        <p:attrNameLst>
                                          <p:attrName>style.visibility</p:attrName>
                                        </p:attrNameLst>
                                      </p:cBhvr>
                                      <p:to>
                                        <p:strVal val="visible"/>
                                      </p:to>
                                    </p:set>
                                    <p:animEffect transition="in" filter="wipe(left)">
                                      <p:cBhvr>
                                        <p:cTn id="90" dur="500"/>
                                        <p:tgtEl>
                                          <p:spTgt spid="16"/>
                                        </p:tgtEl>
                                      </p:cBhvr>
                                    </p:animEffect>
                                  </p:childTnLst>
                                </p:cTn>
                              </p:par>
                              <p:par>
                                <p:cTn id="91" presetID="22" presetClass="entr" presetSubtype="8" fill="hold" grpId="0" nodeType="withEffect">
                                  <p:stCondLst>
                                    <p:cond delay="0"/>
                                  </p:stCondLst>
                                  <p:childTnLst>
                                    <p:set>
                                      <p:cBhvr>
                                        <p:cTn id="92" dur="1" fill="hold">
                                          <p:stCondLst>
                                            <p:cond delay="0"/>
                                          </p:stCondLst>
                                        </p:cTn>
                                        <p:tgtEl>
                                          <p:spTgt spid="17"/>
                                        </p:tgtEl>
                                        <p:attrNameLst>
                                          <p:attrName>style.visibility</p:attrName>
                                        </p:attrNameLst>
                                      </p:cBhvr>
                                      <p:to>
                                        <p:strVal val="visible"/>
                                      </p:to>
                                    </p:set>
                                    <p:animEffect transition="in" filter="wipe(left)">
                                      <p:cBhvr>
                                        <p:cTn id="93" dur="500"/>
                                        <p:tgtEl>
                                          <p:spTgt spid="17"/>
                                        </p:tgtEl>
                                      </p:cBhvr>
                                    </p:animEffect>
                                  </p:childTnLst>
                                </p:cTn>
                              </p:par>
                              <p:par>
                                <p:cTn id="94" presetID="22" presetClass="entr" presetSubtype="8" fill="hold" grpId="0" nodeType="withEffect">
                                  <p:stCondLst>
                                    <p:cond delay="0"/>
                                  </p:stCondLst>
                                  <p:childTnLst>
                                    <p:set>
                                      <p:cBhvr>
                                        <p:cTn id="95" dur="1" fill="hold">
                                          <p:stCondLst>
                                            <p:cond delay="0"/>
                                          </p:stCondLst>
                                        </p:cTn>
                                        <p:tgtEl>
                                          <p:spTgt spid="18"/>
                                        </p:tgtEl>
                                        <p:attrNameLst>
                                          <p:attrName>style.visibility</p:attrName>
                                        </p:attrNameLst>
                                      </p:cBhvr>
                                      <p:to>
                                        <p:strVal val="visible"/>
                                      </p:to>
                                    </p:set>
                                    <p:animEffect transition="in" filter="wipe(left)">
                                      <p:cBhvr>
                                        <p:cTn id="96" dur="500"/>
                                        <p:tgtEl>
                                          <p:spTgt spid="18"/>
                                        </p:tgtEl>
                                      </p:cBhvr>
                                    </p:animEffect>
                                  </p:childTnLst>
                                </p:cTn>
                              </p:par>
                            </p:childTnLst>
                          </p:cTn>
                        </p:par>
                      </p:childTnLst>
                    </p:cTn>
                  </p:par>
                  <p:par>
                    <p:cTn id="97" fill="hold">
                      <p:stCondLst>
                        <p:cond delay="indefinite"/>
                      </p:stCondLst>
                      <p:childTnLst>
                        <p:par>
                          <p:cTn id="98" fill="hold">
                            <p:stCondLst>
                              <p:cond delay="0"/>
                            </p:stCondLst>
                            <p:childTnLst>
                              <p:par>
                                <p:cTn id="99" presetID="21" presetClass="entr" presetSubtype="1" fill="hold" grpId="0" nodeType="clickEffect">
                                  <p:stCondLst>
                                    <p:cond delay="0"/>
                                  </p:stCondLst>
                                  <p:childTnLst>
                                    <p:set>
                                      <p:cBhvr>
                                        <p:cTn id="100" dur="1" fill="hold">
                                          <p:stCondLst>
                                            <p:cond delay="0"/>
                                          </p:stCondLst>
                                        </p:cTn>
                                        <p:tgtEl>
                                          <p:spTgt spid="19"/>
                                        </p:tgtEl>
                                        <p:attrNameLst>
                                          <p:attrName>style.visibility</p:attrName>
                                        </p:attrNameLst>
                                      </p:cBhvr>
                                      <p:to>
                                        <p:strVal val="visible"/>
                                      </p:to>
                                    </p:set>
                                    <p:animEffect transition="in" filter="wheel(1)">
                                      <p:cBhvr>
                                        <p:cTn id="101" dur="500"/>
                                        <p:tgtEl>
                                          <p:spTgt spid="19"/>
                                        </p:tgtEl>
                                      </p:cBhvr>
                                    </p:animEffect>
                                  </p:childTnLst>
                                </p:cTn>
                              </p:par>
                            </p:childTnLst>
                          </p:cTn>
                        </p:par>
                      </p:childTnLst>
                    </p:cTn>
                  </p:par>
                  <p:par>
                    <p:cTn id="102" fill="hold">
                      <p:stCondLst>
                        <p:cond delay="indefinite"/>
                      </p:stCondLst>
                      <p:childTnLst>
                        <p:par>
                          <p:cTn id="103" fill="hold">
                            <p:stCondLst>
                              <p:cond delay="0"/>
                            </p:stCondLst>
                            <p:childTnLst>
                              <p:par>
                                <p:cTn id="104" presetID="22" presetClass="entr" presetSubtype="1" fill="hold" nodeType="clickEffect">
                                  <p:stCondLst>
                                    <p:cond delay="0"/>
                                  </p:stCondLst>
                                  <p:childTnLst>
                                    <p:set>
                                      <p:cBhvr>
                                        <p:cTn id="105" dur="1" fill="hold">
                                          <p:stCondLst>
                                            <p:cond delay="0"/>
                                          </p:stCondLst>
                                        </p:cTn>
                                        <p:tgtEl>
                                          <p:spTgt spid="6">
                                            <p:txEl>
                                              <p:pRg st="7" end="7"/>
                                            </p:txEl>
                                          </p:spTgt>
                                        </p:tgtEl>
                                        <p:attrNameLst>
                                          <p:attrName>style.visibility</p:attrName>
                                        </p:attrNameLst>
                                      </p:cBhvr>
                                      <p:to>
                                        <p:strVal val="visible"/>
                                      </p:to>
                                    </p:set>
                                    <p:animEffect transition="in" filter="wipe(up)">
                                      <p:cBhvr>
                                        <p:cTn id="106" dur="500"/>
                                        <p:tgtEl>
                                          <p:spTgt spid="6">
                                            <p:txEl>
                                              <p:pRg st="7" end="7"/>
                                            </p:txEl>
                                          </p:spTgt>
                                        </p:tgtEl>
                                      </p:cBhvr>
                                    </p:animEffect>
                                  </p:childTnLst>
                                </p:cTn>
                              </p:par>
                              <p:par>
                                <p:cTn id="107" presetID="22" presetClass="entr" presetSubtype="1" fill="hold" nodeType="withEffect">
                                  <p:stCondLst>
                                    <p:cond delay="0"/>
                                  </p:stCondLst>
                                  <p:childTnLst>
                                    <p:set>
                                      <p:cBhvr>
                                        <p:cTn id="108" dur="1" fill="hold">
                                          <p:stCondLst>
                                            <p:cond delay="0"/>
                                          </p:stCondLst>
                                        </p:cTn>
                                        <p:tgtEl>
                                          <p:spTgt spid="6">
                                            <p:txEl>
                                              <p:pRg st="8" end="8"/>
                                            </p:txEl>
                                          </p:spTgt>
                                        </p:tgtEl>
                                        <p:attrNameLst>
                                          <p:attrName>style.visibility</p:attrName>
                                        </p:attrNameLst>
                                      </p:cBhvr>
                                      <p:to>
                                        <p:strVal val="visible"/>
                                      </p:to>
                                    </p:set>
                                    <p:animEffect transition="in" filter="wipe(up)">
                                      <p:cBhvr>
                                        <p:cTn id="109" dur="500"/>
                                        <p:tgtEl>
                                          <p:spTgt spid="6">
                                            <p:txEl>
                                              <p:pRg st="8" end="8"/>
                                            </p:txEl>
                                          </p:spTgt>
                                        </p:tgtEl>
                                      </p:cBhvr>
                                    </p:animEffect>
                                  </p:childTnLst>
                                </p:cTn>
                              </p:par>
                            </p:childTnLst>
                          </p:cTn>
                        </p:par>
                      </p:childTnLst>
                    </p:cTn>
                  </p:par>
                  <p:par>
                    <p:cTn id="110" fill="hold">
                      <p:stCondLst>
                        <p:cond delay="indefinite"/>
                      </p:stCondLst>
                      <p:childTnLst>
                        <p:par>
                          <p:cTn id="111" fill="hold">
                            <p:stCondLst>
                              <p:cond delay="0"/>
                            </p:stCondLst>
                            <p:childTnLst>
                              <p:par>
                                <p:cTn id="112" presetID="10" presetClass="exit" presetSubtype="0" fill="hold" nodeType="clickEffect">
                                  <p:stCondLst>
                                    <p:cond delay="0"/>
                                  </p:stCondLst>
                                  <p:childTnLst>
                                    <p:animEffect transition="out" filter="fade">
                                      <p:cBhvr>
                                        <p:cTn id="113" dur="500"/>
                                        <p:tgtEl>
                                          <p:spTgt spid="9"/>
                                        </p:tgtEl>
                                      </p:cBhvr>
                                    </p:animEffect>
                                    <p:set>
                                      <p:cBhvr>
                                        <p:cTn id="114" dur="1" fill="hold">
                                          <p:stCondLst>
                                            <p:cond delay="499"/>
                                          </p:stCondLst>
                                        </p:cTn>
                                        <p:tgtEl>
                                          <p:spTgt spid="9"/>
                                        </p:tgtEl>
                                        <p:attrNameLst>
                                          <p:attrName>style.visibility</p:attrName>
                                        </p:attrNameLst>
                                      </p:cBhvr>
                                      <p:to>
                                        <p:strVal val="hidden"/>
                                      </p:to>
                                    </p:set>
                                  </p:childTnLst>
                                </p:cTn>
                              </p:par>
                              <p:par>
                                <p:cTn id="115" presetID="10" presetClass="exit" presetSubtype="0" fill="hold" grpId="1" nodeType="withEffect">
                                  <p:stCondLst>
                                    <p:cond delay="0"/>
                                  </p:stCondLst>
                                  <p:childTnLst>
                                    <p:animEffect transition="out" filter="fade">
                                      <p:cBhvr>
                                        <p:cTn id="116" dur="500"/>
                                        <p:tgtEl>
                                          <p:spTgt spid="10"/>
                                        </p:tgtEl>
                                      </p:cBhvr>
                                    </p:animEffect>
                                    <p:set>
                                      <p:cBhvr>
                                        <p:cTn id="117" dur="1" fill="hold">
                                          <p:stCondLst>
                                            <p:cond delay="499"/>
                                          </p:stCondLst>
                                        </p:cTn>
                                        <p:tgtEl>
                                          <p:spTgt spid="10"/>
                                        </p:tgtEl>
                                        <p:attrNameLst>
                                          <p:attrName>style.visibility</p:attrName>
                                        </p:attrNameLst>
                                      </p:cBhvr>
                                      <p:to>
                                        <p:strVal val="hidden"/>
                                      </p:to>
                                    </p:set>
                                  </p:childTnLst>
                                </p:cTn>
                              </p:par>
                              <p:par>
                                <p:cTn id="118" presetID="10" presetClass="exit" presetSubtype="0" fill="hold" grpId="1" nodeType="withEffect">
                                  <p:stCondLst>
                                    <p:cond delay="0"/>
                                  </p:stCondLst>
                                  <p:childTnLst>
                                    <p:animEffect transition="out" filter="fade">
                                      <p:cBhvr>
                                        <p:cTn id="119" dur="500"/>
                                        <p:tgtEl>
                                          <p:spTgt spid="11"/>
                                        </p:tgtEl>
                                      </p:cBhvr>
                                    </p:animEffect>
                                    <p:set>
                                      <p:cBhvr>
                                        <p:cTn id="120" dur="1" fill="hold">
                                          <p:stCondLst>
                                            <p:cond delay="499"/>
                                          </p:stCondLst>
                                        </p:cTn>
                                        <p:tgtEl>
                                          <p:spTgt spid="11"/>
                                        </p:tgtEl>
                                        <p:attrNameLst>
                                          <p:attrName>style.visibility</p:attrName>
                                        </p:attrNameLst>
                                      </p:cBhvr>
                                      <p:to>
                                        <p:strVal val="hidden"/>
                                      </p:to>
                                    </p:set>
                                  </p:childTnLst>
                                </p:cTn>
                              </p:par>
                              <p:par>
                                <p:cTn id="121" presetID="10" presetClass="exit" presetSubtype="0" fill="hold" grpId="1" nodeType="withEffect">
                                  <p:stCondLst>
                                    <p:cond delay="0"/>
                                  </p:stCondLst>
                                  <p:childTnLst>
                                    <p:animEffect transition="out" filter="fade">
                                      <p:cBhvr>
                                        <p:cTn id="122" dur="500"/>
                                        <p:tgtEl>
                                          <p:spTgt spid="12"/>
                                        </p:tgtEl>
                                      </p:cBhvr>
                                    </p:animEffect>
                                    <p:set>
                                      <p:cBhvr>
                                        <p:cTn id="123" dur="1" fill="hold">
                                          <p:stCondLst>
                                            <p:cond delay="499"/>
                                          </p:stCondLst>
                                        </p:cTn>
                                        <p:tgtEl>
                                          <p:spTgt spid="12"/>
                                        </p:tgtEl>
                                        <p:attrNameLst>
                                          <p:attrName>style.visibility</p:attrName>
                                        </p:attrNameLst>
                                      </p:cBhvr>
                                      <p:to>
                                        <p:strVal val="hidden"/>
                                      </p:to>
                                    </p:set>
                                  </p:childTnLst>
                                </p:cTn>
                              </p:par>
                              <p:par>
                                <p:cTn id="124" presetID="10" presetClass="exit" presetSubtype="0" fill="hold" grpId="1" nodeType="withEffect">
                                  <p:stCondLst>
                                    <p:cond delay="0"/>
                                  </p:stCondLst>
                                  <p:childTnLst>
                                    <p:animEffect transition="out" filter="fade">
                                      <p:cBhvr>
                                        <p:cTn id="125" dur="500"/>
                                        <p:tgtEl>
                                          <p:spTgt spid="13"/>
                                        </p:tgtEl>
                                      </p:cBhvr>
                                    </p:animEffect>
                                    <p:set>
                                      <p:cBhvr>
                                        <p:cTn id="126" dur="1" fill="hold">
                                          <p:stCondLst>
                                            <p:cond delay="499"/>
                                          </p:stCondLst>
                                        </p:cTn>
                                        <p:tgtEl>
                                          <p:spTgt spid="13"/>
                                        </p:tgtEl>
                                        <p:attrNameLst>
                                          <p:attrName>style.visibility</p:attrName>
                                        </p:attrNameLst>
                                      </p:cBhvr>
                                      <p:to>
                                        <p:strVal val="hidden"/>
                                      </p:to>
                                    </p:set>
                                  </p:childTnLst>
                                </p:cTn>
                              </p:par>
                              <p:par>
                                <p:cTn id="127" presetID="10" presetClass="exit" presetSubtype="0" fill="hold" grpId="1" nodeType="withEffect">
                                  <p:stCondLst>
                                    <p:cond delay="0"/>
                                  </p:stCondLst>
                                  <p:childTnLst>
                                    <p:animEffect transition="out" filter="fade">
                                      <p:cBhvr>
                                        <p:cTn id="128" dur="500"/>
                                        <p:tgtEl>
                                          <p:spTgt spid="14"/>
                                        </p:tgtEl>
                                      </p:cBhvr>
                                    </p:animEffect>
                                    <p:set>
                                      <p:cBhvr>
                                        <p:cTn id="129" dur="1" fill="hold">
                                          <p:stCondLst>
                                            <p:cond delay="499"/>
                                          </p:stCondLst>
                                        </p:cTn>
                                        <p:tgtEl>
                                          <p:spTgt spid="14"/>
                                        </p:tgtEl>
                                        <p:attrNameLst>
                                          <p:attrName>style.visibility</p:attrName>
                                        </p:attrNameLst>
                                      </p:cBhvr>
                                      <p:to>
                                        <p:strVal val="hidden"/>
                                      </p:to>
                                    </p:set>
                                  </p:childTnLst>
                                </p:cTn>
                              </p:par>
                              <p:par>
                                <p:cTn id="130" presetID="10" presetClass="exit" presetSubtype="0" fill="hold" grpId="1" nodeType="withEffect">
                                  <p:stCondLst>
                                    <p:cond delay="0"/>
                                  </p:stCondLst>
                                  <p:childTnLst>
                                    <p:animEffect transition="out" filter="fade">
                                      <p:cBhvr>
                                        <p:cTn id="131" dur="500"/>
                                        <p:tgtEl>
                                          <p:spTgt spid="15"/>
                                        </p:tgtEl>
                                      </p:cBhvr>
                                    </p:animEffect>
                                    <p:set>
                                      <p:cBhvr>
                                        <p:cTn id="132" dur="1" fill="hold">
                                          <p:stCondLst>
                                            <p:cond delay="499"/>
                                          </p:stCondLst>
                                        </p:cTn>
                                        <p:tgtEl>
                                          <p:spTgt spid="15"/>
                                        </p:tgtEl>
                                        <p:attrNameLst>
                                          <p:attrName>style.visibility</p:attrName>
                                        </p:attrNameLst>
                                      </p:cBhvr>
                                      <p:to>
                                        <p:strVal val="hidden"/>
                                      </p:to>
                                    </p:set>
                                  </p:childTnLst>
                                </p:cTn>
                              </p:par>
                              <p:par>
                                <p:cTn id="133" presetID="10" presetClass="exit" presetSubtype="0" fill="hold" grpId="1" nodeType="withEffect">
                                  <p:stCondLst>
                                    <p:cond delay="0"/>
                                  </p:stCondLst>
                                  <p:childTnLst>
                                    <p:animEffect transition="out" filter="fade">
                                      <p:cBhvr>
                                        <p:cTn id="134" dur="500"/>
                                        <p:tgtEl>
                                          <p:spTgt spid="16"/>
                                        </p:tgtEl>
                                      </p:cBhvr>
                                    </p:animEffect>
                                    <p:set>
                                      <p:cBhvr>
                                        <p:cTn id="135" dur="1" fill="hold">
                                          <p:stCondLst>
                                            <p:cond delay="499"/>
                                          </p:stCondLst>
                                        </p:cTn>
                                        <p:tgtEl>
                                          <p:spTgt spid="16"/>
                                        </p:tgtEl>
                                        <p:attrNameLst>
                                          <p:attrName>style.visibility</p:attrName>
                                        </p:attrNameLst>
                                      </p:cBhvr>
                                      <p:to>
                                        <p:strVal val="hidden"/>
                                      </p:to>
                                    </p:set>
                                  </p:childTnLst>
                                </p:cTn>
                              </p:par>
                              <p:par>
                                <p:cTn id="136" presetID="10" presetClass="exit" presetSubtype="0" fill="hold" grpId="1" nodeType="withEffect">
                                  <p:stCondLst>
                                    <p:cond delay="0"/>
                                  </p:stCondLst>
                                  <p:childTnLst>
                                    <p:animEffect transition="out" filter="fade">
                                      <p:cBhvr>
                                        <p:cTn id="137" dur="500"/>
                                        <p:tgtEl>
                                          <p:spTgt spid="17"/>
                                        </p:tgtEl>
                                      </p:cBhvr>
                                    </p:animEffect>
                                    <p:set>
                                      <p:cBhvr>
                                        <p:cTn id="138" dur="1" fill="hold">
                                          <p:stCondLst>
                                            <p:cond delay="499"/>
                                          </p:stCondLst>
                                        </p:cTn>
                                        <p:tgtEl>
                                          <p:spTgt spid="17"/>
                                        </p:tgtEl>
                                        <p:attrNameLst>
                                          <p:attrName>style.visibility</p:attrName>
                                        </p:attrNameLst>
                                      </p:cBhvr>
                                      <p:to>
                                        <p:strVal val="hidden"/>
                                      </p:to>
                                    </p:set>
                                  </p:childTnLst>
                                </p:cTn>
                              </p:par>
                              <p:par>
                                <p:cTn id="139" presetID="10" presetClass="exit" presetSubtype="0" fill="hold" grpId="1" nodeType="withEffect">
                                  <p:stCondLst>
                                    <p:cond delay="0"/>
                                  </p:stCondLst>
                                  <p:childTnLst>
                                    <p:animEffect transition="out" filter="fade">
                                      <p:cBhvr>
                                        <p:cTn id="140" dur="500"/>
                                        <p:tgtEl>
                                          <p:spTgt spid="18"/>
                                        </p:tgtEl>
                                      </p:cBhvr>
                                    </p:animEffect>
                                    <p:set>
                                      <p:cBhvr>
                                        <p:cTn id="141" dur="1" fill="hold">
                                          <p:stCondLst>
                                            <p:cond delay="499"/>
                                          </p:stCondLst>
                                        </p:cTn>
                                        <p:tgtEl>
                                          <p:spTgt spid="18"/>
                                        </p:tgtEl>
                                        <p:attrNameLst>
                                          <p:attrName>style.visibility</p:attrName>
                                        </p:attrNameLst>
                                      </p:cBhvr>
                                      <p:to>
                                        <p:strVal val="hidden"/>
                                      </p:to>
                                    </p:set>
                                  </p:childTnLst>
                                </p:cTn>
                              </p:par>
                              <p:par>
                                <p:cTn id="142" presetID="10" presetClass="exit" presetSubtype="0" fill="hold" grpId="1" nodeType="withEffect">
                                  <p:stCondLst>
                                    <p:cond delay="0"/>
                                  </p:stCondLst>
                                  <p:childTnLst>
                                    <p:animEffect transition="out" filter="fade">
                                      <p:cBhvr>
                                        <p:cTn id="143" dur="500"/>
                                        <p:tgtEl>
                                          <p:spTgt spid="19"/>
                                        </p:tgtEl>
                                      </p:cBhvr>
                                    </p:animEffect>
                                    <p:set>
                                      <p:cBhvr>
                                        <p:cTn id="144" dur="1" fill="hold">
                                          <p:stCondLst>
                                            <p:cond delay="499"/>
                                          </p:stCondLst>
                                        </p:cTn>
                                        <p:tgtEl>
                                          <p:spTgt spid="19"/>
                                        </p:tgtEl>
                                        <p:attrNameLst>
                                          <p:attrName>style.visibility</p:attrName>
                                        </p:attrNameLst>
                                      </p:cBhvr>
                                      <p:to>
                                        <p:strVal val="hidden"/>
                                      </p:to>
                                    </p:set>
                                  </p:childTnLst>
                                </p:cTn>
                              </p:par>
                            </p:childTnLst>
                          </p:cTn>
                        </p:par>
                        <p:par>
                          <p:cTn id="145" fill="hold">
                            <p:stCondLst>
                              <p:cond delay="500"/>
                            </p:stCondLst>
                            <p:childTnLst>
                              <p:par>
                                <p:cTn id="146" presetID="22" presetClass="entr" presetSubtype="1" fill="hold" nodeType="afterEffect">
                                  <p:stCondLst>
                                    <p:cond delay="0"/>
                                  </p:stCondLst>
                                  <p:childTnLst>
                                    <p:set>
                                      <p:cBhvr>
                                        <p:cTn id="147" dur="1" fill="hold">
                                          <p:stCondLst>
                                            <p:cond delay="0"/>
                                          </p:stCondLst>
                                        </p:cTn>
                                        <p:tgtEl>
                                          <p:spTgt spid="6">
                                            <p:txEl>
                                              <p:pRg st="9" end="9"/>
                                            </p:txEl>
                                          </p:spTgt>
                                        </p:tgtEl>
                                        <p:attrNameLst>
                                          <p:attrName>style.visibility</p:attrName>
                                        </p:attrNameLst>
                                      </p:cBhvr>
                                      <p:to>
                                        <p:strVal val="visible"/>
                                      </p:to>
                                    </p:set>
                                    <p:animEffect transition="in" filter="wipe(up)">
                                      <p:cBhvr>
                                        <p:cTn id="148" dur="500"/>
                                        <p:tgtEl>
                                          <p:spTgt spid="6">
                                            <p:txEl>
                                              <p:pRg st="9" end="9"/>
                                            </p:txEl>
                                          </p:spTgt>
                                        </p:tgtEl>
                                      </p:cBhvr>
                                    </p:animEffect>
                                  </p:childTnLst>
                                </p:cTn>
                              </p:par>
                            </p:childTnLst>
                          </p:cTn>
                        </p:par>
                      </p:childTnLst>
                    </p:cTn>
                  </p:par>
                  <p:par>
                    <p:cTn id="149" fill="hold">
                      <p:stCondLst>
                        <p:cond delay="indefinite"/>
                      </p:stCondLst>
                      <p:childTnLst>
                        <p:par>
                          <p:cTn id="150" fill="hold">
                            <p:stCondLst>
                              <p:cond delay="0"/>
                            </p:stCondLst>
                            <p:childTnLst>
                              <p:par>
                                <p:cTn id="151" presetID="10" presetClass="entr" presetSubtype="0" fill="hold" nodeType="clickEffect">
                                  <p:stCondLst>
                                    <p:cond delay="0"/>
                                  </p:stCondLst>
                                  <p:childTnLst>
                                    <p:set>
                                      <p:cBhvr>
                                        <p:cTn id="152" dur="1" fill="hold">
                                          <p:stCondLst>
                                            <p:cond delay="0"/>
                                          </p:stCondLst>
                                        </p:cTn>
                                        <p:tgtEl>
                                          <p:spTgt spid="20"/>
                                        </p:tgtEl>
                                        <p:attrNameLst>
                                          <p:attrName>style.visibility</p:attrName>
                                        </p:attrNameLst>
                                      </p:cBhvr>
                                      <p:to>
                                        <p:strVal val="visible"/>
                                      </p:to>
                                    </p:set>
                                    <p:animEffect transition="in" filter="fade">
                                      <p:cBhvr>
                                        <p:cTn id="153" dur="500"/>
                                        <p:tgtEl>
                                          <p:spTgt spid="20"/>
                                        </p:tgtEl>
                                      </p:cBhvr>
                                    </p:animEffect>
                                  </p:childTnLst>
                                </p:cTn>
                              </p:par>
                            </p:childTnLst>
                          </p:cTn>
                        </p:par>
                      </p:childTnLst>
                    </p:cTn>
                  </p:par>
                  <p:par>
                    <p:cTn id="154" fill="hold">
                      <p:stCondLst>
                        <p:cond delay="indefinite"/>
                      </p:stCondLst>
                      <p:childTnLst>
                        <p:par>
                          <p:cTn id="155" fill="hold">
                            <p:stCondLst>
                              <p:cond delay="0"/>
                            </p:stCondLst>
                            <p:childTnLst>
                              <p:par>
                                <p:cTn id="156" presetID="10" presetClass="exit" presetSubtype="0" fill="hold" nodeType="clickEffect">
                                  <p:stCondLst>
                                    <p:cond delay="0"/>
                                  </p:stCondLst>
                                  <p:childTnLst>
                                    <p:animEffect transition="out" filter="fade">
                                      <p:cBhvr>
                                        <p:cTn id="157" dur="500"/>
                                        <p:tgtEl>
                                          <p:spTgt spid="20"/>
                                        </p:tgtEl>
                                      </p:cBhvr>
                                    </p:animEffect>
                                    <p:set>
                                      <p:cBhvr>
                                        <p:cTn id="158" dur="1" fill="hold">
                                          <p:stCondLst>
                                            <p:cond delay="499"/>
                                          </p:stCondLst>
                                        </p:cTn>
                                        <p:tgtEl>
                                          <p:spTgt spid="20"/>
                                        </p:tgtEl>
                                        <p:attrNameLst>
                                          <p:attrName>style.visibility</p:attrName>
                                        </p:attrNameLst>
                                      </p:cBhvr>
                                      <p:to>
                                        <p:strVal val="hidden"/>
                                      </p:to>
                                    </p:set>
                                  </p:childTnLst>
                                </p:cTn>
                              </p:par>
                              <p:par>
                                <p:cTn id="159" presetID="10" presetClass="entr" presetSubtype="0" fill="hold" nodeType="withEffect">
                                  <p:stCondLst>
                                    <p:cond delay="0"/>
                                  </p:stCondLst>
                                  <p:childTnLst>
                                    <p:set>
                                      <p:cBhvr>
                                        <p:cTn id="160" dur="1" fill="hold">
                                          <p:stCondLst>
                                            <p:cond delay="0"/>
                                          </p:stCondLst>
                                        </p:cTn>
                                        <p:tgtEl>
                                          <p:spTgt spid="21"/>
                                        </p:tgtEl>
                                        <p:attrNameLst>
                                          <p:attrName>style.visibility</p:attrName>
                                        </p:attrNameLst>
                                      </p:cBhvr>
                                      <p:to>
                                        <p:strVal val="visible"/>
                                      </p:to>
                                    </p:set>
                                    <p:animEffect transition="in" filter="fade">
                                      <p:cBhvr>
                                        <p:cTn id="161" dur="500"/>
                                        <p:tgtEl>
                                          <p:spTgt spid="21"/>
                                        </p:tgtEl>
                                      </p:cBhvr>
                                    </p:animEffect>
                                  </p:childTnLst>
                                </p:cTn>
                              </p:par>
                            </p:childTnLst>
                          </p:cTn>
                        </p:par>
                      </p:childTnLst>
                    </p:cTn>
                  </p:par>
                  <p:par>
                    <p:cTn id="162" fill="hold">
                      <p:stCondLst>
                        <p:cond delay="indefinite"/>
                      </p:stCondLst>
                      <p:childTnLst>
                        <p:par>
                          <p:cTn id="163" fill="hold">
                            <p:stCondLst>
                              <p:cond delay="0"/>
                            </p:stCondLst>
                            <p:childTnLst>
                              <p:par>
                                <p:cTn id="164" presetID="22" presetClass="entr" presetSubtype="1" fill="hold" nodeType="clickEffect">
                                  <p:stCondLst>
                                    <p:cond delay="0"/>
                                  </p:stCondLst>
                                  <p:childTnLst>
                                    <p:set>
                                      <p:cBhvr>
                                        <p:cTn id="165" dur="1" fill="hold">
                                          <p:stCondLst>
                                            <p:cond delay="0"/>
                                          </p:stCondLst>
                                        </p:cTn>
                                        <p:tgtEl>
                                          <p:spTgt spid="6">
                                            <p:txEl>
                                              <p:pRg st="10" end="10"/>
                                            </p:txEl>
                                          </p:spTgt>
                                        </p:tgtEl>
                                        <p:attrNameLst>
                                          <p:attrName>style.visibility</p:attrName>
                                        </p:attrNameLst>
                                      </p:cBhvr>
                                      <p:to>
                                        <p:strVal val="visible"/>
                                      </p:to>
                                    </p:set>
                                    <p:animEffect transition="in" filter="wipe(up)">
                                      <p:cBhvr>
                                        <p:cTn id="166" dur="500"/>
                                        <p:tgtEl>
                                          <p:spTgt spid="6">
                                            <p:txEl>
                                              <p:pRg st="10" end="10"/>
                                            </p:txEl>
                                          </p:spTgt>
                                        </p:tgtEl>
                                      </p:cBhvr>
                                    </p:animEffect>
                                  </p:childTnLst>
                                </p:cTn>
                              </p:par>
                              <p:par>
                                <p:cTn id="167" presetID="22" presetClass="entr" presetSubtype="1" fill="hold" nodeType="withEffect">
                                  <p:stCondLst>
                                    <p:cond delay="0"/>
                                  </p:stCondLst>
                                  <p:childTnLst>
                                    <p:set>
                                      <p:cBhvr>
                                        <p:cTn id="168" dur="1" fill="hold">
                                          <p:stCondLst>
                                            <p:cond delay="0"/>
                                          </p:stCondLst>
                                        </p:cTn>
                                        <p:tgtEl>
                                          <p:spTgt spid="6">
                                            <p:txEl>
                                              <p:pRg st="11" end="11"/>
                                            </p:txEl>
                                          </p:spTgt>
                                        </p:tgtEl>
                                        <p:attrNameLst>
                                          <p:attrName>style.visibility</p:attrName>
                                        </p:attrNameLst>
                                      </p:cBhvr>
                                      <p:to>
                                        <p:strVal val="visible"/>
                                      </p:to>
                                    </p:set>
                                    <p:animEffect transition="in" filter="wipe(up)">
                                      <p:cBhvr>
                                        <p:cTn id="169" dur="500"/>
                                        <p:tgtEl>
                                          <p:spTgt spid="6">
                                            <p:txEl>
                                              <p:pRg st="11" end="11"/>
                                            </p:txEl>
                                          </p:spTgt>
                                        </p:tgtEl>
                                      </p:cBhvr>
                                    </p:animEffect>
                                  </p:childTnLst>
                                </p:cTn>
                              </p:par>
                            </p:childTnLst>
                          </p:cTn>
                        </p:par>
                      </p:childTnLst>
                    </p:cTn>
                  </p:par>
                  <p:par>
                    <p:cTn id="170" fill="hold">
                      <p:stCondLst>
                        <p:cond delay="indefinite"/>
                      </p:stCondLst>
                      <p:childTnLst>
                        <p:par>
                          <p:cTn id="171" fill="hold">
                            <p:stCondLst>
                              <p:cond delay="0"/>
                            </p:stCondLst>
                            <p:childTnLst>
                              <p:par>
                                <p:cTn id="172" presetID="10" presetClass="exit" presetSubtype="0" fill="hold" nodeType="clickEffect">
                                  <p:stCondLst>
                                    <p:cond delay="0"/>
                                  </p:stCondLst>
                                  <p:childTnLst>
                                    <p:animEffect transition="out" filter="fade">
                                      <p:cBhvr>
                                        <p:cTn id="173" dur="500"/>
                                        <p:tgtEl>
                                          <p:spTgt spid="21"/>
                                        </p:tgtEl>
                                      </p:cBhvr>
                                    </p:animEffect>
                                    <p:set>
                                      <p:cBhvr>
                                        <p:cTn id="174" dur="1" fill="hold">
                                          <p:stCondLst>
                                            <p:cond delay="499"/>
                                          </p:stCondLst>
                                        </p:cTn>
                                        <p:tgtEl>
                                          <p:spTgt spid="21"/>
                                        </p:tgtEl>
                                        <p:attrNameLst>
                                          <p:attrName>style.visibility</p:attrName>
                                        </p:attrNameLst>
                                      </p:cBhvr>
                                      <p:to>
                                        <p:strVal val="hidden"/>
                                      </p:to>
                                    </p:set>
                                  </p:childTnLst>
                                </p:cTn>
                              </p:par>
                            </p:childTnLst>
                          </p:cTn>
                        </p:par>
                      </p:childTnLst>
                    </p:cTn>
                  </p:par>
                  <p:par>
                    <p:cTn id="175" fill="hold">
                      <p:stCondLst>
                        <p:cond delay="indefinite"/>
                      </p:stCondLst>
                      <p:childTnLst>
                        <p:par>
                          <p:cTn id="176" fill="hold">
                            <p:stCondLst>
                              <p:cond delay="0"/>
                            </p:stCondLst>
                            <p:childTnLst>
                              <p:par>
                                <p:cTn id="177" presetID="22" presetClass="entr" presetSubtype="1" fill="hold" nodeType="clickEffect">
                                  <p:stCondLst>
                                    <p:cond delay="0"/>
                                  </p:stCondLst>
                                  <p:childTnLst>
                                    <p:set>
                                      <p:cBhvr>
                                        <p:cTn id="178" dur="1" fill="hold">
                                          <p:stCondLst>
                                            <p:cond delay="0"/>
                                          </p:stCondLst>
                                        </p:cTn>
                                        <p:tgtEl>
                                          <p:spTgt spid="6">
                                            <p:txEl>
                                              <p:pRg st="12" end="12"/>
                                            </p:txEl>
                                          </p:spTgt>
                                        </p:tgtEl>
                                        <p:attrNameLst>
                                          <p:attrName>style.visibility</p:attrName>
                                        </p:attrNameLst>
                                      </p:cBhvr>
                                      <p:to>
                                        <p:strVal val="visible"/>
                                      </p:to>
                                    </p:set>
                                    <p:animEffect transition="in" filter="wipe(up)">
                                      <p:cBhvr>
                                        <p:cTn id="179" dur="500"/>
                                        <p:tgtEl>
                                          <p:spTgt spid="6">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1" grpId="0" animBg="1"/>
      <p:bldP spid="11" grpId="1" animBg="1"/>
      <p:bldP spid="12" grpId="0" animBg="1"/>
      <p:bldP spid="12" grpId="1" animBg="1"/>
      <p:bldP spid="13" grpId="0" animBg="1"/>
      <p:bldP spid="13" grpId="1" animBg="1"/>
      <p:bldP spid="14" grpId="0" animBg="1"/>
      <p:bldP spid="14" grpId="1" animBg="1"/>
      <p:bldP spid="15" grpId="0" animBg="1"/>
      <p:bldP spid="15" grpId="1" animBg="1"/>
      <p:bldP spid="16" grpId="0" animBg="1"/>
      <p:bldP spid="16" grpId="1" animBg="1"/>
      <p:bldP spid="17" grpId="0" animBg="1"/>
      <p:bldP spid="17" grpId="1" animBg="1"/>
      <p:bldP spid="18" grpId="0" animBg="1"/>
      <p:bldP spid="18" grpId="1" animBg="1"/>
      <p:bldP spid="19" grpId="0" animBg="1"/>
      <p:bldP spid="19" grpId="1" animBg="1"/>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4A7A685B-F94D-194F-BA07-9413F6ABF747}"/>
              </a:ext>
            </a:extLst>
          </p:cNvPr>
          <p:cNvSpPr>
            <a:spLocks noGrp="1"/>
          </p:cNvSpPr>
          <p:nvPr>
            <p:ph type="body" sz="quarter" idx="10"/>
          </p:nvPr>
        </p:nvSpPr>
        <p:spPr>
          <a:xfrm>
            <a:off x="5126583" y="1463040"/>
            <a:ext cx="6573803" cy="4511040"/>
          </a:xfrm>
        </p:spPr>
        <p:txBody>
          <a:bodyPr/>
          <a:lstStyle/>
          <a:p>
            <a:r>
              <a:rPr lang="en-US" altLang="zh-CN" sz="1600" dirty="0" err="1" smtClean="0">
                <a:solidFill>
                  <a:srgbClr val="080808"/>
                </a:solidFill>
                <a:latin typeface="Consolas" panose="020B0609020204030204" pitchFamily="49" charset="0"/>
              </a:rPr>
              <a:t>Mongodb</a:t>
            </a:r>
            <a:r>
              <a:rPr lang="zh-CN" altLang="en-US" sz="1600" dirty="0" smtClean="0">
                <a:solidFill>
                  <a:srgbClr val="080808"/>
                </a:solidFill>
                <a:latin typeface="Consolas" panose="020B0609020204030204" pitchFamily="49" charset="0"/>
              </a:rPr>
              <a:t>应用场景</a:t>
            </a:r>
            <a:endParaRPr lang="en-US" altLang="zh-CN" sz="1600" b="0" dirty="0">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endParaRPr>
          </a:p>
        </p:txBody>
      </p:sp>
    </p:spTree>
    <p:extLst>
      <p:ext uri="{BB962C8B-B14F-4D97-AF65-F5344CB8AC3E}">
        <p14:creationId xmlns:p14="http://schemas.microsoft.com/office/powerpoint/2010/main" val="1910860776"/>
      </p:ext>
    </p:extLst>
  </p:cSld>
  <p:clrMapOvr>
    <a:masterClrMapping/>
  </p:clrMapOvr>
  <p:timing>
    <p:tnLst>
      <p:par>
        <p:cTn id="1" dur="indefinite" restart="never" nodeType="tmRoot"/>
      </p:par>
    </p:tnLst>
  </p:timing>
</p:sld>
</file>

<file path=ppt/theme/theme1.xml><?xml version="1.0" encoding="utf-8"?>
<a:theme xmlns:a="http://schemas.openxmlformats.org/drawingml/2006/main" name="封面2">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Calibri"/>
        <a:ea typeface="黑体"/>
        <a:cs typeface=""/>
      </a:majorFont>
      <a:minorFont>
        <a:latin typeface="Calibri"/>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目录">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Calibri"/>
        <a:ea typeface="黑体"/>
        <a:cs typeface=""/>
      </a:majorFont>
      <a:minorFont>
        <a:latin typeface="Calibri"/>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0000"/>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a:spAutoFit/>
      </a:bodyPr>
      <a:lstStyle>
        <a:defPPr fontAlgn="auto">
          <a:spcBef>
            <a:spcPts val="0"/>
          </a:spcBef>
          <a:spcAft>
            <a:spcPts val="0"/>
          </a:spcAft>
          <a:defRPr sz="1050" dirty="0">
            <a:solidFill>
              <a:schemeClr val="tx1">
                <a:lumMod val="65000"/>
                <a:lumOff val="35000"/>
              </a:schemeClr>
            </a:solidFill>
            <a:latin typeface="+mn-lt"/>
            <a:ea typeface="+mn-ea"/>
          </a:defRPr>
        </a:defPPr>
      </a:lstStyle>
    </a:txDef>
  </a:objectDefaults>
  <a:extraClrSchemeLst/>
</a:theme>
</file>

<file path=ppt/theme/theme3.xml><?xml version="1.0" encoding="utf-8"?>
<a:theme xmlns:a="http://schemas.openxmlformats.org/drawingml/2006/main" name="学习目标">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Calibri"/>
        <a:ea typeface="黑体"/>
        <a:cs typeface=""/>
      </a:majorFont>
      <a:minorFont>
        <a:latin typeface="Calibri"/>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0000"/>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a:spAutoFit/>
      </a:bodyPr>
      <a:lstStyle>
        <a:defPPr fontAlgn="auto">
          <a:spcBef>
            <a:spcPts val="0"/>
          </a:spcBef>
          <a:spcAft>
            <a:spcPts val="0"/>
          </a:spcAft>
          <a:defRPr sz="1050" dirty="0">
            <a:solidFill>
              <a:schemeClr val="tx1">
                <a:lumMod val="65000"/>
                <a:lumOff val="35000"/>
              </a:schemeClr>
            </a:solidFill>
            <a:latin typeface="+mn-lt"/>
            <a:ea typeface="+mn-ea"/>
          </a:defRPr>
        </a:defPPr>
      </a:lstStyle>
    </a:txDef>
  </a:objectDefaults>
  <a:extraClrSchemeLst/>
</a:theme>
</file>

<file path=ppt/theme/theme4.xml><?xml version="1.0" encoding="utf-8"?>
<a:theme xmlns:a="http://schemas.openxmlformats.org/drawingml/2006/main" name="章节页版式（一级+二级标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章节页版式（一级标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正文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Calibri"/>
        <a:ea typeface="黑体"/>
        <a:cs typeface=""/>
      </a:majorFont>
      <a:minorFont>
        <a:latin typeface="Calibri"/>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0000"/>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5400">
          <a:solidFill>
            <a:srgbClr val="AD2A26"/>
          </a:solidFill>
          <a:tailEnd type="triangle"/>
        </a:ln>
      </a:spPr>
      <a:bodyPr/>
      <a:lstStyle/>
      <a:style>
        <a:lnRef idx="1">
          <a:schemeClr val="accent1"/>
        </a:lnRef>
        <a:fillRef idx="0">
          <a:schemeClr val="accent1"/>
        </a:fillRef>
        <a:effectRef idx="0">
          <a:schemeClr val="accent1"/>
        </a:effectRef>
        <a:fontRef idx="minor">
          <a:schemeClr val="tx1"/>
        </a:fontRef>
      </a:style>
    </a:lnDef>
    <a:txDef>
      <a:spPr>
        <a:noFill/>
      </a:spPr>
      <a:bodyPr>
        <a:spAutoFit/>
      </a:bodyPr>
      <a:lstStyle>
        <a:defPPr fontAlgn="auto">
          <a:spcBef>
            <a:spcPts val="0"/>
          </a:spcBef>
          <a:spcAft>
            <a:spcPts val="0"/>
          </a:spcAft>
          <a:defRPr sz="1050" dirty="0">
            <a:solidFill>
              <a:schemeClr val="tx1">
                <a:lumMod val="65000"/>
                <a:lumOff val="35000"/>
              </a:schemeClr>
            </a:solidFill>
            <a:latin typeface="+mn-lt"/>
            <a:ea typeface="+mn-ea"/>
          </a:defRPr>
        </a:defPPr>
      </a:lstStyle>
    </a:txDef>
  </a:objectDefaults>
  <a:extraClrSchemeLst/>
</a:theme>
</file>

<file path=ppt/theme/theme7.xml><?xml version="1.0" encoding="utf-8"?>
<a:theme xmlns:a="http://schemas.openxmlformats.org/drawingml/2006/main" name="5_结束页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Calibri"/>
        <a:ea typeface="黑体"/>
        <a:cs typeface=""/>
      </a:majorFont>
      <a:minorFont>
        <a:latin typeface="Calibri"/>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97202</TotalTime>
  <Words>17941</Words>
  <Application>Microsoft Office PowerPoint</Application>
  <PresentationFormat>宽屏</PresentationFormat>
  <Paragraphs>2027</Paragraphs>
  <Slides>330</Slides>
  <Notes>245</Notes>
  <HiddenSlides>0</HiddenSlides>
  <MMClips>0</MMClips>
  <ScaleCrop>false</ScaleCrop>
  <HeadingPairs>
    <vt:vector size="6" baseType="variant">
      <vt:variant>
        <vt:lpstr>已用的字体</vt:lpstr>
      </vt:variant>
      <vt:variant>
        <vt:i4>21</vt:i4>
      </vt:variant>
      <vt:variant>
        <vt:lpstr>主题</vt:lpstr>
      </vt:variant>
      <vt:variant>
        <vt:i4>7</vt:i4>
      </vt:variant>
      <vt:variant>
        <vt:lpstr>幻灯片标题</vt:lpstr>
      </vt:variant>
      <vt:variant>
        <vt:i4>330</vt:i4>
      </vt:variant>
    </vt:vector>
  </HeadingPairs>
  <TitlesOfParts>
    <vt:vector size="358" baseType="lpstr">
      <vt:lpstr>Alibaba PuHuiTi</vt:lpstr>
      <vt:lpstr>Alibaba PuHuiTi B</vt:lpstr>
      <vt:lpstr>Alibaba PuHuiTi M</vt:lpstr>
      <vt:lpstr>Alibaba PuHuiTi Medium</vt:lpstr>
      <vt:lpstr>Alibaba PuHuiTi R</vt:lpstr>
      <vt:lpstr>IBMPlexMono,  Courier New</vt:lpstr>
      <vt:lpstr>阿里巴巴普惠体</vt:lpstr>
      <vt:lpstr>阿里巴巴普惠体 Heavy</vt:lpstr>
      <vt:lpstr>等线</vt:lpstr>
      <vt:lpstr>黑体</vt:lpstr>
      <vt:lpstr>STKaiti</vt:lpstr>
      <vt:lpstr>STKaiti</vt:lpstr>
      <vt:lpstr>宋体</vt:lpstr>
      <vt:lpstr>微软雅黑</vt:lpstr>
      <vt:lpstr>Arial</vt:lpstr>
      <vt:lpstr>Calibri</vt:lpstr>
      <vt:lpstr>Consolas</vt:lpstr>
      <vt:lpstr>Segoe UI</vt:lpstr>
      <vt:lpstr>Times New Roman</vt:lpstr>
      <vt:lpstr>Verdana</vt:lpstr>
      <vt:lpstr>Wingdings</vt:lpstr>
      <vt:lpstr>封面2</vt:lpstr>
      <vt:lpstr>目录</vt:lpstr>
      <vt:lpstr>学习目标</vt:lpstr>
      <vt:lpstr>章节页版式（一级+二级标题）</vt:lpstr>
      <vt:lpstr>章节页版式（一级标题）</vt:lpstr>
      <vt:lpstr>正文设计方案</vt:lpstr>
      <vt:lpstr>5_结束页设计方案</vt:lpstr>
      <vt:lpstr>Spring Boot 开发实用篇</vt:lpstr>
      <vt:lpstr>PowerPoint 演示文稿</vt:lpstr>
      <vt:lpstr>热部署</vt:lpstr>
      <vt:lpstr>启动热部署</vt:lpstr>
      <vt:lpstr>启动热部署</vt:lpstr>
      <vt:lpstr>PowerPoint 演示文稿</vt:lpstr>
      <vt:lpstr>启动热部署</vt:lpstr>
      <vt:lpstr>自动启动热部署</vt:lpstr>
      <vt:lpstr>自动启动热部署</vt:lpstr>
      <vt:lpstr>自动启动热部署</vt:lpstr>
      <vt:lpstr>PowerPoint 演示文稿</vt:lpstr>
      <vt:lpstr>热部署范围配置</vt:lpstr>
      <vt:lpstr>热部署范围配置</vt:lpstr>
      <vt:lpstr>PowerPoint 演示文稿</vt:lpstr>
      <vt:lpstr>属性加载优先顺序</vt:lpstr>
      <vt:lpstr>禁用热部署</vt:lpstr>
      <vt:lpstr>PowerPoint 演示文稿</vt:lpstr>
      <vt:lpstr>PowerPoint 演示文稿</vt:lpstr>
      <vt:lpstr>配置高级</vt:lpstr>
      <vt:lpstr>@ConfigurationProperties</vt:lpstr>
      <vt:lpstr>@EnableConfigurationProperties</vt:lpstr>
      <vt:lpstr>@ConfigurationProperties</vt:lpstr>
      <vt:lpstr>PowerPoint 演示文稿</vt:lpstr>
      <vt:lpstr>宽松绑定</vt:lpstr>
      <vt:lpstr>宽松绑定</vt:lpstr>
      <vt:lpstr>宽松绑定</vt:lpstr>
      <vt:lpstr>PowerPoint 演示文稿</vt:lpstr>
      <vt:lpstr>常用计量单位</vt:lpstr>
      <vt:lpstr>常用计量单位</vt:lpstr>
      <vt:lpstr>PowerPoint 演示文稿</vt:lpstr>
      <vt:lpstr>数据校验</vt:lpstr>
      <vt:lpstr>PowerPoint 演示文稿</vt:lpstr>
      <vt:lpstr>PowerPoint 演示文稿</vt:lpstr>
      <vt:lpstr>PowerPoint 演示文稿</vt:lpstr>
      <vt:lpstr>PowerPoint 演示文稿</vt:lpstr>
      <vt:lpstr>yaml语法规则</vt:lpstr>
      <vt:lpstr>PowerPoint 演示文稿</vt:lpstr>
      <vt:lpstr>PowerPoint 演示文稿</vt:lpstr>
      <vt:lpstr>测试</vt:lpstr>
      <vt:lpstr>加载测试专用属性</vt:lpstr>
      <vt:lpstr>加载测试专用属性</vt:lpstr>
      <vt:lpstr>PowerPoint 演示文稿</vt:lpstr>
      <vt:lpstr>加载测试专用配置</vt:lpstr>
      <vt:lpstr>PowerPoint 演示文稿</vt:lpstr>
      <vt:lpstr>web环境模拟测试</vt:lpstr>
      <vt:lpstr>web环境模拟测试</vt:lpstr>
      <vt:lpstr>web环境模拟测试</vt:lpstr>
      <vt:lpstr>web环境模拟测试</vt:lpstr>
      <vt:lpstr>web环境模拟测试</vt:lpstr>
      <vt:lpstr>web环境模拟测试</vt:lpstr>
      <vt:lpstr>PowerPoint 演示文稿</vt:lpstr>
      <vt:lpstr>业务层测试事务回滚</vt:lpstr>
      <vt:lpstr>PowerPoint 演示文稿</vt:lpstr>
      <vt:lpstr>测试用例数据设定</vt:lpstr>
      <vt:lpstr>PowerPoint 演示文稿</vt:lpstr>
      <vt:lpstr>PowerPoint 演示文稿</vt:lpstr>
      <vt:lpstr>数据层解决方案</vt:lpstr>
      <vt:lpstr>数据层解决方案</vt:lpstr>
      <vt:lpstr>数据源配置格式</vt:lpstr>
      <vt:lpstr>数据源配置</vt:lpstr>
      <vt:lpstr>数据源配置</vt:lpstr>
      <vt:lpstr>PowerPoint 演示文稿</vt:lpstr>
      <vt:lpstr>数据层解决方案</vt:lpstr>
      <vt:lpstr>数据层解决方案</vt:lpstr>
      <vt:lpstr>数据层解决方案</vt:lpstr>
      <vt:lpstr>数据层解决方案</vt:lpstr>
      <vt:lpstr>PowerPoint 演示文稿</vt:lpstr>
      <vt:lpstr>数据层解决方案</vt:lpstr>
      <vt:lpstr>内嵌数据库</vt:lpstr>
      <vt:lpstr>内嵌数据库（H2）</vt:lpstr>
      <vt:lpstr>内嵌数据库（H2）</vt:lpstr>
      <vt:lpstr>内嵌数据库（H2）</vt:lpstr>
      <vt:lpstr>内嵌数据库（H2）</vt:lpstr>
      <vt:lpstr>内嵌数据库（H2）</vt:lpstr>
      <vt:lpstr>数据库设定</vt:lpstr>
      <vt:lpstr>PowerPoint 演示文稿</vt:lpstr>
      <vt:lpstr>数据层解决方案</vt:lpstr>
      <vt:lpstr>PowerPoint 演示文稿</vt:lpstr>
      <vt:lpstr>数据层解决方案</vt:lpstr>
      <vt:lpstr>NoSQL解决方案</vt:lpstr>
      <vt:lpstr>Redis</vt:lpstr>
      <vt:lpstr>PowerPoint 演示文稿</vt:lpstr>
      <vt:lpstr>Redis</vt:lpstr>
      <vt:lpstr>Redis</vt:lpstr>
      <vt:lpstr>Redis</vt:lpstr>
      <vt:lpstr>Redis</vt:lpstr>
      <vt:lpstr>Redis</vt:lpstr>
      <vt:lpstr>PowerPoint 演示文稿</vt:lpstr>
      <vt:lpstr>Redis</vt:lpstr>
      <vt:lpstr>Redis</vt:lpstr>
      <vt:lpstr>PowerPoint 演示文稿</vt:lpstr>
      <vt:lpstr>Redis</vt:lpstr>
      <vt:lpstr>Redis</vt:lpstr>
      <vt:lpstr>Redis</vt:lpstr>
      <vt:lpstr>Redis</vt:lpstr>
      <vt:lpstr>PowerPoint 演示文稿</vt:lpstr>
      <vt:lpstr>Mongodb</vt:lpstr>
      <vt:lpstr>Mongodb</vt:lpstr>
      <vt:lpstr>PowerPoint 演示文稿</vt:lpstr>
      <vt:lpstr>Mongodb</vt:lpstr>
      <vt:lpstr>Mongodb</vt:lpstr>
      <vt:lpstr>Mongodb</vt:lpstr>
      <vt:lpstr>PowerPoint 演示文稿</vt:lpstr>
      <vt:lpstr>Mongodb</vt:lpstr>
      <vt:lpstr>Mongodb</vt:lpstr>
      <vt:lpstr>PowerPoint 演示文稿</vt:lpstr>
      <vt:lpstr>Mongodb</vt:lpstr>
      <vt:lpstr>Mongodb</vt:lpstr>
      <vt:lpstr>Mongodb</vt:lpstr>
      <vt:lpstr>PowerPoint 演示文稿</vt:lpstr>
      <vt:lpstr>ElasticSearch（ES）</vt:lpstr>
      <vt:lpstr>ElasticSearch（ES）</vt:lpstr>
      <vt:lpstr>ElasticSearch（ES）</vt:lpstr>
      <vt:lpstr>ElasticSearch（ES）</vt:lpstr>
      <vt:lpstr>PowerPoint 演示文稿</vt:lpstr>
      <vt:lpstr>ElasticSearch（ES）</vt:lpstr>
      <vt:lpstr>PowerPoint 演示文稿</vt:lpstr>
      <vt:lpstr>ElasticSearch（ES）</vt:lpstr>
      <vt:lpstr>ElasticSearch（ES）</vt:lpstr>
      <vt:lpstr>ElasticSearch（ES）</vt:lpstr>
      <vt:lpstr>PowerPoint 演示文稿</vt:lpstr>
      <vt:lpstr>ElasticSearch（ES）</vt:lpstr>
      <vt:lpstr>ElasticSearch（ES）</vt:lpstr>
      <vt:lpstr>ElasticSearch（ES）</vt:lpstr>
      <vt:lpstr>PowerPoint 演示文稿</vt:lpstr>
      <vt:lpstr>ElasticSearch（ES）</vt:lpstr>
      <vt:lpstr>ElasticSearch（ES）</vt:lpstr>
      <vt:lpstr>ElasticSearch（ES）</vt:lpstr>
      <vt:lpstr>ElasticSearch（ES）</vt:lpstr>
      <vt:lpstr>ElasticSearch（ES）</vt:lpstr>
      <vt:lpstr>PowerPoint 演示文稿</vt:lpstr>
      <vt:lpstr>ElasticSearch（ES）</vt:lpstr>
      <vt:lpstr>ElasticSearch（ES）</vt:lpstr>
      <vt:lpstr>ElasticSearch（ES）</vt:lpstr>
      <vt:lpstr>PowerPoint 演示文稿</vt:lpstr>
      <vt:lpstr>ElasticSearch（ES）</vt:lpstr>
      <vt:lpstr>ElasticSearch（ES）</vt:lpstr>
      <vt:lpstr>PowerPoint 演示文稿</vt:lpstr>
      <vt:lpstr>PowerPoint 演示文稿</vt:lpstr>
      <vt:lpstr>整合第三方技术</vt:lpstr>
      <vt:lpstr>缓存</vt:lpstr>
      <vt:lpstr>缓存</vt:lpstr>
      <vt:lpstr>PowerPoint 演示文稿</vt:lpstr>
      <vt:lpstr>缓存</vt:lpstr>
      <vt:lpstr>缓存使用</vt:lpstr>
      <vt:lpstr>缓存使用</vt:lpstr>
      <vt:lpstr>缓存使用</vt:lpstr>
      <vt:lpstr>缓存使用</vt:lpstr>
      <vt:lpstr>PowerPoint 演示文稿</vt:lpstr>
      <vt:lpstr>缓存</vt:lpstr>
      <vt:lpstr>缓存</vt:lpstr>
      <vt:lpstr>缓存</vt:lpstr>
      <vt:lpstr>缓存</vt:lpstr>
      <vt:lpstr>缓存使用案例——手机验证码</vt:lpstr>
      <vt:lpstr>缓存使用案例——手机验证码</vt:lpstr>
      <vt:lpstr>缓存使用案例——手机验证码</vt:lpstr>
      <vt:lpstr>缓存使用案例——手机验证码</vt:lpstr>
      <vt:lpstr>缓存使用案例——手机验证码</vt:lpstr>
      <vt:lpstr>PowerPoint 演示文稿</vt:lpstr>
      <vt:lpstr>缓存</vt:lpstr>
      <vt:lpstr>缓存供应商变更：Ehcache</vt:lpstr>
      <vt:lpstr>缓存供应商变更：Ehcache</vt:lpstr>
      <vt:lpstr>缓存供应商变更：Ehcache</vt:lpstr>
      <vt:lpstr>缓存供应商变更：Ehcache</vt:lpstr>
      <vt:lpstr>PowerPoint 演示文稿</vt:lpstr>
      <vt:lpstr>缓存</vt:lpstr>
      <vt:lpstr>缓存供应商变更：Redis</vt:lpstr>
      <vt:lpstr>缓存供应商变更：Redis</vt:lpstr>
      <vt:lpstr>缓存供应商变更：Redis</vt:lpstr>
      <vt:lpstr>PowerPoint 演示文稿</vt:lpstr>
      <vt:lpstr>缓存</vt:lpstr>
      <vt:lpstr>缓存供应商变更:memcached</vt:lpstr>
      <vt:lpstr>缓存供应商变更:memcached</vt:lpstr>
      <vt:lpstr>缓存供应商变更:memcached</vt:lpstr>
      <vt:lpstr>PowerPoint 演示文稿</vt:lpstr>
      <vt:lpstr>缓存供应商变更:memcached</vt:lpstr>
      <vt:lpstr>缓存供应商变更:memcached</vt:lpstr>
      <vt:lpstr>缓存供应商变更:memcached</vt:lpstr>
      <vt:lpstr>缓存供应商变更:memcached</vt:lpstr>
      <vt:lpstr>缓存供应商变更:memcached</vt:lpstr>
      <vt:lpstr>缓存供应商变更:memcached</vt:lpstr>
      <vt:lpstr>缓存供应商变更:memcached</vt:lpstr>
      <vt:lpstr>PowerPoint 演示文稿</vt:lpstr>
      <vt:lpstr>缓存</vt:lpstr>
      <vt:lpstr>缓存</vt:lpstr>
      <vt:lpstr>缓存供应商变更:jetcache</vt:lpstr>
      <vt:lpstr>缓存</vt:lpstr>
      <vt:lpstr>缓存供应商变更:jetcache</vt:lpstr>
      <vt:lpstr>缓存供应商变更:jetcache</vt:lpstr>
      <vt:lpstr>缓存供应商变更:jetcache</vt:lpstr>
      <vt:lpstr>缓存供应商变更:jetcache</vt:lpstr>
      <vt:lpstr>缓存供应商变更:jetcache</vt:lpstr>
      <vt:lpstr>缓存供应商变更:jetcache</vt:lpstr>
      <vt:lpstr>缓存供应商变更:jetcache</vt:lpstr>
      <vt:lpstr>缓存供应商变更:jetcache</vt:lpstr>
      <vt:lpstr>缓存供应商变更:jetcache</vt:lpstr>
      <vt:lpstr>缓存供应商变更:jetcache</vt:lpstr>
      <vt:lpstr>PowerPoint 演示文稿</vt:lpstr>
      <vt:lpstr>缓存供应商变更:jetcache</vt:lpstr>
      <vt:lpstr>缓存供应商变更:jetcache</vt:lpstr>
      <vt:lpstr>缓存供应商变更:jetcache</vt:lpstr>
      <vt:lpstr>缓存供应商变更:jetcache</vt:lpstr>
      <vt:lpstr>缓存供应商变更:jetcache</vt:lpstr>
      <vt:lpstr>PowerPoint 演示文稿</vt:lpstr>
      <vt:lpstr>缓存供应商变更:j2cache</vt:lpstr>
      <vt:lpstr>缓存供应商变更:j2cache</vt:lpstr>
      <vt:lpstr>缓存供应商变更:j2cache</vt:lpstr>
      <vt:lpstr>缓存供应商变更:j2cache</vt:lpstr>
      <vt:lpstr>缓存供应商变更:j2cache</vt:lpstr>
      <vt:lpstr>缓存供应商变更:j2cache</vt:lpstr>
      <vt:lpstr>PowerPoint 演示文稿</vt:lpstr>
      <vt:lpstr>PowerPoint 演示文稿</vt:lpstr>
      <vt:lpstr>任务</vt:lpstr>
      <vt:lpstr>SpringBoot整合Quartz</vt:lpstr>
      <vt:lpstr>SpringBoot整合Quartz</vt:lpstr>
      <vt:lpstr>SpringBoot整合Quartz</vt:lpstr>
      <vt:lpstr>SpringBoot整合Quartz</vt:lpstr>
      <vt:lpstr>PowerPoint 演示文稿</vt:lpstr>
      <vt:lpstr>Spring Task</vt:lpstr>
      <vt:lpstr>Spring Task</vt:lpstr>
      <vt:lpstr>Spring Task</vt:lpstr>
      <vt:lpstr>PowerPoint 演示文稿</vt:lpstr>
      <vt:lpstr>SpringBoot整合JavaMail</vt:lpstr>
      <vt:lpstr>SpringBoot整合JavaMail</vt:lpstr>
      <vt:lpstr>SpringBoot整合JavaMail</vt:lpstr>
      <vt:lpstr>SpringBoot整合JavaMail</vt:lpstr>
      <vt:lpstr>SpringBoot整合JavaMail</vt:lpstr>
      <vt:lpstr>PowerPoint 演示文稿</vt:lpstr>
      <vt:lpstr>SpringBoot整合JavaMail</vt:lpstr>
      <vt:lpstr>PowerPoint 演示文稿</vt:lpstr>
      <vt:lpstr>消息</vt:lpstr>
      <vt:lpstr>消息</vt:lpstr>
      <vt:lpstr>消息</vt:lpstr>
      <vt:lpstr>消息</vt:lpstr>
      <vt:lpstr>消息</vt:lpstr>
      <vt:lpstr>JMS</vt:lpstr>
      <vt:lpstr>AMQP</vt:lpstr>
      <vt:lpstr>MQTT</vt:lpstr>
      <vt:lpstr>Kafka</vt:lpstr>
      <vt:lpstr>消息</vt:lpstr>
      <vt:lpstr>PowerPoint 演示文稿</vt:lpstr>
      <vt:lpstr>消息案例——订单短信通知</vt:lpstr>
      <vt:lpstr>消息案例——订单短信通知</vt:lpstr>
      <vt:lpstr>PowerPoint 演示文稿</vt:lpstr>
      <vt:lpstr>ActiveMQ</vt:lpstr>
      <vt:lpstr>ActiveMQ</vt:lpstr>
      <vt:lpstr>PowerPoint 演示文稿</vt:lpstr>
      <vt:lpstr>SpringBoot整合ActiveMQ</vt:lpstr>
      <vt:lpstr>SpringBoot整合ActiveMQ</vt:lpstr>
      <vt:lpstr>SpringBoot整合ActiveMQ</vt:lpstr>
      <vt:lpstr>SpringBoot整合ActiveMQ</vt:lpstr>
      <vt:lpstr>SpringBoot整合ActiveMQ</vt:lpstr>
      <vt:lpstr>SpringBoot整合ActiveMQ</vt:lpstr>
      <vt:lpstr>PowerPoint 演示文稿</vt:lpstr>
      <vt:lpstr>RabbitMQ</vt:lpstr>
      <vt:lpstr>RabbitMQ</vt:lpstr>
      <vt:lpstr>RabbitMQ</vt:lpstr>
      <vt:lpstr>RabbitMQ</vt:lpstr>
      <vt:lpstr>PowerPoint 演示文稿</vt:lpstr>
      <vt:lpstr>JMS</vt:lpstr>
      <vt:lpstr>AMQP</vt:lpstr>
      <vt:lpstr>SpringBoot整合RabbitMQ</vt:lpstr>
      <vt:lpstr>SpringBoot整合RabbitMQ</vt:lpstr>
      <vt:lpstr>SpringBoot整合RabbitMQ</vt:lpstr>
      <vt:lpstr>SpringBoot整合RabbitMQ</vt:lpstr>
      <vt:lpstr>SpringBoot整合RabbitMQ</vt:lpstr>
      <vt:lpstr>SpringBoot整合RabbitMQ</vt:lpstr>
      <vt:lpstr>SpringBoot整合RabbitMQ</vt:lpstr>
      <vt:lpstr>SpringBoot整合RabbitMQ</vt:lpstr>
      <vt:lpstr>PowerPoint 演示文稿</vt:lpstr>
      <vt:lpstr>SpringBoot整合RabbitMQ</vt:lpstr>
      <vt:lpstr>SpringBoot整合RabbitMQ</vt:lpstr>
      <vt:lpstr>SpringBoot整合RabbitMQ</vt:lpstr>
      <vt:lpstr>SpringBoot整合RabbitMQ</vt:lpstr>
      <vt:lpstr>PowerPoint 演示文稿</vt:lpstr>
      <vt:lpstr>RocketMQ</vt:lpstr>
      <vt:lpstr>RocketMQ</vt:lpstr>
      <vt:lpstr>RocketMQ</vt:lpstr>
      <vt:lpstr>RocketMQ</vt:lpstr>
      <vt:lpstr>PowerPoint 演示文稿</vt:lpstr>
      <vt:lpstr>消息</vt:lpstr>
      <vt:lpstr>消息</vt:lpstr>
      <vt:lpstr>消息</vt:lpstr>
      <vt:lpstr>消息</vt:lpstr>
      <vt:lpstr>消息</vt:lpstr>
      <vt:lpstr>PowerPoint 演示文稿</vt:lpstr>
      <vt:lpstr>Kafka</vt:lpstr>
      <vt:lpstr>Kafka</vt:lpstr>
      <vt:lpstr>Kafka</vt:lpstr>
      <vt:lpstr>Kafka</vt:lpstr>
      <vt:lpstr>PowerPoint 演示文稿</vt:lpstr>
      <vt:lpstr>消息</vt:lpstr>
      <vt:lpstr>消息</vt:lpstr>
      <vt:lpstr>消息</vt:lpstr>
      <vt:lpstr>消息</vt:lpstr>
      <vt:lpstr>PowerPoint 演示文稿</vt:lpstr>
      <vt:lpstr>PowerPoint 演示文稿</vt:lpstr>
      <vt:lpstr>PowerPoint 演示文稿</vt:lpstr>
      <vt:lpstr>监控</vt:lpstr>
      <vt:lpstr>监控的意义</vt:lpstr>
      <vt:lpstr>监控的实施方式</vt:lpstr>
      <vt:lpstr>PowerPoint 演示文稿</vt:lpstr>
      <vt:lpstr>可视化监控平台</vt:lpstr>
      <vt:lpstr>可视化监控平台</vt:lpstr>
      <vt:lpstr>可视化监控平台</vt:lpstr>
      <vt:lpstr>可视化监控平台</vt:lpstr>
      <vt:lpstr>可视化监控平台</vt:lpstr>
      <vt:lpstr>可视化监控平台</vt:lpstr>
      <vt:lpstr>可视化监控平台</vt:lpstr>
      <vt:lpstr>PowerPoint 演示文稿</vt:lpstr>
      <vt:lpstr>监控原理</vt:lpstr>
      <vt:lpstr>监控原理</vt:lpstr>
      <vt:lpstr>监控原理</vt:lpstr>
      <vt:lpstr>监控原理</vt:lpstr>
      <vt:lpstr>监控原理</vt:lpstr>
      <vt:lpstr>监控原理</vt:lpstr>
      <vt:lpstr>监控原理</vt:lpstr>
      <vt:lpstr>监控原理</vt:lpstr>
      <vt:lpstr>PowerPoint 演示文稿</vt:lpstr>
      <vt:lpstr>自定义监控指标</vt:lpstr>
      <vt:lpstr>自定义监控指标</vt:lpstr>
      <vt:lpstr>PowerPoint 演示文稿</vt:lpstr>
      <vt:lpstr>自定义监控指标</vt:lpstr>
      <vt:lpstr>PowerPoint 演示文稿</vt:lpstr>
      <vt:lpstr>自定义监控指标</vt:lpstr>
      <vt:lpstr>PowerPoint 演示文稿</vt:lpstr>
      <vt:lpstr>自定义监控指标</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8802</dc:creator>
  <cp:lastModifiedBy>Windows 用户</cp:lastModifiedBy>
  <cp:revision>1786</cp:revision>
  <dcterms:created xsi:type="dcterms:W3CDTF">2020-03-31T02:23:27Z</dcterms:created>
  <dcterms:modified xsi:type="dcterms:W3CDTF">2022-02-21T07:51:38Z</dcterms:modified>
</cp:coreProperties>
</file>